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webextensions/webextension1.xml" ContentType="application/vnd.ms-office.webextension+xml"/>
  <Override PartName="/ppt/notesSlides/notesSlide4.xml" ContentType="application/vnd.openxmlformats-officedocument.presentationml.notesSlide+xml"/>
  <Override PartName="/ppt/webextensions/webextension2.xml" ContentType="application/vnd.ms-office.webextensio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63" r:id="rId5"/>
    <p:sldId id="592" r:id="rId6"/>
    <p:sldId id="598" r:id="rId7"/>
    <p:sldId id="580" r:id="rId8"/>
    <p:sldId id="599" r:id="rId9"/>
    <p:sldId id="600" r:id="rId10"/>
    <p:sldId id="257" r:id="rId11"/>
    <p:sldId id="256" r:id="rId12"/>
    <p:sldId id="589" r:id="rId13"/>
    <p:sldId id="594" r:id="rId14"/>
    <p:sldId id="595" r:id="rId15"/>
    <p:sldId id="283" r:id="rId16"/>
    <p:sldId id="581" r:id="rId17"/>
    <p:sldId id="596" r:id="rId18"/>
    <p:sldId id="597" r:id="rId19"/>
    <p:sldId id="28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 Rouhana" initials="CR" lastIdx="2" clrIdx="0">
    <p:extLst>
      <p:ext uri="{19B8F6BF-5375-455C-9EA6-DF929625EA0E}">
        <p15:presenceInfo xmlns:p15="http://schemas.microsoft.com/office/powerpoint/2012/main" userId="S::rouhanac@un.org::583e7e11-a684-4253-893b-de5bf4b0a4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9D8"/>
    <a:srgbClr val="3E7D45"/>
    <a:srgbClr val="27BDE3"/>
    <a:srgbClr val="666666"/>
    <a:srgbClr val="036A9F"/>
    <a:srgbClr val="5DBE49"/>
    <a:srgbClr val="1E95D3"/>
    <a:srgbClr val="03699D"/>
    <a:srgbClr val="18476B"/>
    <a:srgbClr val="5BBA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3F381-0245-4606-A5AA-6E1DA423E429}" v="612" dt="2023-11-08T09:25:00.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8" autoAdjust="0"/>
  </p:normalViewPr>
  <p:slideViewPr>
    <p:cSldViewPr snapToGrid="0">
      <p:cViewPr varScale="1">
        <p:scale>
          <a:sx n="60" d="100"/>
          <a:sy n="60" d="100"/>
        </p:scale>
        <p:origin x="610" y="34"/>
      </p:cViewPr>
      <p:guideLst>
        <p:guide orient="horz" pos="2160"/>
        <p:guide pos="3840"/>
      </p:guideLst>
    </p:cSldViewPr>
  </p:slideViewPr>
  <p:outlineViewPr>
    <p:cViewPr>
      <p:scale>
        <a:sx n="33" d="100"/>
        <a:sy n="33" d="100"/>
      </p:scale>
      <p:origin x="0" y="-357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1" d="100"/>
          <a:sy n="81"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fa Aboul Hosn" userId="c05cf575-0032-4071-abbd-9572d45320b5" providerId="ADAL" clId="{1DF3F381-0245-4606-A5AA-6E1DA423E429}"/>
    <pc:docChg chg="undo custSel addSld delSld modSld sldOrd">
      <pc:chgData name="Wafa Aboul Hosn" userId="c05cf575-0032-4071-abbd-9572d45320b5" providerId="ADAL" clId="{1DF3F381-0245-4606-A5AA-6E1DA423E429}" dt="2023-11-08T09:25:46.578" v="1212" actId="1076"/>
      <pc:docMkLst>
        <pc:docMk/>
      </pc:docMkLst>
      <pc:sldChg chg="addSp delSp modSp mod">
        <pc:chgData name="Wafa Aboul Hosn" userId="c05cf575-0032-4071-abbd-9572d45320b5" providerId="ADAL" clId="{1DF3F381-0245-4606-A5AA-6E1DA423E429}" dt="2023-11-08T09:25:46.578" v="1212" actId="1076"/>
        <pc:sldMkLst>
          <pc:docMk/>
          <pc:sldMk cId="3211859542" sldId="256"/>
        </pc:sldMkLst>
        <pc:spChg chg="add del">
          <ac:chgData name="Wafa Aboul Hosn" userId="c05cf575-0032-4071-abbd-9572d45320b5" providerId="ADAL" clId="{1DF3F381-0245-4606-A5AA-6E1DA423E429}" dt="2023-11-08T09:25:19.876" v="1201"/>
          <ac:spMkLst>
            <pc:docMk/>
            <pc:sldMk cId="3211859542" sldId="256"/>
            <ac:spMk id="7" creationId="{C62879A4-89E7-A8F9-7337-CA5D80CDDD4D}"/>
          </ac:spMkLst>
        </pc:spChg>
        <pc:spChg chg="add mod">
          <ac:chgData name="Wafa Aboul Hosn" userId="c05cf575-0032-4071-abbd-9572d45320b5" providerId="ADAL" clId="{1DF3F381-0245-4606-A5AA-6E1DA423E429}" dt="2023-11-08T09:25:17.279" v="1199" actId="1076"/>
          <ac:spMkLst>
            <pc:docMk/>
            <pc:sldMk cId="3211859542" sldId="256"/>
            <ac:spMk id="8" creationId="{0FFC1744-8AF3-D1E1-92AB-B101A3DBBA92}"/>
          </ac:spMkLst>
        </pc:spChg>
        <pc:graphicFrameChg chg="mod">
          <ac:chgData name="Wafa Aboul Hosn" userId="c05cf575-0032-4071-abbd-9572d45320b5" providerId="ADAL" clId="{1DF3F381-0245-4606-A5AA-6E1DA423E429}" dt="2023-11-08T09:24:54.872" v="1180" actId="767"/>
          <ac:graphicFrameMkLst>
            <pc:docMk/>
            <pc:sldMk cId="3211859542" sldId="256"/>
            <ac:graphicFrameMk id="2" creationId="{00000000-0000-0000-0000-000000000000}"/>
          </ac:graphicFrameMkLst>
        </pc:graphicFrameChg>
        <pc:picChg chg="add mod modCrop">
          <ac:chgData name="Wafa Aboul Hosn" userId="c05cf575-0032-4071-abbd-9572d45320b5" providerId="ADAL" clId="{1DF3F381-0245-4606-A5AA-6E1DA423E429}" dt="2023-11-08T09:25:30.368" v="1209" actId="1035"/>
          <ac:picMkLst>
            <pc:docMk/>
            <pc:sldMk cId="3211859542" sldId="256"/>
            <ac:picMk id="4" creationId="{316BC25E-59CF-69DC-9A5D-6A5ED07A8C90}"/>
          </ac:picMkLst>
        </pc:picChg>
        <pc:picChg chg="add mod modCrop">
          <ac:chgData name="Wafa Aboul Hosn" userId="c05cf575-0032-4071-abbd-9572d45320b5" providerId="ADAL" clId="{1DF3F381-0245-4606-A5AA-6E1DA423E429}" dt="2023-11-08T09:25:46.578" v="1212" actId="1076"/>
          <ac:picMkLst>
            <pc:docMk/>
            <pc:sldMk cId="3211859542" sldId="256"/>
            <ac:picMk id="6" creationId="{510DE5F2-5042-7561-6571-D8540622CFA2}"/>
          </ac:picMkLst>
        </pc:picChg>
      </pc:sldChg>
      <pc:sldChg chg="addSp modSp mod ord">
        <pc:chgData name="Wafa Aboul Hosn" userId="c05cf575-0032-4071-abbd-9572d45320b5" providerId="ADAL" clId="{1DF3F381-0245-4606-A5AA-6E1DA423E429}" dt="2023-11-08T09:18:00.717" v="1142" actId="1076"/>
        <pc:sldMkLst>
          <pc:docMk/>
          <pc:sldMk cId="3226798963" sldId="257"/>
        </pc:sldMkLst>
        <pc:picChg chg="add mod modCrop">
          <ac:chgData name="Wafa Aboul Hosn" userId="c05cf575-0032-4071-abbd-9572d45320b5" providerId="ADAL" clId="{1DF3F381-0245-4606-A5AA-6E1DA423E429}" dt="2023-11-08T09:18:00.717" v="1142" actId="1076"/>
          <ac:picMkLst>
            <pc:docMk/>
            <pc:sldMk cId="3226798963" sldId="257"/>
            <ac:picMk id="5" creationId="{A668D65B-2050-34C0-70EA-CFB8EBE10BEF}"/>
          </ac:picMkLst>
        </pc:picChg>
      </pc:sldChg>
      <pc:sldChg chg="addSp delSp modSp mod">
        <pc:chgData name="Wafa Aboul Hosn" userId="c05cf575-0032-4071-abbd-9572d45320b5" providerId="ADAL" clId="{1DF3F381-0245-4606-A5AA-6E1DA423E429}" dt="2023-11-07T19:04:54.570" v="1130" actId="20577"/>
        <pc:sldMkLst>
          <pc:docMk/>
          <pc:sldMk cId="249449812" sldId="263"/>
        </pc:sldMkLst>
        <pc:spChg chg="del mod">
          <ac:chgData name="Wafa Aboul Hosn" userId="c05cf575-0032-4071-abbd-9572d45320b5" providerId="ADAL" clId="{1DF3F381-0245-4606-A5AA-6E1DA423E429}" dt="2023-11-07T11:56:51.153" v="774" actId="478"/>
          <ac:spMkLst>
            <pc:docMk/>
            <pc:sldMk cId="249449812" sldId="263"/>
            <ac:spMk id="2" creationId="{41B062FE-0DC5-4521-BD76-1D6E213701CD}"/>
          </ac:spMkLst>
        </pc:spChg>
        <pc:spChg chg="mod">
          <ac:chgData name="Wafa Aboul Hosn" userId="c05cf575-0032-4071-abbd-9572d45320b5" providerId="ADAL" clId="{1DF3F381-0245-4606-A5AA-6E1DA423E429}" dt="2023-11-07T19:04:54.570" v="1130" actId="20577"/>
          <ac:spMkLst>
            <pc:docMk/>
            <pc:sldMk cId="249449812" sldId="263"/>
            <ac:spMk id="3" creationId="{731558AE-08E9-05D3-8E94-555531112C82}"/>
          </ac:spMkLst>
        </pc:spChg>
        <pc:spChg chg="mod">
          <ac:chgData name="Wafa Aboul Hosn" userId="c05cf575-0032-4071-abbd-9572d45320b5" providerId="ADAL" clId="{1DF3F381-0245-4606-A5AA-6E1DA423E429}" dt="2023-11-07T11:56:56.478" v="776" actId="1076"/>
          <ac:spMkLst>
            <pc:docMk/>
            <pc:sldMk cId="249449812" sldId="263"/>
            <ac:spMk id="5" creationId="{EB9EB8EB-4180-0942-887A-70D2DDFE36C3}"/>
          </ac:spMkLst>
        </pc:spChg>
        <pc:spChg chg="add mod">
          <ac:chgData name="Wafa Aboul Hosn" userId="c05cf575-0032-4071-abbd-9572d45320b5" providerId="ADAL" clId="{1DF3F381-0245-4606-A5AA-6E1DA423E429}" dt="2023-11-07T12:23:49.589" v="934" actId="6549"/>
          <ac:spMkLst>
            <pc:docMk/>
            <pc:sldMk cId="249449812" sldId="263"/>
            <ac:spMk id="7" creationId="{AE7938DB-24BE-4473-D63A-2CE17EC0EE23}"/>
          </ac:spMkLst>
        </pc:spChg>
        <pc:spChg chg="add del mod">
          <ac:chgData name="Wafa Aboul Hosn" userId="c05cf575-0032-4071-abbd-9572d45320b5" providerId="ADAL" clId="{1DF3F381-0245-4606-A5AA-6E1DA423E429}" dt="2023-11-07T11:57:23.941" v="783" actId="478"/>
          <ac:spMkLst>
            <pc:docMk/>
            <pc:sldMk cId="249449812" sldId="263"/>
            <ac:spMk id="8" creationId="{66833448-FA2D-67FD-6F97-EA47DB4C0981}"/>
          </ac:spMkLst>
        </pc:spChg>
        <pc:grpChg chg="add del mod">
          <ac:chgData name="Wafa Aboul Hosn" userId="c05cf575-0032-4071-abbd-9572d45320b5" providerId="ADAL" clId="{1DF3F381-0245-4606-A5AA-6E1DA423E429}" dt="2023-11-07T11:57:18.347" v="782" actId="478"/>
          <ac:grpSpMkLst>
            <pc:docMk/>
            <pc:sldMk cId="249449812" sldId="263"/>
            <ac:grpSpMk id="9" creationId="{C5377773-D0CA-4647-8817-136D1B9CACCD}"/>
          </ac:grpSpMkLst>
        </pc:grpChg>
        <pc:graphicFrameChg chg="add del mod modGraphic">
          <ac:chgData name="Wafa Aboul Hosn" userId="c05cf575-0032-4071-abbd-9572d45320b5" providerId="ADAL" clId="{1DF3F381-0245-4606-A5AA-6E1DA423E429}" dt="2023-11-07T11:30:03.975" v="541" actId="478"/>
          <ac:graphicFrameMkLst>
            <pc:docMk/>
            <pc:sldMk cId="249449812" sldId="263"/>
            <ac:graphicFrameMk id="4" creationId="{1ACED8D7-2869-0393-2E5D-C588E7E30E30}"/>
          </ac:graphicFrameMkLst>
        </pc:graphicFrameChg>
        <pc:picChg chg="mod">
          <ac:chgData name="Wafa Aboul Hosn" userId="c05cf575-0032-4071-abbd-9572d45320b5" providerId="ADAL" clId="{1DF3F381-0245-4606-A5AA-6E1DA423E429}" dt="2023-11-07T11:56:56.478" v="776" actId="1076"/>
          <ac:picMkLst>
            <pc:docMk/>
            <pc:sldMk cId="249449812" sldId="263"/>
            <ac:picMk id="6" creationId="{F55AB8BF-FCB6-4347-BC62-1D3C53C28970}"/>
          </ac:picMkLst>
        </pc:picChg>
      </pc:sldChg>
      <pc:sldChg chg="delSp modSp mod">
        <pc:chgData name="Wafa Aboul Hosn" userId="c05cf575-0032-4071-abbd-9572d45320b5" providerId="ADAL" clId="{1DF3F381-0245-4606-A5AA-6E1DA423E429}" dt="2023-10-30T13:05:59.449" v="30" actId="478"/>
        <pc:sldMkLst>
          <pc:docMk/>
          <pc:sldMk cId="1090460583" sldId="283"/>
        </pc:sldMkLst>
        <pc:spChg chg="mod">
          <ac:chgData name="Wafa Aboul Hosn" userId="c05cf575-0032-4071-abbd-9572d45320b5" providerId="ADAL" clId="{1DF3F381-0245-4606-A5AA-6E1DA423E429}" dt="2023-10-30T13:05:52.638" v="28" actId="1076"/>
          <ac:spMkLst>
            <pc:docMk/>
            <pc:sldMk cId="1090460583" sldId="283"/>
            <ac:spMk id="5" creationId="{1DED90F2-D281-68E9-B328-95B48C79AABC}"/>
          </ac:spMkLst>
        </pc:spChg>
        <pc:spChg chg="del mod">
          <ac:chgData name="Wafa Aboul Hosn" userId="c05cf575-0032-4071-abbd-9572d45320b5" providerId="ADAL" clId="{1DF3F381-0245-4606-A5AA-6E1DA423E429}" dt="2023-10-30T13:05:59.449" v="30" actId="478"/>
          <ac:spMkLst>
            <pc:docMk/>
            <pc:sldMk cId="1090460583" sldId="283"/>
            <ac:spMk id="9" creationId="{CDF6E27D-2534-197F-A907-53B6166847AB}"/>
          </ac:spMkLst>
        </pc:spChg>
        <pc:spChg chg="mod">
          <ac:chgData name="Wafa Aboul Hosn" userId="c05cf575-0032-4071-abbd-9572d45320b5" providerId="ADAL" clId="{1DF3F381-0245-4606-A5AA-6E1DA423E429}" dt="2023-10-30T13:05:48.907" v="27" actId="1076"/>
          <ac:spMkLst>
            <pc:docMk/>
            <pc:sldMk cId="1090460583" sldId="283"/>
            <ac:spMk id="12" creationId="{898E4CC0-12FB-C9CE-6595-04945861FA80}"/>
          </ac:spMkLst>
        </pc:spChg>
        <pc:graphicFrameChg chg="mod">
          <ac:chgData name="Wafa Aboul Hosn" userId="c05cf575-0032-4071-abbd-9572d45320b5" providerId="ADAL" clId="{1DF3F381-0245-4606-A5AA-6E1DA423E429}" dt="2023-10-30T13:05:46.068" v="26" actId="1076"/>
          <ac:graphicFrameMkLst>
            <pc:docMk/>
            <pc:sldMk cId="1090460583" sldId="283"/>
            <ac:graphicFrameMk id="4" creationId="{D4C63A02-F8F4-DD93-852C-EBD46698AD50}"/>
          </ac:graphicFrameMkLst>
        </pc:graphicFrameChg>
      </pc:sldChg>
      <pc:sldChg chg="add">
        <pc:chgData name="Wafa Aboul Hosn" userId="c05cf575-0032-4071-abbd-9572d45320b5" providerId="ADAL" clId="{1DF3F381-0245-4606-A5AA-6E1DA423E429}" dt="2023-11-07T13:34:05.069" v="1123"/>
        <pc:sldMkLst>
          <pc:docMk/>
          <pc:sldMk cId="720581203" sldId="580"/>
        </pc:sldMkLst>
      </pc:sldChg>
      <pc:sldChg chg="delSp modSp mod">
        <pc:chgData name="Wafa Aboul Hosn" userId="c05cf575-0032-4071-abbd-9572d45320b5" providerId="ADAL" clId="{1DF3F381-0245-4606-A5AA-6E1DA423E429}" dt="2023-10-30T13:14:24.678" v="119" actId="478"/>
        <pc:sldMkLst>
          <pc:docMk/>
          <pc:sldMk cId="3379894992" sldId="581"/>
        </pc:sldMkLst>
        <pc:spChg chg="del">
          <ac:chgData name="Wafa Aboul Hosn" userId="c05cf575-0032-4071-abbd-9572d45320b5" providerId="ADAL" clId="{1DF3F381-0245-4606-A5AA-6E1DA423E429}" dt="2023-10-30T13:14:16.805" v="117" actId="478"/>
          <ac:spMkLst>
            <pc:docMk/>
            <pc:sldMk cId="3379894992" sldId="581"/>
            <ac:spMk id="10" creationId="{0B4F816D-E6A8-EFD1-CF77-796E311A44EB}"/>
          </ac:spMkLst>
        </pc:spChg>
        <pc:spChg chg="del mod">
          <ac:chgData name="Wafa Aboul Hosn" userId="c05cf575-0032-4071-abbd-9572d45320b5" providerId="ADAL" clId="{1DF3F381-0245-4606-A5AA-6E1DA423E429}" dt="2023-10-30T13:14:24.678" v="119" actId="478"/>
          <ac:spMkLst>
            <pc:docMk/>
            <pc:sldMk cId="3379894992" sldId="581"/>
            <ac:spMk id="11" creationId="{8E911DB2-E16E-8EFB-8233-6E027BF288F5}"/>
          </ac:spMkLst>
        </pc:spChg>
        <pc:picChg chg="del">
          <ac:chgData name="Wafa Aboul Hosn" userId="c05cf575-0032-4071-abbd-9572d45320b5" providerId="ADAL" clId="{1DF3F381-0245-4606-A5AA-6E1DA423E429}" dt="2023-10-30T13:14:06.794" v="114" actId="21"/>
          <ac:picMkLst>
            <pc:docMk/>
            <pc:sldMk cId="3379894992" sldId="581"/>
            <ac:picMk id="2" creationId="{EB6384D4-6101-B829-4745-84AC7E43328B}"/>
          </ac:picMkLst>
        </pc:picChg>
      </pc:sldChg>
      <pc:sldChg chg="addSp delSp modSp">
        <pc:chgData name="Wafa Aboul Hosn" userId="c05cf575-0032-4071-abbd-9572d45320b5" providerId="ADAL" clId="{1DF3F381-0245-4606-A5AA-6E1DA423E429}" dt="2023-11-07T11:33:34.157" v="585" actId="1076"/>
        <pc:sldMkLst>
          <pc:docMk/>
          <pc:sldMk cId="932856111" sldId="589"/>
        </pc:sldMkLst>
        <pc:spChg chg="add mod">
          <ac:chgData name="Wafa Aboul Hosn" userId="c05cf575-0032-4071-abbd-9572d45320b5" providerId="ADAL" clId="{1DF3F381-0245-4606-A5AA-6E1DA423E429}" dt="2023-11-07T11:33:34.157" v="585" actId="1076"/>
          <ac:spMkLst>
            <pc:docMk/>
            <pc:sldMk cId="932856111" sldId="589"/>
            <ac:spMk id="5" creationId="{0DD20CFD-1C36-4F3A-490E-B04044A81C3C}"/>
          </ac:spMkLst>
        </pc:spChg>
        <pc:spChg chg="del">
          <ac:chgData name="Wafa Aboul Hosn" userId="c05cf575-0032-4071-abbd-9572d45320b5" providerId="ADAL" clId="{1DF3F381-0245-4606-A5AA-6E1DA423E429}" dt="2023-11-07T11:33:27.746" v="583" actId="478"/>
          <ac:spMkLst>
            <pc:docMk/>
            <pc:sldMk cId="932856111" sldId="589"/>
            <ac:spMk id="11" creationId="{C7A2BC9F-66F5-4F17-BA16-A32B607E66EA}"/>
          </ac:spMkLst>
        </pc:spChg>
      </pc:sldChg>
      <pc:sldChg chg="addSp delSp modSp mod">
        <pc:chgData name="Wafa Aboul Hosn" userId="c05cf575-0032-4071-abbd-9572d45320b5" providerId="ADAL" clId="{1DF3F381-0245-4606-A5AA-6E1DA423E429}" dt="2023-11-07T12:22:11.598" v="906" actId="6549"/>
        <pc:sldMkLst>
          <pc:docMk/>
          <pc:sldMk cId="2641906680" sldId="592"/>
        </pc:sldMkLst>
        <pc:spChg chg="add del mod">
          <ac:chgData name="Wafa Aboul Hosn" userId="c05cf575-0032-4071-abbd-9572d45320b5" providerId="ADAL" clId="{1DF3F381-0245-4606-A5AA-6E1DA423E429}" dt="2023-11-07T12:22:11.598" v="906" actId="6549"/>
          <ac:spMkLst>
            <pc:docMk/>
            <pc:sldMk cId="2641906680" sldId="592"/>
            <ac:spMk id="2" creationId="{97F0A1B7-A0FE-7400-F030-D8BECD92F1E7}"/>
          </ac:spMkLst>
        </pc:spChg>
        <pc:spChg chg="del mod">
          <ac:chgData name="Wafa Aboul Hosn" userId="c05cf575-0032-4071-abbd-9572d45320b5" providerId="ADAL" clId="{1DF3F381-0245-4606-A5AA-6E1DA423E429}" dt="2023-11-07T11:41:38.546" v="760" actId="478"/>
          <ac:spMkLst>
            <pc:docMk/>
            <pc:sldMk cId="2641906680" sldId="592"/>
            <ac:spMk id="3" creationId="{DCE9F7B3-DB96-8E43-473A-9E4795296603}"/>
          </ac:spMkLst>
        </pc:spChg>
        <pc:spChg chg="mod">
          <ac:chgData name="Wafa Aboul Hosn" userId="c05cf575-0032-4071-abbd-9572d45320b5" providerId="ADAL" clId="{1DF3F381-0245-4606-A5AA-6E1DA423E429}" dt="2023-11-07T11:36:05.406" v="613" actId="20577"/>
          <ac:spMkLst>
            <pc:docMk/>
            <pc:sldMk cId="2641906680" sldId="592"/>
            <ac:spMk id="4" creationId="{E0373584-CC69-8DF2-17E4-E18E13182D1D}"/>
          </ac:spMkLst>
        </pc:spChg>
      </pc:sldChg>
      <pc:sldChg chg="modSp del mod">
        <pc:chgData name="Wafa Aboul Hosn" userId="c05cf575-0032-4071-abbd-9572d45320b5" providerId="ADAL" clId="{1DF3F381-0245-4606-A5AA-6E1DA423E429}" dt="2023-10-30T13:06:03.129" v="31" actId="47"/>
        <pc:sldMkLst>
          <pc:docMk/>
          <pc:sldMk cId="1048298902" sldId="593"/>
        </pc:sldMkLst>
        <pc:spChg chg="mod">
          <ac:chgData name="Wafa Aboul Hosn" userId="c05cf575-0032-4071-abbd-9572d45320b5" providerId="ADAL" clId="{1DF3F381-0245-4606-A5AA-6E1DA423E429}" dt="2023-10-30T13:05:08.375" v="17" actId="21"/>
          <ac:spMkLst>
            <pc:docMk/>
            <pc:sldMk cId="1048298902" sldId="593"/>
            <ac:spMk id="2" creationId="{69B94092-A26D-D7F5-BAE9-84E2BFDDF13E}"/>
          </ac:spMkLst>
        </pc:spChg>
      </pc:sldChg>
      <pc:sldChg chg="addSp delSp modSp mod">
        <pc:chgData name="Wafa Aboul Hosn" userId="c05cf575-0032-4071-abbd-9572d45320b5" providerId="ADAL" clId="{1DF3F381-0245-4606-A5AA-6E1DA423E429}" dt="2023-11-07T12:57:26.249" v="1025" actId="21"/>
        <pc:sldMkLst>
          <pc:docMk/>
          <pc:sldMk cId="3197662000" sldId="594"/>
        </pc:sldMkLst>
        <pc:spChg chg="add del mod">
          <ac:chgData name="Wafa Aboul Hosn" userId="c05cf575-0032-4071-abbd-9572d45320b5" providerId="ADAL" clId="{1DF3F381-0245-4606-A5AA-6E1DA423E429}" dt="2023-11-07T12:05:11.767" v="874" actId="1076"/>
          <ac:spMkLst>
            <pc:docMk/>
            <pc:sldMk cId="3197662000" sldId="594"/>
            <ac:spMk id="2" creationId="{869097E2-75D4-8A33-046D-D3000DAF5A53}"/>
          </ac:spMkLst>
        </pc:spChg>
        <pc:spChg chg="del mod">
          <ac:chgData name="Wafa Aboul Hosn" userId="c05cf575-0032-4071-abbd-9572d45320b5" providerId="ADAL" clId="{1DF3F381-0245-4606-A5AA-6E1DA423E429}" dt="2023-11-07T11:31:44.704" v="567" actId="478"/>
          <ac:spMkLst>
            <pc:docMk/>
            <pc:sldMk cId="3197662000" sldId="594"/>
            <ac:spMk id="3" creationId="{EFE32031-31FA-1157-1A0F-5691103B14A2}"/>
          </ac:spMkLst>
        </pc:spChg>
        <pc:spChg chg="mod">
          <ac:chgData name="Wafa Aboul Hosn" userId="c05cf575-0032-4071-abbd-9572d45320b5" providerId="ADAL" clId="{1DF3F381-0245-4606-A5AA-6E1DA423E429}" dt="2023-11-07T12:57:26.249" v="1025" actId="21"/>
          <ac:spMkLst>
            <pc:docMk/>
            <pc:sldMk cId="3197662000" sldId="594"/>
            <ac:spMk id="4" creationId="{0DCA8931-2855-6852-C84D-70C43DD64559}"/>
          </ac:spMkLst>
        </pc:spChg>
        <pc:picChg chg="add mod modCrop">
          <ac:chgData name="Wafa Aboul Hosn" userId="c05cf575-0032-4071-abbd-9572d45320b5" providerId="ADAL" clId="{1DF3F381-0245-4606-A5AA-6E1DA423E429}" dt="2023-10-30T13:40:38.201" v="531" actId="1076"/>
          <ac:picMkLst>
            <pc:docMk/>
            <pc:sldMk cId="3197662000" sldId="594"/>
            <ac:picMk id="5" creationId="{F8331DB1-883B-42DE-085C-9467A5E2DFC3}"/>
          </ac:picMkLst>
        </pc:picChg>
        <pc:picChg chg="add mod modCrop">
          <ac:chgData name="Wafa Aboul Hosn" userId="c05cf575-0032-4071-abbd-9572d45320b5" providerId="ADAL" clId="{1DF3F381-0245-4606-A5AA-6E1DA423E429}" dt="2023-10-30T13:40:35.944" v="530" actId="14100"/>
          <ac:picMkLst>
            <pc:docMk/>
            <pc:sldMk cId="3197662000" sldId="594"/>
            <ac:picMk id="6" creationId="{CD583EC4-22D0-4413-9DE1-6899B22B2AB4}"/>
          </ac:picMkLst>
        </pc:picChg>
        <pc:picChg chg="add mod">
          <ac:chgData name="Wafa Aboul Hosn" userId="c05cf575-0032-4071-abbd-9572d45320b5" providerId="ADAL" clId="{1DF3F381-0245-4606-A5AA-6E1DA423E429}" dt="2023-10-30T13:40:32.960" v="529" actId="14100"/>
          <ac:picMkLst>
            <pc:docMk/>
            <pc:sldMk cId="3197662000" sldId="594"/>
            <ac:picMk id="1026" creationId="{03DCF79B-B49B-0AA3-4881-E63A50F1705D}"/>
          </ac:picMkLst>
        </pc:picChg>
      </pc:sldChg>
      <pc:sldChg chg="addSp delSp modSp new mod">
        <pc:chgData name="Wafa Aboul Hosn" userId="c05cf575-0032-4071-abbd-9572d45320b5" providerId="ADAL" clId="{1DF3F381-0245-4606-A5AA-6E1DA423E429}" dt="2023-11-07T13:00:43.378" v="1113" actId="20577"/>
        <pc:sldMkLst>
          <pc:docMk/>
          <pc:sldMk cId="3955241494" sldId="595"/>
        </pc:sldMkLst>
        <pc:spChg chg="add mod">
          <ac:chgData name="Wafa Aboul Hosn" userId="c05cf575-0032-4071-abbd-9572d45320b5" providerId="ADAL" clId="{1DF3F381-0245-4606-A5AA-6E1DA423E429}" dt="2023-11-07T11:40:15.569" v="745" actId="14100"/>
          <ac:spMkLst>
            <pc:docMk/>
            <pc:sldMk cId="3955241494" sldId="595"/>
            <ac:spMk id="2" creationId="{4088A5C6-C980-91BB-AC11-D9CBB2F0D581}"/>
          </ac:spMkLst>
        </pc:spChg>
        <pc:spChg chg="del">
          <ac:chgData name="Wafa Aboul Hosn" userId="c05cf575-0032-4071-abbd-9572d45320b5" providerId="ADAL" clId="{1DF3F381-0245-4606-A5AA-6E1DA423E429}" dt="2023-10-30T13:37:09.600" v="356" actId="478"/>
          <ac:spMkLst>
            <pc:docMk/>
            <pc:sldMk cId="3955241494" sldId="595"/>
            <ac:spMk id="2" creationId="{D26E15D1-171F-C23C-5F00-84C5EB1D14BE}"/>
          </ac:spMkLst>
        </pc:spChg>
        <pc:spChg chg="del mod">
          <ac:chgData name="Wafa Aboul Hosn" userId="c05cf575-0032-4071-abbd-9572d45320b5" providerId="ADAL" clId="{1DF3F381-0245-4606-A5AA-6E1DA423E429}" dt="2023-11-07T11:40:10.677" v="743" actId="478"/>
          <ac:spMkLst>
            <pc:docMk/>
            <pc:sldMk cId="3955241494" sldId="595"/>
            <ac:spMk id="3" creationId="{47A81017-8C47-3641-F848-578FF4041E3B}"/>
          </ac:spMkLst>
        </pc:spChg>
        <pc:spChg chg="mod">
          <ac:chgData name="Wafa Aboul Hosn" userId="c05cf575-0032-4071-abbd-9572d45320b5" providerId="ADAL" clId="{1DF3F381-0245-4606-A5AA-6E1DA423E429}" dt="2023-11-07T13:00:43.378" v="1113" actId="20577"/>
          <ac:spMkLst>
            <pc:docMk/>
            <pc:sldMk cId="3955241494" sldId="595"/>
            <ac:spMk id="4" creationId="{ECF91A0D-EFFE-9574-9A88-B7655E5D053F}"/>
          </ac:spMkLst>
        </pc:spChg>
        <pc:picChg chg="add mod">
          <ac:chgData name="Wafa Aboul Hosn" userId="c05cf575-0032-4071-abbd-9572d45320b5" providerId="ADAL" clId="{1DF3F381-0245-4606-A5AA-6E1DA423E429}" dt="2023-11-07T13:00:15.148" v="1092"/>
          <ac:picMkLst>
            <pc:docMk/>
            <pc:sldMk cId="3955241494" sldId="595"/>
            <ac:picMk id="5" creationId="{8825DA03-367A-E145-F7CD-3932E1588603}"/>
          </ac:picMkLst>
        </pc:picChg>
        <pc:picChg chg="add mod">
          <ac:chgData name="Wafa Aboul Hosn" userId="c05cf575-0032-4071-abbd-9572d45320b5" providerId="ADAL" clId="{1DF3F381-0245-4606-A5AA-6E1DA423E429}" dt="2023-11-07T13:00:15.148" v="1092"/>
          <ac:picMkLst>
            <pc:docMk/>
            <pc:sldMk cId="3955241494" sldId="595"/>
            <ac:picMk id="6" creationId="{57BDD951-0051-BB21-3A15-99369C98F6BE}"/>
          </ac:picMkLst>
        </pc:picChg>
      </pc:sldChg>
      <pc:sldChg chg="addSp delSp modSp new mod">
        <pc:chgData name="Wafa Aboul Hosn" userId="c05cf575-0032-4071-abbd-9572d45320b5" providerId="ADAL" clId="{1DF3F381-0245-4606-A5AA-6E1DA423E429}" dt="2023-10-30T13:14:42.101" v="124" actId="1076"/>
        <pc:sldMkLst>
          <pc:docMk/>
          <pc:sldMk cId="3948407500" sldId="596"/>
        </pc:sldMkLst>
        <pc:spChg chg="del">
          <ac:chgData name="Wafa Aboul Hosn" userId="c05cf575-0032-4071-abbd-9572d45320b5" providerId="ADAL" clId="{1DF3F381-0245-4606-A5AA-6E1DA423E429}" dt="2023-10-30T13:14:33.860" v="121" actId="478"/>
          <ac:spMkLst>
            <pc:docMk/>
            <pc:sldMk cId="3948407500" sldId="596"/>
            <ac:spMk id="2" creationId="{79BD3D85-03A6-670E-992D-D5A01323163A}"/>
          </ac:spMkLst>
        </pc:spChg>
        <pc:spChg chg="mod">
          <ac:chgData name="Wafa Aboul Hosn" userId="c05cf575-0032-4071-abbd-9572d45320b5" providerId="ADAL" clId="{1DF3F381-0245-4606-A5AA-6E1DA423E429}" dt="2023-10-30T13:14:27.793" v="120"/>
          <ac:spMkLst>
            <pc:docMk/>
            <pc:sldMk cId="3948407500" sldId="596"/>
            <ac:spMk id="3" creationId="{6CAD3101-CDDE-B993-ED8C-FE4FE43016F2}"/>
          </ac:spMkLst>
        </pc:spChg>
        <pc:spChg chg="del">
          <ac:chgData name="Wafa Aboul Hosn" userId="c05cf575-0032-4071-abbd-9572d45320b5" providerId="ADAL" clId="{1DF3F381-0245-4606-A5AA-6E1DA423E429}" dt="2023-10-30T13:14:11.763" v="116" actId="478"/>
          <ac:spMkLst>
            <pc:docMk/>
            <pc:sldMk cId="3948407500" sldId="596"/>
            <ac:spMk id="4" creationId="{50F8208E-3889-0274-B4E5-BBC2748DC447}"/>
          </ac:spMkLst>
        </pc:spChg>
        <pc:picChg chg="add mod">
          <ac:chgData name="Wafa Aboul Hosn" userId="c05cf575-0032-4071-abbd-9572d45320b5" providerId="ADAL" clId="{1DF3F381-0245-4606-A5AA-6E1DA423E429}" dt="2023-10-30T13:14:42.101" v="124" actId="1076"/>
          <ac:picMkLst>
            <pc:docMk/>
            <pc:sldMk cId="3948407500" sldId="596"/>
            <ac:picMk id="5" creationId="{EC647A82-92DB-F52E-4B2E-31174AA19005}"/>
          </ac:picMkLst>
        </pc:picChg>
      </pc:sldChg>
      <pc:sldChg chg="addSp delSp modSp new mod">
        <pc:chgData name="Wafa Aboul Hosn" userId="c05cf575-0032-4071-abbd-9572d45320b5" providerId="ADAL" clId="{1DF3F381-0245-4606-A5AA-6E1DA423E429}" dt="2023-10-30T13:35:41.405" v="275" actId="11530"/>
        <pc:sldMkLst>
          <pc:docMk/>
          <pc:sldMk cId="3450500084" sldId="597"/>
        </pc:sldMkLst>
        <pc:spChg chg="del">
          <ac:chgData name="Wafa Aboul Hosn" userId="c05cf575-0032-4071-abbd-9572d45320b5" providerId="ADAL" clId="{1DF3F381-0245-4606-A5AA-6E1DA423E429}" dt="2023-10-30T13:15:54.257" v="133" actId="478"/>
          <ac:spMkLst>
            <pc:docMk/>
            <pc:sldMk cId="3450500084" sldId="597"/>
            <ac:spMk id="2" creationId="{025BA1B1-1D3B-B5AF-AD4B-D81A150CEDBF}"/>
          </ac:spMkLst>
        </pc:spChg>
        <pc:spChg chg="del">
          <ac:chgData name="Wafa Aboul Hosn" userId="c05cf575-0032-4071-abbd-9572d45320b5" providerId="ADAL" clId="{1DF3F381-0245-4606-A5AA-6E1DA423E429}" dt="2023-10-30T13:15:51.650" v="132" actId="478"/>
          <ac:spMkLst>
            <pc:docMk/>
            <pc:sldMk cId="3450500084" sldId="597"/>
            <ac:spMk id="3" creationId="{903FA1E2-3429-00A7-D2A0-13052631C7C1}"/>
          </ac:spMkLst>
        </pc:spChg>
        <pc:spChg chg="del">
          <ac:chgData name="Wafa Aboul Hosn" userId="c05cf575-0032-4071-abbd-9572d45320b5" providerId="ADAL" clId="{1DF3F381-0245-4606-A5AA-6E1DA423E429}" dt="2023-10-30T13:15:46.445" v="131" actId="478"/>
          <ac:spMkLst>
            <pc:docMk/>
            <pc:sldMk cId="3450500084" sldId="597"/>
            <ac:spMk id="4" creationId="{44D6BA12-6229-7E52-F2CC-164F8E5A5CA8}"/>
          </ac:spMkLst>
        </pc:spChg>
        <pc:spChg chg="add mod ord">
          <ac:chgData name="Wafa Aboul Hosn" userId="c05cf575-0032-4071-abbd-9572d45320b5" providerId="ADAL" clId="{1DF3F381-0245-4606-A5AA-6E1DA423E429}" dt="2023-10-30T13:35:41.405" v="275" actId="11530"/>
          <ac:spMkLst>
            <pc:docMk/>
            <pc:sldMk cId="3450500084" sldId="597"/>
            <ac:spMk id="7" creationId="{693118F7-7C59-AC12-7B03-FB6FEA42245B}"/>
          </ac:spMkLst>
        </pc:spChg>
        <pc:picChg chg="add mod modCrop">
          <ac:chgData name="Wafa Aboul Hosn" userId="c05cf575-0032-4071-abbd-9572d45320b5" providerId="ADAL" clId="{1DF3F381-0245-4606-A5AA-6E1DA423E429}" dt="2023-10-30T13:34:54.529" v="269" actId="1076"/>
          <ac:picMkLst>
            <pc:docMk/>
            <pc:sldMk cId="3450500084" sldId="597"/>
            <ac:picMk id="6" creationId="{9CC5B3FA-3E92-21C2-9299-59505AC6078B}"/>
          </ac:picMkLst>
        </pc:picChg>
      </pc:sldChg>
      <pc:sldChg chg="addSp delSp modSp add mod">
        <pc:chgData name="Wafa Aboul Hosn" userId="c05cf575-0032-4071-abbd-9572d45320b5" providerId="ADAL" clId="{1DF3F381-0245-4606-A5AA-6E1DA423E429}" dt="2023-11-07T12:52:08.688" v="1013" actId="1076"/>
        <pc:sldMkLst>
          <pc:docMk/>
          <pc:sldMk cId="719525895" sldId="598"/>
        </pc:sldMkLst>
        <pc:spChg chg="add mod">
          <ac:chgData name="Wafa Aboul Hosn" userId="c05cf575-0032-4071-abbd-9572d45320b5" providerId="ADAL" clId="{1DF3F381-0245-4606-A5AA-6E1DA423E429}" dt="2023-11-07T12:22:22.234" v="907" actId="20577"/>
          <ac:spMkLst>
            <pc:docMk/>
            <pc:sldMk cId="719525895" sldId="598"/>
            <ac:spMk id="2" creationId="{F37871BC-5605-78E3-B5D0-5FB80A38E83F}"/>
          </ac:spMkLst>
        </pc:spChg>
        <pc:spChg chg="del mod">
          <ac:chgData name="Wafa Aboul Hosn" userId="c05cf575-0032-4071-abbd-9572d45320b5" providerId="ADAL" clId="{1DF3F381-0245-4606-A5AA-6E1DA423E429}" dt="2023-11-07T11:37:54.736" v="646" actId="478"/>
          <ac:spMkLst>
            <pc:docMk/>
            <pc:sldMk cId="719525895" sldId="598"/>
            <ac:spMk id="3" creationId="{DCE9F7B3-DB96-8E43-473A-9E4795296603}"/>
          </ac:spMkLst>
        </pc:spChg>
        <pc:spChg chg="mod">
          <ac:chgData name="Wafa Aboul Hosn" userId="c05cf575-0032-4071-abbd-9572d45320b5" providerId="ADAL" clId="{1DF3F381-0245-4606-A5AA-6E1DA423E429}" dt="2023-11-07T12:52:08.688" v="1013" actId="1076"/>
          <ac:spMkLst>
            <pc:docMk/>
            <pc:sldMk cId="719525895" sldId="598"/>
            <ac:spMk id="4" creationId="{E0373584-CC69-8DF2-17E4-E18E13182D1D}"/>
          </ac:spMkLst>
        </pc:spChg>
        <pc:picChg chg="add mod">
          <ac:chgData name="Wafa Aboul Hosn" userId="c05cf575-0032-4071-abbd-9572d45320b5" providerId="ADAL" clId="{1DF3F381-0245-4606-A5AA-6E1DA423E429}" dt="2023-11-07T12:32:00.611" v="986" actId="1076"/>
          <ac:picMkLst>
            <pc:docMk/>
            <pc:sldMk cId="719525895" sldId="598"/>
            <ac:picMk id="6" creationId="{3E2F2B48-ED18-C7A7-F5F2-871326D28E17}"/>
          </ac:picMkLst>
        </pc:picChg>
        <pc:picChg chg="add mod">
          <ac:chgData name="Wafa Aboul Hosn" userId="c05cf575-0032-4071-abbd-9572d45320b5" providerId="ADAL" clId="{1DF3F381-0245-4606-A5AA-6E1DA423E429}" dt="2023-11-07T12:34:21.979" v="987" actId="1076"/>
          <ac:picMkLst>
            <pc:docMk/>
            <pc:sldMk cId="719525895" sldId="598"/>
            <ac:picMk id="8" creationId="{3AD087AE-CEAA-FAD4-9C87-7989090E89D3}"/>
          </ac:picMkLst>
        </pc:picChg>
        <pc:picChg chg="add mod">
          <ac:chgData name="Wafa Aboul Hosn" userId="c05cf575-0032-4071-abbd-9572d45320b5" providerId="ADAL" clId="{1DF3F381-0245-4606-A5AA-6E1DA423E429}" dt="2023-11-07T12:52:02.148" v="1012" actId="1076"/>
          <ac:picMkLst>
            <pc:docMk/>
            <pc:sldMk cId="719525895" sldId="598"/>
            <ac:picMk id="10" creationId="{9B4FB504-3DB3-3F9E-381F-D4AD21FC0DBC}"/>
          </ac:picMkLst>
        </pc:picChg>
      </pc:sldChg>
      <pc:sldChg chg="addSp delSp modSp add del">
        <pc:chgData name="Wafa Aboul Hosn" userId="c05cf575-0032-4071-abbd-9572d45320b5" providerId="ADAL" clId="{1DF3F381-0245-4606-A5AA-6E1DA423E429}" dt="2023-11-07T11:34:37.026" v="590"/>
        <pc:sldMkLst>
          <pc:docMk/>
          <pc:sldMk cId="2674814899" sldId="598"/>
        </pc:sldMkLst>
        <pc:spChg chg="add del mod">
          <ac:chgData name="Wafa Aboul Hosn" userId="c05cf575-0032-4071-abbd-9572d45320b5" providerId="ADAL" clId="{1DF3F381-0245-4606-A5AA-6E1DA423E429}" dt="2023-11-07T11:34:37.026" v="590"/>
          <ac:spMkLst>
            <pc:docMk/>
            <pc:sldMk cId="2674814899" sldId="598"/>
            <ac:spMk id="5" creationId="{B68A3830-E8FC-20D5-1548-A2F9A6BE588A}"/>
          </ac:spMkLst>
        </pc:spChg>
      </pc:sldChg>
      <pc:sldChg chg="addSp delSp modSp add del">
        <pc:chgData name="Wafa Aboul Hosn" userId="c05cf575-0032-4071-abbd-9572d45320b5" providerId="ADAL" clId="{1DF3F381-0245-4606-A5AA-6E1DA423E429}" dt="2023-11-07T11:34:37.026" v="590"/>
        <pc:sldMkLst>
          <pc:docMk/>
          <pc:sldMk cId="281357925" sldId="599"/>
        </pc:sldMkLst>
        <pc:spChg chg="add del mod">
          <ac:chgData name="Wafa Aboul Hosn" userId="c05cf575-0032-4071-abbd-9572d45320b5" providerId="ADAL" clId="{1DF3F381-0245-4606-A5AA-6E1DA423E429}" dt="2023-11-07T11:34:37.026" v="590"/>
          <ac:spMkLst>
            <pc:docMk/>
            <pc:sldMk cId="281357925" sldId="599"/>
            <ac:spMk id="5" creationId="{85264963-29AE-5BA1-D6F4-0E1764D3F83C}"/>
          </ac:spMkLst>
        </pc:spChg>
      </pc:sldChg>
      <pc:sldChg chg="addSp delSp modSp add mod">
        <pc:chgData name="Wafa Aboul Hosn" userId="c05cf575-0032-4071-abbd-9572d45320b5" providerId="ADAL" clId="{1DF3F381-0245-4606-A5AA-6E1DA423E429}" dt="2023-11-07T13:33:07.183" v="1115"/>
        <pc:sldMkLst>
          <pc:docMk/>
          <pc:sldMk cId="2704862252" sldId="599"/>
        </pc:sldMkLst>
        <pc:spChg chg="add mod">
          <ac:chgData name="Wafa Aboul Hosn" userId="c05cf575-0032-4071-abbd-9572d45320b5" providerId="ADAL" clId="{1DF3F381-0245-4606-A5AA-6E1DA423E429}" dt="2023-11-07T11:39:25.297" v="688" actId="6549"/>
          <ac:spMkLst>
            <pc:docMk/>
            <pc:sldMk cId="2704862252" sldId="599"/>
            <ac:spMk id="2" creationId="{D18A36AE-790A-AD60-87A9-43E0CC5F77C9}"/>
          </ac:spMkLst>
        </pc:spChg>
        <pc:spChg chg="del mod">
          <ac:chgData name="Wafa Aboul Hosn" userId="c05cf575-0032-4071-abbd-9572d45320b5" providerId="ADAL" clId="{1DF3F381-0245-4606-A5AA-6E1DA423E429}" dt="2023-11-07T11:39:07.402" v="677" actId="478"/>
          <ac:spMkLst>
            <pc:docMk/>
            <pc:sldMk cId="2704862252" sldId="599"/>
            <ac:spMk id="3" creationId="{DCE9F7B3-DB96-8E43-473A-9E4795296603}"/>
          </ac:spMkLst>
        </pc:spChg>
        <pc:spChg chg="del mod">
          <ac:chgData name="Wafa Aboul Hosn" userId="c05cf575-0032-4071-abbd-9572d45320b5" providerId="ADAL" clId="{1DF3F381-0245-4606-A5AA-6E1DA423E429}" dt="2023-11-07T12:53:55.426" v="1014" actId="478"/>
          <ac:spMkLst>
            <pc:docMk/>
            <pc:sldMk cId="2704862252" sldId="599"/>
            <ac:spMk id="4" creationId="{E0373584-CC69-8DF2-17E4-E18E13182D1D}"/>
          </ac:spMkLst>
        </pc:spChg>
        <pc:spChg chg="add mod">
          <ac:chgData name="Wafa Aboul Hosn" userId="c05cf575-0032-4071-abbd-9572d45320b5" providerId="ADAL" clId="{1DF3F381-0245-4606-A5AA-6E1DA423E429}" dt="2023-11-07T12:58:52.104" v="1086" actId="14100"/>
          <ac:spMkLst>
            <pc:docMk/>
            <pc:sldMk cId="2704862252" sldId="599"/>
            <ac:spMk id="8" creationId="{78B7D005-E1ED-1530-FEC1-E8C1989F76A3}"/>
          </ac:spMkLst>
        </pc:spChg>
        <pc:spChg chg="add mod">
          <ac:chgData name="Wafa Aboul Hosn" userId="c05cf575-0032-4071-abbd-9572d45320b5" providerId="ADAL" clId="{1DF3F381-0245-4606-A5AA-6E1DA423E429}" dt="2023-11-07T12:58:55.809" v="1087" actId="1076"/>
          <ac:spMkLst>
            <pc:docMk/>
            <pc:sldMk cId="2704862252" sldId="599"/>
            <ac:spMk id="9" creationId="{52887085-E078-49DD-F156-E616681BFE29}"/>
          </ac:spMkLst>
        </pc:spChg>
        <pc:spChg chg="add del">
          <ac:chgData name="Wafa Aboul Hosn" userId="c05cf575-0032-4071-abbd-9572d45320b5" providerId="ADAL" clId="{1DF3F381-0245-4606-A5AA-6E1DA423E429}" dt="2023-11-07T12:58:36.704" v="1057" actId="478"/>
          <ac:spMkLst>
            <pc:docMk/>
            <pc:sldMk cId="2704862252" sldId="599"/>
            <ac:spMk id="11" creationId="{042EB2EF-F63D-61A8-854B-966559FE6C2D}"/>
          </ac:spMkLst>
        </pc:spChg>
        <pc:graphicFrameChg chg="add del mod">
          <ac:chgData name="Wafa Aboul Hosn" userId="c05cf575-0032-4071-abbd-9572d45320b5" providerId="ADAL" clId="{1DF3F381-0245-4606-A5AA-6E1DA423E429}" dt="2023-11-07T13:33:07.183" v="1115"/>
          <ac:graphicFrameMkLst>
            <pc:docMk/>
            <pc:sldMk cId="2704862252" sldId="599"/>
            <ac:graphicFrameMk id="3" creationId="{CE23F34D-E8E1-D371-E7E4-BC92F50B633D}"/>
          </ac:graphicFrameMkLst>
        </pc:graphicFrameChg>
        <pc:picChg chg="add mod">
          <ac:chgData name="Wafa Aboul Hosn" userId="c05cf575-0032-4071-abbd-9572d45320b5" providerId="ADAL" clId="{1DF3F381-0245-4606-A5AA-6E1DA423E429}" dt="2023-11-07T12:58:58.203" v="1088" actId="1076"/>
          <ac:picMkLst>
            <pc:docMk/>
            <pc:sldMk cId="2704862252" sldId="599"/>
            <ac:picMk id="6" creationId="{32F80400-58C0-2810-BAB3-56D7FE793CB6}"/>
          </ac:picMkLst>
        </pc:picChg>
        <pc:picChg chg="add del mod">
          <ac:chgData name="Wafa Aboul Hosn" userId="c05cf575-0032-4071-abbd-9572d45320b5" providerId="ADAL" clId="{1DF3F381-0245-4606-A5AA-6E1DA423E429}" dt="2023-11-07T13:00:09.003" v="1091" actId="21"/>
          <ac:picMkLst>
            <pc:docMk/>
            <pc:sldMk cId="2704862252" sldId="599"/>
            <ac:picMk id="2050" creationId="{E9E2E652-DAF9-F8D8-DC7D-6D5026DAAA67}"/>
          </ac:picMkLst>
        </pc:picChg>
        <pc:picChg chg="add del mod">
          <ac:chgData name="Wafa Aboul Hosn" userId="c05cf575-0032-4071-abbd-9572d45320b5" providerId="ADAL" clId="{1DF3F381-0245-4606-A5AA-6E1DA423E429}" dt="2023-11-07T13:00:09.003" v="1091" actId="21"/>
          <ac:picMkLst>
            <pc:docMk/>
            <pc:sldMk cId="2704862252" sldId="599"/>
            <ac:picMk id="2052" creationId="{0BF4D513-A635-7D7C-4845-F30DBDEA9BEC}"/>
          </ac:picMkLst>
        </pc:picChg>
      </pc:sldChg>
      <pc:sldChg chg="addSp delSp modSp new mod">
        <pc:chgData name="Wafa Aboul Hosn" userId="c05cf575-0032-4071-abbd-9572d45320b5" providerId="ADAL" clId="{1DF3F381-0245-4606-A5AA-6E1DA423E429}" dt="2023-11-07T13:33:37.757" v="1122" actId="1076"/>
        <pc:sldMkLst>
          <pc:docMk/>
          <pc:sldMk cId="1745824237" sldId="600"/>
        </pc:sldMkLst>
        <pc:spChg chg="del">
          <ac:chgData name="Wafa Aboul Hosn" userId="c05cf575-0032-4071-abbd-9572d45320b5" providerId="ADAL" clId="{1DF3F381-0245-4606-A5AA-6E1DA423E429}" dt="2023-11-07T13:33:19.203" v="1120" actId="478"/>
          <ac:spMkLst>
            <pc:docMk/>
            <pc:sldMk cId="1745824237" sldId="600"/>
            <ac:spMk id="3" creationId="{5EE34B82-8E2D-9E74-700B-7B98031D204B}"/>
          </ac:spMkLst>
        </pc:spChg>
        <pc:spChg chg="del">
          <ac:chgData name="Wafa Aboul Hosn" userId="c05cf575-0032-4071-abbd-9572d45320b5" providerId="ADAL" clId="{1DF3F381-0245-4606-A5AA-6E1DA423E429}" dt="2023-11-07T13:33:13.013" v="1117" actId="478"/>
          <ac:spMkLst>
            <pc:docMk/>
            <pc:sldMk cId="1745824237" sldId="600"/>
            <ac:spMk id="4" creationId="{C24A8820-DDC1-9490-CCE9-03AE3C88FEBD}"/>
          </ac:spMkLst>
        </pc:spChg>
        <pc:spChg chg="add mod">
          <ac:chgData name="Wafa Aboul Hosn" userId="c05cf575-0032-4071-abbd-9572d45320b5" providerId="ADAL" clId="{1DF3F381-0245-4606-A5AA-6E1DA423E429}" dt="2023-11-07T13:33:31.015" v="1121"/>
          <ac:spMkLst>
            <pc:docMk/>
            <pc:sldMk cId="1745824237" sldId="600"/>
            <ac:spMk id="6" creationId="{943EFBBE-A0CB-05FF-271B-010F704C008A}"/>
          </ac:spMkLst>
        </pc:spChg>
        <pc:graphicFrameChg chg="add mod">
          <ac:chgData name="Wafa Aboul Hosn" userId="c05cf575-0032-4071-abbd-9572d45320b5" providerId="ADAL" clId="{1DF3F381-0245-4606-A5AA-6E1DA423E429}" dt="2023-11-07T13:33:37.757" v="1122" actId="1076"/>
          <ac:graphicFrameMkLst>
            <pc:docMk/>
            <pc:sldMk cId="1745824237" sldId="600"/>
            <ac:graphicFrameMk id="5" creationId="{39C4FE9A-D257-5756-A41E-FCB770D9F229}"/>
          </ac:graphicFrameMkLst>
        </pc:graphicFrameChg>
      </pc:sldChg>
      <pc:sldChg chg="addSp delSp modSp add del">
        <pc:chgData name="Wafa Aboul Hosn" userId="c05cf575-0032-4071-abbd-9572d45320b5" providerId="ADAL" clId="{1DF3F381-0245-4606-A5AA-6E1DA423E429}" dt="2023-11-07T11:34:37.026" v="590"/>
        <pc:sldMkLst>
          <pc:docMk/>
          <pc:sldMk cId="3590514811" sldId="600"/>
        </pc:sldMkLst>
        <pc:spChg chg="add del mod">
          <ac:chgData name="Wafa Aboul Hosn" userId="c05cf575-0032-4071-abbd-9572d45320b5" providerId="ADAL" clId="{1DF3F381-0245-4606-A5AA-6E1DA423E429}" dt="2023-11-07T11:34:37.026" v="590"/>
          <ac:spMkLst>
            <pc:docMk/>
            <pc:sldMk cId="3590514811" sldId="600"/>
            <ac:spMk id="5" creationId="{6A3C5722-E433-45C6-7FFC-A749FB3D2FE7}"/>
          </ac:spMkLst>
        </pc:spChg>
      </pc:sldChg>
      <pc:sldChg chg="addSp delSp modSp add del">
        <pc:chgData name="Wafa Aboul Hosn" userId="c05cf575-0032-4071-abbd-9572d45320b5" providerId="ADAL" clId="{1DF3F381-0245-4606-A5AA-6E1DA423E429}" dt="2023-11-07T11:34:37.026" v="590"/>
        <pc:sldMkLst>
          <pc:docMk/>
          <pc:sldMk cId="3044906844" sldId="601"/>
        </pc:sldMkLst>
        <pc:spChg chg="add del mod">
          <ac:chgData name="Wafa Aboul Hosn" userId="c05cf575-0032-4071-abbd-9572d45320b5" providerId="ADAL" clId="{1DF3F381-0245-4606-A5AA-6E1DA423E429}" dt="2023-11-07T11:34:37.026" v="590"/>
          <ac:spMkLst>
            <pc:docMk/>
            <pc:sldMk cId="3044906844" sldId="601"/>
            <ac:spMk id="5" creationId="{AF61F07E-0538-CFAD-45A7-7E28E26742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2" tIns="46586" rIns="93172" bIns="46586" rtlCol="0"/>
          <a:lstStyle>
            <a:lvl1pPr algn="r">
              <a:defRPr sz="1300"/>
            </a:lvl1pPr>
          </a:lstStyle>
          <a:p>
            <a:fld id="{90188C30-954C-4084-BDC9-DB49F021F8A2}" type="datetimeFigureOut">
              <a:rPr lang="en-US" smtClean="0"/>
              <a:t>08/11/2023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69E95219-C7BB-467E-81AE-2024F2C0ABD8}" type="slidenum">
              <a:rPr lang="en-US" smtClean="0"/>
              <a:t>‹#›</a:t>
            </a:fld>
            <a:endParaRPr lang="en-US"/>
          </a:p>
        </p:txBody>
      </p:sp>
    </p:spTree>
    <p:extLst>
      <p:ext uri="{BB962C8B-B14F-4D97-AF65-F5344CB8AC3E}">
        <p14:creationId xmlns:p14="http://schemas.microsoft.com/office/powerpoint/2010/main" val="3841392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B" dirty="0"/>
          </a:p>
        </p:txBody>
      </p:sp>
      <p:sp>
        <p:nvSpPr>
          <p:cNvPr id="4" name="Slide Number Placeholder 3"/>
          <p:cNvSpPr>
            <a:spLocks noGrp="1"/>
          </p:cNvSpPr>
          <p:nvPr>
            <p:ph type="sldNum" sz="quarter" idx="5"/>
          </p:nvPr>
        </p:nvSpPr>
        <p:spPr/>
        <p:txBody>
          <a:bodyPr/>
          <a:lstStyle/>
          <a:p>
            <a:fld id="{5C90E40C-784F-495A-9379-D44D37128C18}" type="slidenum">
              <a:rPr lang="en-US" smtClean="0"/>
              <a:t>1</a:t>
            </a:fld>
            <a:endParaRPr lang="en-US"/>
          </a:p>
        </p:txBody>
      </p:sp>
    </p:spTree>
    <p:extLst>
      <p:ext uri="{BB962C8B-B14F-4D97-AF65-F5344CB8AC3E}">
        <p14:creationId xmlns:p14="http://schemas.microsoft.com/office/powerpoint/2010/main" val="190245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784225"/>
            <a:ext cx="6951663" cy="3911600"/>
          </a:xfrm>
        </p:spPr>
      </p:sp>
      <p:sp>
        <p:nvSpPr>
          <p:cNvPr id="3" name="Notes Placeholder 2"/>
          <p:cNvSpPr>
            <a:spLocks noGrp="1"/>
          </p:cNvSpPr>
          <p:nvPr>
            <p:ph type="body" idx="1"/>
          </p:nvPr>
        </p:nvSpPr>
        <p:spPr/>
        <p:txBody>
          <a:bodyPr/>
          <a:lstStyle/>
          <a:p>
            <a:r>
              <a:rPr lang="en-US" altLang="en-US"/>
              <a:t>The</a:t>
            </a:r>
            <a:r>
              <a:rPr lang="en-US" altLang="en-US" baseline="0"/>
              <a:t> SEEA has a number of different components. </a:t>
            </a:r>
          </a:p>
          <a:p>
            <a:endParaRPr lang="en-US" altLang="en-US" baseline="0"/>
          </a:p>
          <a:p>
            <a:r>
              <a:rPr lang="en-US" altLang="en-US" baseline="0"/>
              <a:t>First there is the SEEA Central Framework which is an international statistical standard to measure the environment and its relationship to the economy. It is fully consistent with the SNA which is the standard to measure the economy, and is essentially a satellite account of the SNA o extend to the environmental dimension. </a:t>
            </a:r>
          </a:p>
          <a:p>
            <a:endParaRPr lang="en-US" altLang="en-US" baseline="0"/>
          </a:p>
          <a:p>
            <a:r>
              <a:rPr lang="en-US" altLang="en-US" baseline="0"/>
              <a:t>The SEEA CF has various subsystems, which serve to provide more detailed guidance on accounting for specific environmental assets. Water is the most established, and energy is in the process of being finalized. FAO and UNSD have also developed a SEEA-AFF and is currently under global consultation. More will be developed in time. </a:t>
            </a:r>
          </a:p>
          <a:p>
            <a:endParaRPr lang="en-US" altLang="en-US" baseline="0"/>
          </a:p>
          <a:p>
            <a:r>
              <a:rPr lang="en-US" altLang="en-US" baseline="0"/>
              <a:t>Other modules will be developed in due course depending on policy need. In addition, technical notes are being developed to provide more detailed guidance about accounting for specific topics. </a:t>
            </a:r>
          </a:p>
          <a:p>
            <a:endParaRPr lang="en-US" altLang="en-US" baseline="0"/>
          </a:p>
          <a:p>
            <a:r>
              <a:rPr lang="en-US" altLang="en-US" baseline="0"/>
              <a:t>In addition, we have the SEEA EEA which is still in the experimental stage, and represents a synthesis of current knowledge on ecosystem accounting. </a:t>
            </a:r>
            <a:endParaRPr lang="en-US" altLang="en-US"/>
          </a:p>
        </p:txBody>
      </p:sp>
      <p:sp>
        <p:nvSpPr>
          <p:cNvPr id="4" name="Slide Number Placeholder 3"/>
          <p:cNvSpPr>
            <a:spLocks noGrp="1"/>
          </p:cNvSpPr>
          <p:nvPr>
            <p:ph type="sldNum" sz="quarter" idx="10"/>
          </p:nvPr>
        </p:nvSpPr>
        <p:spPr/>
        <p:txBody>
          <a:bodyPr/>
          <a:lstStyle/>
          <a:p>
            <a:fld id="{32251393-DB9F-420B-9ED7-40348FAB9894}" type="slidenum">
              <a:rPr lang="en-US" smtClean="0"/>
              <a:t>4</a:t>
            </a:fld>
            <a:endParaRPr lang="en-US"/>
          </a:p>
        </p:txBody>
      </p:sp>
    </p:spTree>
    <p:extLst>
      <p:ext uri="{BB962C8B-B14F-4D97-AF65-F5344CB8AC3E}">
        <p14:creationId xmlns:p14="http://schemas.microsoft.com/office/powerpoint/2010/main" val="411609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95219-C7BB-467E-81AE-2024F2C0ABD8}" type="slidenum">
              <a:rPr lang="en-US" smtClean="0"/>
              <a:t>7</a:t>
            </a:fld>
            <a:endParaRPr lang="en-US"/>
          </a:p>
        </p:txBody>
      </p:sp>
    </p:spTree>
    <p:extLst>
      <p:ext uri="{BB962C8B-B14F-4D97-AF65-F5344CB8AC3E}">
        <p14:creationId xmlns:p14="http://schemas.microsoft.com/office/powerpoint/2010/main" val="370573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95219-C7BB-467E-81AE-2024F2C0ABD8}" type="slidenum">
              <a:rPr lang="en-US" smtClean="0"/>
              <a:t>8</a:t>
            </a:fld>
            <a:endParaRPr lang="en-US"/>
          </a:p>
        </p:txBody>
      </p:sp>
    </p:spTree>
    <p:extLst>
      <p:ext uri="{BB962C8B-B14F-4D97-AF65-F5344CB8AC3E}">
        <p14:creationId xmlns:p14="http://schemas.microsoft.com/office/powerpoint/2010/main" val="142447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The Scope of Mitigation and Adaptation were considered more important than Emissions Scope</a:t>
            </a:r>
          </a:p>
          <a:p>
            <a:pPr defTabSz="881390">
              <a:defRPr/>
            </a:pPr>
            <a:endParaRPr lang="en-US" dirty="0"/>
          </a:p>
          <a:p>
            <a:pPr defTabSz="881390">
              <a:defRPr/>
            </a:pPr>
            <a:r>
              <a:rPr lang="en-US" dirty="0"/>
              <a:t>Concerns about indicators related to fossil fuels and per capita indicators, as those indicators did not reflect “the real picture” in Gulf countries. ESCWA however suggested keeping fossil fuel indicators for global reporting on climate change</a:t>
            </a:r>
          </a:p>
          <a:p>
            <a:pPr defTabSz="881390">
              <a:defRPr/>
            </a:pPr>
            <a:endParaRPr lang="en-US" dirty="0"/>
          </a:p>
          <a:p>
            <a:pPr defTabSz="881390">
              <a:defRPr/>
            </a:pPr>
            <a:r>
              <a:rPr lang="en-US" dirty="0"/>
              <a:t>On impact-related indicators, floods and rising sea and river levels were of concern. Consequently, ESCWA included in the revised list under ‘impacts’ a new indicator on “Occurrence of extreme weather events” (table 5, indicator 13), and the effects of those events such as desertification, drought, floods, landslides, storm surge, soil erosion, and saline water intrusion.</a:t>
            </a:r>
          </a:p>
          <a:p>
            <a:pPr defTabSz="881390">
              <a:defRPr/>
            </a:pPr>
            <a:endParaRPr lang="en-US" dirty="0"/>
          </a:p>
          <a:p>
            <a:pPr defTabSz="881390">
              <a:defRPr/>
            </a:pPr>
            <a:r>
              <a:rPr lang="en-US" dirty="0"/>
              <a:t>On “Incidence and distribution of vector-borne diseases” it was suggested to include waterborne diseases, as the risks in Arab countries were clearly documented</a:t>
            </a:r>
          </a:p>
          <a:p>
            <a:endParaRPr lang="en-US" dirty="0"/>
          </a:p>
        </p:txBody>
      </p:sp>
      <p:sp>
        <p:nvSpPr>
          <p:cNvPr id="4" name="Slide Number Placeholder 3"/>
          <p:cNvSpPr>
            <a:spLocks noGrp="1"/>
          </p:cNvSpPr>
          <p:nvPr>
            <p:ph type="sldNum" sz="quarter" idx="5"/>
          </p:nvPr>
        </p:nvSpPr>
        <p:spPr/>
        <p:txBody>
          <a:bodyPr/>
          <a:lstStyle/>
          <a:p>
            <a:fld id="{69E95219-C7BB-467E-81AE-2024F2C0ABD8}" type="slidenum">
              <a:rPr lang="en-US" smtClean="0"/>
              <a:t>9</a:t>
            </a:fld>
            <a:endParaRPr lang="en-US"/>
          </a:p>
        </p:txBody>
      </p:sp>
    </p:spTree>
    <p:extLst>
      <p:ext uri="{BB962C8B-B14F-4D97-AF65-F5344CB8AC3E}">
        <p14:creationId xmlns:p14="http://schemas.microsoft.com/office/powerpoint/2010/main" val="108598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95219-C7BB-467E-81AE-2024F2C0ABD8}" type="slidenum">
              <a:rPr lang="en-US" smtClean="0"/>
              <a:t>10</a:t>
            </a:fld>
            <a:endParaRPr lang="en-US"/>
          </a:p>
        </p:txBody>
      </p:sp>
    </p:spTree>
    <p:extLst>
      <p:ext uri="{BB962C8B-B14F-4D97-AF65-F5344CB8AC3E}">
        <p14:creationId xmlns:p14="http://schemas.microsoft.com/office/powerpoint/2010/main" val="3435763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95219-C7BB-467E-81AE-2024F2C0ABD8}" type="slidenum">
              <a:rPr lang="en-US" smtClean="0"/>
              <a:t>13</a:t>
            </a:fld>
            <a:endParaRPr lang="en-US"/>
          </a:p>
        </p:txBody>
      </p:sp>
    </p:spTree>
    <p:extLst>
      <p:ext uri="{BB962C8B-B14F-4D97-AF65-F5344CB8AC3E}">
        <p14:creationId xmlns:p14="http://schemas.microsoft.com/office/powerpoint/2010/main" val="89161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95219-C7BB-467E-81AE-2024F2C0ABD8}" type="slidenum">
              <a:rPr lang="en-US" smtClean="0"/>
              <a:t>16</a:t>
            </a:fld>
            <a:endParaRPr lang="en-US"/>
          </a:p>
        </p:txBody>
      </p:sp>
    </p:spTree>
    <p:extLst>
      <p:ext uri="{BB962C8B-B14F-4D97-AF65-F5344CB8AC3E}">
        <p14:creationId xmlns:p14="http://schemas.microsoft.com/office/powerpoint/2010/main" val="1463316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45584" y="3194050"/>
            <a:ext cx="4402667" cy="3698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7" name="TextBox 6"/>
          <p:cNvSpPr txBox="1">
            <a:spLocks noChangeArrowheads="1"/>
          </p:cNvSpPr>
          <p:nvPr userDrawn="1"/>
        </p:nvSpPr>
        <p:spPr bwMode="auto">
          <a:xfrm>
            <a:off x="1337734" y="2582863"/>
            <a:ext cx="8652933"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10" name="Text Placeholder 9"/>
          <p:cNvSpPr>
            <a:spLocks noGrp="1"/>
          </p:cNvSpPr>
          <p:nvPr>
            <p:ph type="body" sz="quarter" idx="12"/>
          </p:nvPr>
        </p:nvSpPr>
        <p:spPr>
          <a:xfrm>
            <a:off x="1447799" y="1376419"/>
            <a:ext cx="9527116"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a:t>Click to edit Master text styles</a:t>
            </a:r>
          </a:p>
        </p:txBody>
      </p:sp>
      <p:sp>
        <p:nvSpPr>
          <p:cNvPr id="6" name="Text Placeholder 5"/>
          <p:cNvSpPr>
            <a:spLocks noGrp="1"/>
          </p:cNvSpPr>
          <p:nvPr>
            <p:ph type="body" sz="quarter" idx="10"/>
          </p:nvPr>
        </p:nvSpPr>
        <p:spPr>
          <a:xfrm>
            <a:off x="1462425" y="803018"/>
            <a:ext cx="9512492"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a:t>Click to edit Master text styles</a:t>
            </a:r>
          </a:p>
        </p:txBody>
      </p:sp>
      <p:sp>
        <p:nvSpPr>
          <p:cNvPr id="8" name="Text Placeholder 7"/>
          <p:cNvSpPr>
            <a:spLocks noGrp="1"/>
          </p:cNvSpPr>
          <p:nvPr>
            <p:ph type="body" sz="quarter" idx="11"/>
          </p:nvPr>
        </p:nvSpPr>
        <p:spPr>
          <a:xfrm>
            <a:off x="1447033" y="1149319"/>
            <a:ext cx="9527883"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163156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481667" y="791035"/>
            <a:ext cx="8832851"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64704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2053844" y="768687"/>
            <a:ext cx="10039349"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923545" y="6732073"/>
            <a:ext cx="842433" cy="9233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A293B26F-9613-4908-BEDF-F007E2307971}"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7" name="TextBox 6"/>
          <p:cNvSpPr txBox="1"/>
          <p:nvPr userDrawn="1"/>
        </p:nvSpPr>
        <p:spPr>
          <a:xfrm>
            <a:off x="2053844" y="6673334"/>
            <a:ext cx="9442451" cy="184666"/>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dirty="0">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2153573" y="814167"/>
            <a:ext cx="9248635"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2053844" y="327964"/>
            <a:ext cx="9249256"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2153573" y="2267081"/>
            <a:ext cx="9251027"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extLst>
      <p:ext uri="{BB962C8B-B14F-4D97-AF65-F5344CB8AC3E}">
        <p14:creationId xmlns:p14="http://schemas.microsoft.com/office/powerpoint/2010/main" val="245059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2153262" y="1001337"/>
            <a:ext cx="10039349"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914401" y="6418264"/>
            <a:ext cx="842433" cy="9233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EB4F1A18-22D3-4A06-AF02-5C4655BEA79A}"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0" name="TextBox 9"/>
          <p:cNvSpPr txBox="1"/>
          <p:nvPr userDrawn="1"/>
        </p:nvSpPr>
        <p:spPr>
          <a:xfrm>
            <a:off x="2044700" y="6359525"/>
            <a:ext cx="9442451" cy="184666"/>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2153573" y="367544"/>
            <a:ext cx="9248635"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2153262" y="535333"/>
            <a:ext cx="9249256"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a:t>Click to edit Master text styles</a:t>
            </a:r>
          </a:p>
        </p:txBody>
      </p:sp>
      <p:sp>
        <p:nvSpPr>
          <p:cNvPr id="11" name="Text Placeholder 23"/>
          <p:cNvSpPr>
            <a:spLocks noGrp="1"/>
          </p:cNvSpPr>
          <p:nvPr>
            <p:ph type="body" sz="quarter" idx="14"/>
          </p:nvPr>
        </p:nvSpPr>
        <p:spPr>
          <a:xfrm>
            <a:off x="5827059" y="2233703"/>
            <a:ext cx="5577541"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2" name="Text Placeholder 12"/>
          <p:cNvSpPr>
            <a:spLocks noGrp="1"/>
          </p:cNvSpPr>
          <p:nvPr>
            <p:ph type="body" sz="quarter" idx="12"/>
          </p:nvPr>
        </p:nvSpPr>
        <p:spPr>
          <a:xfrm>
            <a:off x="2153574" y="2231744"/>
            <a:ext cx="318275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113580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37734" y="2582863"/>
            <a:ext cx="8652933"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6" name="Text Placeholder 5"/>
          <p:cNvSpPr>
            <a:spLocks noGrp="1"/>
          </p:cNvSpPr>
          <p:nvPr>
            <p:ph type="body" sz="quarter" idx="10"/>
          </p:nvPr>
        </p:nvSpPr>
        <p:spPr>
          <a:xfrm>
            <a:off x="1462425" y="1145918"/>
            <a:ext cx="9512492"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38444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37735" y="2582863"/>
            <a:ext cx="865293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900" dirty="0">
                <a:solidFill>
                  <a:schemeClr val="bg1"/>
                </a:solidFill>
              </a:rPr>
              <a:t>Economic And Social Commission For Western Asia</a:t>
            </a:r>
          </a:p>
        </p:txBody>
      </p:sp>
      <p:sp>
        <p:nvSpPr>
          <p:cNvPr id="6" name="Text Placeholder 5"/>
          <p:cNvSpPr>
            <a:spLocks noGrp="1"/>
          </p:cNvSpPr>
          <p:nvPr>
            <p:ph type="body" sz="quarter" idx="10"/>
          </p:nvPr>
        </p:nvSpPr>
        <p:spPr>
          <a:xfrm>
            <a:off x="1462426" y="1145920"/>
            <a:ext cx="9512492" cy="328159"/>
          </a:xfrm>
          <a:prstGeom prst="rect">
            <a:avLst/>
          </a:prstGeom>
        </p:spPr>
        <p:txBody>
          <a:bodyPr vert="horz" lIns="0" tIns="0" rIns="0" bIns="0" anchor="t"/>
          <a:lstStyle>
            <a:lvl1pPr algn="l">
              <a:lnSpc>
                <a:spcPts val="2025"/>
              </a:lnSpc>
              <a:spcBef>
                <a:spcPts val="0"/>
              </a:spcBef>
              <a:buNone/>
              <a:defRPr sz="2025" b="1" cap="all" baseline="0">
                <a:solidFill>
                  <a:srgbClr val="595959"/>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52472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4B7A-B51E-4CA1-8B0E-3D19A99984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353E60-F395-4280-B07F-1930604C4C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3CF566-F1F1-49C8-8F97-D25C2D8D0132}"/>
              </a:ext>
            </a:extLst>
          </p:cNvPr>
          <p:cNvSpPr>
            <a:spLocks noGrp="1"/>
          </p:cNvSpPr>
          <p:nvPr>
            <p:ph type="dt" sz="half" idx="10"/>
          </p:nvPr>
        </p:nvSpPr>
        <p:spPr/>
        <p:txBody>
          <a:bodyPr/>
          <a:lstStyle/>
          <a:p>
            <a:fld id="{CB12EE77-0299-48E5-87E5-015E00766EEC}" type="datetimeFigureOut">
              <a:rPr lang="en-US" smtClean="0"/>
              <a:t>08/11/2023</a:t>
            </a:fld>
            <a:endParaRPr lang="en-US"/>
          </a:p>
        </p:txBody>
      </p:sp>
      <p:sp>
        <p:nvSpPr>
          <p:cNvPr id="5" name="Footer Placeholder 4">
            <a:extLst>
              <a:ext uri="{FF2B5EF4-FFF2-40B4-BE49-F238E27FC236}">
                <a16:creationId xmlns:a16="http://schemas.microsoft.com/office/drawing/2014/main" id="{0A2E3D0A-2457-4792-8166-F208872B6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B07EC-074D-47A5-8BF3-CD2F0F55E283}"/>
              </a:ext>
            </a:extLst>
          </p:cNvPr>
          <p:cNvSpPr>
            <a:spLocks noGrp="1"/>
          </p:cNvSpPr>
          <p:nvPr>
            <p:ph type="sldNum" sz="quarter" idx="12"/>
          </p:nvPr>
        </p:nvSpPr>
        <p:spPr/>
        <p:txBody>
          <a:bodyPr/>
          <a:lstStyle/>
          <a:p>
            <a:fld id="{26582689-6349-4ADE-A5B3-9306BCBA67CD}" type="slidenum">
              <a:rPr lang="en-US" smtClean="0"/>
              <a:t>‹#›</a:t>
            </a:fld>
            <a:endParaRPr lang="en-US"/>
          </a:p>
        </p:txBody>
      </p:sp>
    </p:spTree>
    <p:extLst>
      <p:ext uri="{BB962C8B-B14F-4D97-AF65-F5344CB8AC3E}">
        <p14:creationId xmlns:p14="http://schemas.microsoft.com/office/powerpoint/2010/main" val="285116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427041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838200" y="1478806"/>
            <a:ext cx="9144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a:t>Bullet 1</a:t>
            </a:r>
          </a:p>
          <a:p>
            <a:pPr lvl="1"/>
            <a:r>
              <a:rPr lang="en-US"/>
              <a:t> Indent 1</a:t>
            </a:r>
          </a:p>
          <a:p>
            <a:pPr lvl="2"/>
            <a:r>
              <a:rPr lang="en-US"/>
              <a:t>Indent 2</a:t>
            </a:r>
          </a:p>
          <a:p>
            <a:pPr lvl="4"/>
            <a:r>
              <a:rPr lang="en-US"/>
              <a:t>Bullet 2</a:t>
            </a:r>
          </a:p>
          <a:p>
            <a:pPr lvl="4"/>
            <a:r>
              <a:rPr lang="en-US"/>
              <a:t>Bullet 3</a:t>
            </a:r>
          </a:p>
          <a:p>
            <a:pPr lvl="4"/>
            <a:r>
              <a:rPr lang="en-US"/>
              <a:t>Bullet 4</a:t>
            </a:r>
          </a:p>
        </p:txBody>
      </p:sp>
      <p:sp>
        <p:nvSpPr>
          <p:cNvPr id="7" name="Slide Number Placeholder 5"/>
          <p:cNvSpPr>
            <a:spLocks noGrp="1"/>
          </p:cNvSpPr>
          <p:nvPr>
            <p:ph type="sldNum" sz="quarter" idx="4"/>
          </p:nvPr>
        </p:nvSpPr>
        <p:spPr>
          <a:xfrm>
            <a:off x="9146113" y="6247796"/>
            <a:ext cx="2743200" cy="365125"/>
          </a:xfrm>
          <a:prstGeom prst="rect">
            <a:avLst/>
          </a:prstGeom>
        </p:spPr>
        <p:txBody>
          <a:bodyPr/>
          <a:lstStyle>
            <a:lvl1pPr algn="r">
              <a:defRPr sz="1200" baseline="0"/>
            </a:lvl1pPr>
          </a:lstStyle>
          <a:p>
            <a:r>
              <a:rPr lang="en-US"/>
              <a:t>Page </a:t>
            </a:r>
            <a:fld id="{C8303BCE-995F-4709-9859-41737DB22DB5}" type="slidenum">
              <a:rPr lang="en-US" smtClean="0"/>
              <a:pPr/>
              <a:t>‹#›</a:t>
            </a:fld>
            <a:endParaRPr lang="en-US"/>
          </a:p>
        </p:txBody>
      </p:sp>
    </p:spTree>
    <p:extLst>
      <p:ext uri="{BB962C8B-B14F-4D97-AF65-F5344CB8AC3E}">
        <p14:creationId xmlns:p14="http://schemas.microsoft.com/office/powerpoint/2010/main" val="298799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44576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75" r:id="rId5"/>
    <p:sldLayoutId id="2147483691" r:id="rId6"/>
    <p:sldLayoutId id="2147483692" r:id="rId7"/>
    <p:sldLayoutId id="2147483693" r:id="rId8"/>
    <p:sldLayoutId id="2147483694" r:id="rId9"/>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amf.org.ae/en/webform/tenth-meeting-steering-committee-arab-statistics-initiative-arabstat" TargetMode="External"/><Relationship Id="rId4" Type="http://schemas.openxmlformats.org/officeDocument/2006/relationships/hyperlink" Target="mailto:aboulhosn@un.org"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siap-elearning.org/course/view.php?id=108" TargetMode="External"/><Relationship Id="rId13" Type="http://schemas.openxmlformats.org/officeDocument/2006/relationships/image" Target="../media/image28.png"/><Relationship Id="rId3" Type="http://schemas.openxmlformats.org/officeDocument/2006/relationships/hyperlink" Target="https://learning.officialstatistics.org/course/index.php?categoryid=3" TargetMode="External"/><Relationship Id="rId7" Type="http://schemas.openxmlformats.org/officeDocument/2006/relationships/hyperlink" Target="https://www.unsdglearn.org/courses/system-of-environmental-economic-accounting-seea-in-depth-training-on-energy-accounting/" TargetMode="External"/><Relationship Id="rId12" Type="http://schemas.openxmlformats.org/officeDocument/2006/relationships/hyperlink" Target="https://siap-elearning.org/login/index.php"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learning.officialstatistics.org/course/view.php?id=37" TargetMode="External"/><Relationship Id="rId11" Type="http://schemas.openxmlformats.org/officeDocument/2006/relationships/image" Target="../media/image27.png"/><Relationship Id="rId5" Type="http://schemas.openxmlformats.org/officeDocument/2006/relationships/hyperlink" Target="https://learning.officialstatistics.org/course/view.php?id=26" TargetMode="External"/><Relationship Id="rId10" Type="http://schemas.openxmlformats.org/officeDocument/2006/relationships/image" Target="../media/image26.jpeg"/><Relationship Id="rId4" Type="http://schemas.openxmlformats.org/officeDocument/2006/relationships/hyperlink" Target="https://learning.officialstatistics.org/course/view.php?id=25" TargetMode="External"/><Relationship Id="rId9" Type="http://schemas.openxmlformats.org/officeDocument/2006/relationships/hyperlink" Target="https://siap-elearning.org/course/view.php?id=13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Component_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geoportal.un.org/arcgis/apps/storymaps/stories/1451a2ce9c3d4630adaec595288d06d0"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tats.un.org/unsd/envstats/Climate%20Change/Implementation_Guidelines.pdf" TargetMode="External"/><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unstats.un.org/unsd/envstats/fdes/fdes_eges10.cshtml" TargetMode="External"/><Relationship Id="rId4" Type="http://schemas.openxmlformats.org/officeDocument/2006/relationships/hyperlink" Target="https://unstats.un.org/unsd/envstats/Climate%20Change/cisat.cs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seea.un.org/ecosystem-accounting" TargetMode="External"/><Relationship Id="rId18" Type="http://schemas.openxmlformats.org/officeDocument/2006/relationships/image" Target="../media/image14.png"/><Relationship Id="rId3" Type="http://schemas.openxmlformats.org/officeDocument/2006/relationships/image" Target="../media/image7.png"/><Relationship Id="rId21" Type="http://schemas.openxmlformats.org/officeDocument/2006/relationships/hyperlink" Target="https://seea.un.org/sites/seea.un.org/files/documents/EA/seea_ea_white_cover_final.pdf" TargetMode="External"/><Relationship Id="rId7" Type="http://schemas.openxmlformats.org/officeDocument/2006/relationships/hyperlink" Target="https://seea.un.org/content/air-emissions-accounts" TargetMode="External"/><Relationship Id="rId12" Type="http://schemas.openxmlformats.org/officeDocument/2006/relationships/image" Target="../media/image11.png"/><Relationship Id="rId17" Type="http://schemas.openxmlformats.org/officeDocument/2006/relationships/hyperlink" Target="https://seea.un.org/content/material-flow" TargetMode="External"/><Relationship Id="rId2" Type="http://schemas.openxmlformats.org/officeDocument/2006/relationships/notesSlide" Target="../notesSlides/notesSlide2.xml"/><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hyperlink" Target="https://seea.un.org/content/environmental-activity-accounts" TargetMode="External"/><Relationship Id="rId5" Type="http://schemas.openxmlformats.org/officeDocument/2006/relationships/hyperlink" Target="https://seea.un.org/content/ag-for-fish" TargetMode="External"/><Relationship Id="rId15" Type="http://schemas.openxmlformats.org/officeDocument/2006/relationships/hyperlink" Target="https://seea.un.org/content/land-accounts" TargetMode="External"/><Relationship Id="rId23" Type="http://schemas.openxmlformats.org/officeDocument/2006/relationships/image" Target="../media/image17.png"/><Relationship Id="rId10" Type="http://schemas.openxmlformats.org/officeDocument/2006/relationships/image" Target="../media/image10.png"/><Relationship Id="rId19" Type="http://schemas.openxmlformats.org/officeDocument/2006/relationships/hyperlink" Target="https://seea.un.org/content/seea-water" TargetMode="External"/><Relationship Id="rId4" Type="http://schemas.openxmlformats.org/officeDocument/2006/relationships/hyperlink" Target="https://seea.un.org/" TargetMode="External"/><Relationship Id="rId9" Type="http://schemas.openxmlformats.org/officeDocument/2006/relationships/hyperlink" Target="https://seea.un.org/seea-energy" TargetMode="External"/><Relationship Id="rId14" Type="http://schemas.openxmlformats.org/officeDocument/2006/relationships/image" Target="../media/image12.png"/><Relationship Id="rId22"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input.un.org/EFM/se/3995D1A41C1B0122"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archive.unescwa.org/sites/www.unescwa.org/files/publications/files/compendium-environment-statistics-arab-region-2016-2017-english.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5377773-D0CA-4647-8817-136D1B9CACCD}"/>
              </a:ext>
            </a:extLst>
          </p:cNvPr>
          <p:cNvGrpSpPr/>
          <p:nvPr/>
        </p:nvGrpSpPr>
        <p:grpSpPr>
          <a:xfrm>
            <a:off x="-1" y="-133350"/>
            <a:ext cx="12192001" cy="6991350"/>
            <a:chOff x="-26486" y="-581891"/>
            <a:chExt cx="12258464" cy="7362628"/>
          </a:xfrm>
        </p:grpSpPr>
        <p:sp>
          <p:nvSpPr>
            <p:cNvPr id="5" name="Rectangle 4">
              <a:extLst>
                <a:ext uri="{FF2B5EF4-FFF2-40B4-BE49-F238E27FC236}">
                  <a16:creationId xmlns:a16="http://schemas.microsoft.com/office/drawing/2014/main" id="{EB9EB8EB-4180-0942-887A-70D2DDFE36C3}"/>
                </a:ext>
              </a:extLst>
            </p:cNvPr>
            <p:cNvSpPr/>
            <p:nvPr/>
          </p:nvSpPr>
          <p:spPr>
            <a:xfrm>
              <a:off x="16046" y="4765670"/>
              <a:ext cx="12024990" cy="2015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B"/>
            </a:p>
          </p:txBody>
        </p:sp>
        <p:pic>
          <p:nvPicPr>
            <p:cNvPr id="6" name="Picture 5">
              <a:extLst>
                <a:ext uri="{FF2B5EF4-FFF2-40B4-BE49-F238E27FC236}">
                  <a16:creationId xmlns:a16="http://schemas.microsoft.com/office/drawing/2014/main" id="{F55AB8BF-FCB6-4347-BC62-1D3C53C28970}"/>
                </a:ext>
              </a:extLst>
            </p:cNvPr>
            <p:cNvPicPr>
              <a:picLocks noChangeAspect="1"/>
            </p:cNvPicPr>
            <p:nvPr/>
          </p:nvPicPr>
          <p:blipFill>
            <a:blip r:embed="rId3"/>
            <a:srcRect/>
            <a:stretch/>
          </p:blipFill>
          <p:spPr>
            <a:xfrm>
              <a:off x="-26486" y="-581891"/>
              <a:ext cx="12258464" cy="6873315"/>
            </a:xfrm>
            <a:prstGeom prst="rect">
              <a:avLst/>
            </a:prstGeom>
          </p:spPr>
        </p:pic>
      </p:grpSp>
      <p:sp>
        <p:nvSpPr>
          <p:cNvPr id="12" name="Rectangle 4">
            <a:extLst>
              <a:ext uri="{FF2B5EF4-FFF2-40B4-BE49-F238E27FC236}">
                <a16:creationId xmlns:a16="http://schemas.microsoft.com/office/drawing/2014/main" id="{9E0AE73B-C5B3-460E-9A78-B02409AAD82D}"/>
              </a:ext>
            </a:extLst>
          </p:cNvPr>
          <p:cNvSpPr>
            <a:spLocks noGrp="1" noRot="1" noMove="1" noResize="1" noEditPoints="1" noAdjustHandles="1" noChangeArrowheads="1" noChangeShapeType="1"/>
          </p:cNvSpPr>
          <p:nvPr/>
        </p:nvSpPr>
        <p:spPr bwMode="auto">
          <a:xfrm>
            <a:off x="7178648" y="4686483"/>
            <a:ext cx="4731997" cy="646331"/>
          </a:xfrm>
          <a:prstGeom prst="rect">
            <a:avLst/>
          </a:prstGeom>
          <a:noFill/>
          <a:ln w="9525">
            <a:noFill/>
            <a:miter lim="800000"/>
            <a:headEnd/>
            <a:tailEnd/>
          </a:ln>
        </p:spPr>
        <p:txBody>
          <a:bodyPr wrap="square">
            <a:spAutoFit/>
          </a:bodyPr>
          <a:lstStyle/>
          <a:p>
            <a:pPr marL="342900">
              <a:defRPr/>
            </a:pPr>
            <a:endParaRPr lang="en-US" sz="2000" b="1" i="1" dirty="0">
              <a:solidFill>
                <a:srgbClr val="03699D"/>
              </a:solidFill>
            </a:endParaRPr>
          </a:p>
          <a:p>
            <a:pPr>
              <a:defRPr/>
            </a:pPr>
            <a:endParaRPr lang="en-US" sz="1600" b="1" i="1" dirty="0"/>
          </a:p>
        </p:txBody>
      </p:sp>
      <p:sp>
        <p:nvSpPr>
          <p:cNvPr id="3" name="TextBox 2">
            <a:extLst>
              <a:ext uri="{FF2B5EF4-FFF2-40B4-BE49-F238E27FC236}">
                <a16:creationId xmlns:a16="http://schemas.microsoft.com/office/drawing/2014/main" id="{731558AE-08E9-05D3-8E94-555531112C82}"/>
              </a:ext>
            </a:extLst>
          </p:cNvPr>
          <p:cNvSpPr txBox="1"/>
          <p:nvPr/>
        </p:nvSpPr>
        <p:spPr>
          <a:xfrm>
            <a:off x="7627434" y="4567224"/>
            <a:ext cx="4522266" cy="2600712"/>
          </a:xfrm>
          <a:prstGeom prst="rect">
            <a:avLst/>
          </a:prstGeom>
          <a:noFill/>
        </p:spPr>
        <p:txBody>
          <a:bodyPr wrap="square" rtlCol="0">
            <a:spAutoFit/>
          </a:bodyPr>
          <a:lstStyle/>
          <a:p>
            <a:pPr>
              <a:defRPr/>
            </a:pPr>
            <a:r>
              <a:rPr lang="en-US" sz="2000" b="1" dirty="0">
                <a:solidFill>
                  <a:srgbClr val="18476B"/>
                </a:solidFill>
              </a:rPr>
              <a:t>Wafa Aboul Hosn,</a:t>
            </a:r>
            <a:r>
              <a:rPr lang="en-US" sz="2000" b="1" dirty="0">
                <a:solidFill>
                  <a:srgbClr val="03699D"/>
                </a:solidFill>
              </a:rPr>
              <a:t> Ph. </a:t>
            </a:r>
            <a:r>
              <a:rPr lang="en-US" sz="2000" b="1">
                <a:solidFill>
                  <a:srgbClr val="03699D"/>
                </a:solidFill>
              </a:rPr>
              <a:t>D. </a:t>
            </a:r>
            <a:r>
              <a:rPr lang="en-US" sz="2000" b="1">
                <a:solidFill>
                  <a:srgbClr val="03699D"/>
                </a:solidFill>
                <a:hlinkClick r:id="rId4">
                  <a:extLst>
                    <a:ext uri="{A12FA001-AC4F-418D-AE19-62706E023703}">
                      <ahyp:hlinkClr xmlns:ahyp="http://schemas.microsoft.com/office/drawing/2018/hyperlinkcolor" val="tx"/>
                    </a:ext>
                  </a:extLst>
                </a:hlinkClick>
              </a:rPr>
              <a:t>aboulhosn</a:t>
            </a:r>
            <a:r>
              <a:rPr lang="en-US" sz="2000" b="1" dirty="0">
                <a:solidFill>
                  <a:srgbClr val="03699D"/>
                </a:solidFill>
                <a:hlinkClick r:id="rId4">
                  <a:extLst>
                    <a:ext uri="{A12FA001-AC4F-418D-AE19-62706E023703}">
                      <ahyp:hlinkClr xmlns:ahyp="http://schemas.microsoft.com/office/drawing/2018/hyperlinkcolor" val="tx"/>
                    </a:ext>
                  </a:extLst>
                </a:hlinkClick>
              </a:rPr>
              <a:t>@un.org</a:t>
            </a:r>
            <a:endParaRPr lang="en-US" sz="2000" b="1" dirty="0">
              <a:solidFill>
                <a:srgbClr val="03699D"/>
              </a:solidFill>
            </a:endParaRPr>
          </a:p>
          <a:p>
            <a:pPr marL="0" marR="0">
              <a:lnSpc>
                <a:spcPct val="115000"/>
              </a:lnSpc>
              <a:spcBef>
                <a:spcPts val="0"/>
              </a:spcBef>
              <a:spcAft>
                <a:spcPts val="0"/>
              </a:spcAft>
            </a:pPr>
            <a:r>
              <a:rPr lang="en-US" sz="2000" kern="100" dirty="0">
                <a:effectLst/>
              </a:rPr>
              <a:t>Chief of Economic Statistics </a:t>
            </a:r>
          </a:p>
          <a:p>
            <a:pPr marL="0" marR="0">
              <a:spcBef>
                <a:spcPts val="0"/>
              </a:spcBef>
              <a:spcAft>
                <a:spcPts val="0"/>
              </a:spcAft>
            </a:pPr>
            <a:r>
              <a:rPr lang="en-US" sz="2000" kern="100" dirty="0">
                <a:effectLst/>
              </a:rPr>
              <a:t>Statistics, Information Society and Technology Cluster</a:t>
            </a:r>
          </a:p>
          <a:p>
            <a:pPr marL="0" marR="0">
              <a:spcBef>
                <a:spcPts val="0"/>
              </a:spcBef>
              <a:spcAft>
                <a:spcPts val="0"/>
              </a:spcAft>
            </a:pPr>
            <a:r>
              <a:rPr lang="en-US" sz="2000" kern="100" dirty="0">
                <a:latin typeface="Calibri" panose="020F0502020204030204" pitchFamily="34" charset="0"/>
                <a:ea typeface="Calibri" panose="020F0502020204030204" pitchFamily="34" charset="0"/>
                <a:cs typeface="Arial" panose="020B0604020202020204" pitchFamily="34" charset="0"/>
              </a:rPr>
              <a:t>UNESCWA</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gn="ctr">
              <a:defRPr/>
            </a:pPr>
            <a:endParaRPr lang="en-US" sz="2000" b="1" dirty="0">
              <a:solidFill>
                <a:srgbClr val="03699D"/>
              </a:solidFill>
            </a:endParaRPr>
          </a:p>
          <a:p>
            <a:pPr algn="ctr">
              <a:defRPr/>
            </a:pPr>
            <a:endParaRPr lang="en-US" sz="2000" b="1" dirty="0">
              <a:solidFill>
                <a:srgbClr val="03699D"/>
              </a:solidFill>
            </a:endParaRPr>
          </a:p>
        </p:txBody>
      </p:sp>
      <p:sp>
        <p:nvSpPr>
          <p:cNvPr id="7" name="Title 1">
            <a:extLst>
              <a:ext uri="{FF2B5EF4-FFF2-40B4-BE49-F238E27FC236}">
                <a16:creationId xmlns:a16="http://schemas.microsoft.com/office/drawing/2014/main" id="{AE7938DB-24BE-4473-D63A-2CE17EC0EE23}"/>
              </a:ext>
            </a:extLst>
          </p:cNvPr>
          <p:cNvSpPr txBox="1">
            <a:spLocks/>
          </p:cNvSpPr>
          <p:nvPr/>
        </p:nvSpPr>
        <p:spPr>
          <a:xfrm>
            <a:off x="1812437" y="2720898"/>
            <a:ext cx="9048851" cy="1379529"/>
          </a:xfrm>
        </p:spPr>
        <p:txBody>
          <a:bodyPr anchor="b">
            <a:noAutofit/>
          </a:bodyPr>
          <a:lstStyle>
            <a:lvl1pPr algn="ctr" defTabSz="457200" rtl="0" eaLnBrk="0" fontAlgn="base" hangingPunct="0">
              <a:spcBef>
                <a:spcPct val="0"/>
              </a:spcBef>
              <a:spcAft>
                <a:spcPct val="0"/>
              </a:spcAft>
              <a:defRPr sz="60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rtl="1">
              <a:spcBef>
                <a:spcPts val="0"/>
              </a:spcBef>
              <a:spcAft>
                <a:spcPts val="0"/>
              </a:spcAft>
            </a:pPr>
            <a:r>
              <a:rPr lang="en-US" sz="3200" b="1" dirty="0">
                <a:latin typeface="Calibri" panose="020F0502020204030204" pitchFamily="34" charset="0"/>
                <a:ea typeface="Calibri" panose="020F0502020204030204" pitchFamily="34" charset="0"/>
                <a:cs typeface="Calibri" panose="020F0502020204030204" pitchFamily="34" charset="0"/>
              </a:rPr>
              <a:t>Data Collection and Frameworks for Environment Statistics and Accounts in the Arab Region</a:t>
            </a:r>
          </a:p>
          <a:p>
            <a:pPr rtl="1">
              <a:spcBef>
                <a:spcPts val="0"/>
              </a:spcBef>
              <a:spcAft>
                <a:spcPts val="0"/>
              </a:spcAft>
            </a:pPr>
            <a:r>
              <a:rPr lang="ar-LB" sz="3200" b="1" dirty="0">
                <a:latin typeface="Calibri" panose="020F0502020204030204" pitchFamily="34" charset="0"/>
                <a:ea typeface="Calibri" panose="020F0502020204030204" pitchFamily="34" charset="0"/>
                <a:cs typeface="Calibri" panose="020F0502020204030204" pitchFamily="34" charset="0"/>
              </a:rPr>
              <a:t>جمع البيانات وأطر الإحصاءات</a:t>
            </a:r>
            <a:r>
              <a:rPr lang="en-US" sz="3200" b="1" dirty="0">
                <a:latin typeface="Calibri" panose="020F0502020204030204" pitchFamily="34" charset="0"/>
                <a:ea typeface="Calibri" panose="020F0502020204030204" pitchFamily="34" charset="0"/>
                <a:cs typeface="Calibri" panose="020F0502020204030204" pitchFamily="34" charset="0"/>
              </a:rPr>
              <a:t> </a:t>
            </a:r>
            <a:r>
              <a:rPr lang="ar-LB" sz="3200" b="1" dirty="0">
                <a:latin typeface="Calibri" panose="020F0502020204030204" pitchFamily="34" charset="0"/>
                <a:ea typeface="Calibri" panose="020F0502020204030204" pitchFamily="34" charset="0"/>
                <a:cs typeface="Calibri" panose="020F0502020204030204" pitchFamily="34" charset="0"/>
              </a:rPr>
              <a:t>والحسابات البيئية في المنطقة العربية</a:t>
            </a:r>
            <a:br>
              <a:rPr lang="en-US" sz="3200" b="1" dirty="0">
                <a:latin typeface="Calibri" panose="020F0502020204030204" pitchFamily="34" charset="0"/>
                <a:ea typeface="Calibri" panose="020F0502020204030204" pitchFamily="34" charset="0"/>
                <a:cs typeface="Calibri" panose="020F0502020204030204" pitchFamily="34" charset="0"/>
              </a:rPr>
            </a:br>
            <a:br>
              <a:rPr lang="en-US" sz="1800" dirty="0">
                <a:latin typeface="Calibri" panose="020F0502020204030204" pitchFamily="34" charset="0"/>
                <a:ea typeface="Calibri" panose="020F0502020204030204" pitchFamily="34" charset="0"/>
              </a:rPr>
            </a:br>
            <a:br>
              <a:rPr lang="en-US" sz="1800" dirty="0">
                <a:latin typeface="Calibri" panose="020F0502020204030204" pitchFamily="34" charset="0"/>
                <a:ea typeface="Calibri" panose="020F0502020204030204" pitchFamily="34" charset="0"/>
              </a:rPr>
            </a:br>
            <a:r>
              <a:rPr lang="en-US" sz="20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The Tenth Meeting  of The Steering Committee of The Arab Statistics Initiative (</a:t>
            </a:r>
            <a:r>
              <a:rPr lang="en-US" sz="2000" dirty="0" err="1">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Arabstat</a:t>
            </a:r>
            <a:r>
              <a:rPr lang="en-US" sz="20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t>
            </a:r>
            <a:br>
              <a:rPr lang="en-US" sz="20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br>
            <a:r>
              <a:rPr lang="en-US" sz="20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8-9 November 2023 - Abu Dhabi - U.A.E.</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44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CA8931-2855-6852-C84D-70C43DD64559}"/>
              </a:ext>
            </a:extLst>
          </p:cNvPr>
          <p:cNvSpPr>
            <a:spLocks noGrp="1"/>
          </p:cNvSpPr>
          <p:nvPr>
            <p:ph type="body" sz="quarter" idx="14"/>
          </p:nvPr>
        </p:nvSpPr>
        <p:spPr>
          <a:xfrm>
            <a:off x="908742" y="933323"/>
            <a:ext cx="7738720" cy="5782385"/>
          </a:xfrm>
        </p:spPr>
        <p:txBody>
          <a:bodyPr/>
          <a:lstStyle/>
          <a:p>
            <a:pPr indent="0"/>
            <a:r>
              <a:rPr lang="en-US" sz="2000" dirty="0">
                <a:hlinkClick r:id="rId3"/>
              </a:rPr>
              <a:t>UNGP LMS: All courses (officialstatistics.org)</a:t>
            </a:r>
            <a:endParaRPr lang="en-US" sz="2000" b="0" i="0" u="none" strike="noStrike" dirty="0">
              <a:solidFill>
                <a:srgbClr val="1177D1"/>
              </a:solidFill>
              <a:effectLst/>
              <a:latin typeface="-apple-system"/>
              <a:hlinkClick r:id="rId4"/>
            </a:endParaRPr>
          </a:p>
          <a:p>
            <a:pPr algn="l">
              <a:buFont typeface="Arial" panose="020B0604020202020204" pitchFamily="34" charset="0"/>
              <a:buChar char="•"/>
            </a:pPr>
            <a:r>
              <a:rPr lang="en-US" sz="2000" b="0" i="0" u="none" strike="noStrike" dirty="0">
                <a:solidFill>
                  <a:srgbClr val="1177D1"/>
                </a:solidFill>
                <a:effectLst/>
                <a:latin typeface="-apple-system"/>
                <a:hlinkClick r:id="rId4"/>
              </a:rPr>
              <a:t>SEEA - Central Framework (Arabic)</a:t>
            </a:r>
            <a:endParaRPr lang="en-US" sz="2000" b="0" i="0" dirty="0">
              <a:solidFill>
                <a:srgbClr val="212529"/>
              </a:solidFill>
              <a:effectLst/>
              <a:latin typeface="-apple-system"/>
            </a:endParaRPr>
          </a:p>
          <a:p>
            <a:pPr algn="l">
              <a:buFont typeface="Arial" panose="020B0604020202020204" pitchFamily="34" charset="0"/>
              <a:buChar char="•"/>
            </a:pPr>
            <a:r>
              <a:rPr lang="en-US" sz="2000" b="0" i="0" u="none" strike="noStrike" dirty="0">
                <a:solidFill>
                  <a:srgbClr val="1177D1"/>
                </a:solidFill>
                <a:effectLst/>
                <a:latin typeface="-apple-system"/>
                <a:hlinkClick r:id="rId5"/>
              </a:rPr>
              <a:t>SEEA - Energy (Arabic)</a:t>
            </a:r>
            <a:endParaRPr lang="en-US" sz="2000" b="0" i="0" dirty="0">
              <a:solidFill>
                <a:srgbClr val="212529"/>
              </a:solidFill>
              <a:effectLst/>
              <a:latin typeface="-apple-system"/>
            </a:endParaRPr>
          </a:p>
          <a:p>
            <a:pPr algn="l">
              <a:buFont typeface="Arial" panose="020B0604020202020204" pitchFamily="34" charset="0"/>
              <a:buChar char="•"/>
            </a:pPr>
            <a:r>
              <a:rPr lang="en-US" sz="2000" b="0" i="0" u="none" strike="noStrike" dirty="0">
                <a:solidFill>
                  <a:srgbClr val="1177D1"/>
                </a:solidFill>
                <a:effectLst/>
                <a:latin typeface="-apple-system"/>
                <a:hlinkClick r:id="rId6"/>
              </a:rPr>
              <a:t>SEEA - Water (Arabic)</a:t>
            </a:r>
            <a:endParaRPr lang="en-US" sz="2000" b="0" i="0" u="none" strike="noStrike" dirty="0">
              <a:solidFill>
                <a:srgbClr val="1177D1"/>
              </a:solidFill>
              <a:effectLst/>
              <a:latin typeface="-apple-system"/>
            </a:endParaRPr>
          </a:p>
          <a:p>
            <a:pPr algn="l"/>
            <a:endParaRPr lang="en-US" sz="2000" b="0" i="0" dirty="0">
              <a:solidFill>
                <a:srgbClr val="212529"/>
              </a:solidFill>
              <a:effectLst/>
              <a:latin typeface="-apple-system"/>
            </a:endParaRPr>
          </a:p>
          <a:p>
            <a:pPr indent="0"/>
            <a:r>
              <a:rPr lang="en-US" sz="2000" dirty="0"/>
              <a:t>Other Courses</a:t>
            </a:r>
          </a:p>
          <a:p>
            <a:pPr marL="342900">
              <a:buFont typeface="Arial" panose="020B0604020202020204" pitchFamily="34" charset="0"/>
              <a:buChar char="•"/>
            </a:pPr>
            <a:r>
              <a:rPr lang="en-US" sz="2000" b="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SEEA - In Depth Training on Energy Accounting (Arabic) </a:t>
            </a:r>
            <a:r>
              <a:rPr lang="ar-SA" sz="20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7"/>
              </a:rPr>
              <a:t> تدريب متعمّق حول المحاسبة في مجال الطاقة</a:t>
            </a:r>
            <a:r>
              <a:rPr lang="en-US" sz="20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7"/>
              </a:rPr>
              <a:t> </a:t>
            </a:r>
            <a:endParaRPr lang="en-US" sz="20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rtl="0">
              <a:lnSpc>
                <a:spcPct val="107000"/>
              </a:lnSpc>
              <a:spcBef>
                <a:spcPts val="0"/>
              </a:spcBef>
              <a:spcAft>
                <a:spcPts val="800"/>
              </a:spcAft>
              <a:buFont typeface="Arial" panose="020B0604020202020204" pitchFamily="34" charset="0"/>
              <a:buChar char="•"/>
            </a:pPr>
            <a:r>
              <a:rPr lang="en-US" sz="2000" b="1" u="sng" dirty="0">
                <a:solidFill>
                  <a:srgbClr val="343A40"/>
                </a:solidFill>
                <a:effectLst/>
                <a:latin typeface="Times New Roman" panose="02020603050405020304" pitchFamily="18" charset="0"/>
                <a:ea typeface="Times New Roman" panose="02020603050405020304" pitchFamily="18" charset="0"/>
                <a:cs typeface="Times New Roman" panose="02020603050405020304" pitchFamily="18" charset="0"/>
              </a:rPr>
              <a:t>SIAP</a:t>
            </a:r>
            <a:r>
              <a:rPr lang="en-US" sz="2000" b="1" dirty="0">
                <a:solidFill>
                  <a:srgbClr val="343A40"/>
                </a:solidFill>
                <a:effectLst/>
                <a:latin typeface="Times New Roman" panose="02020603050405020304" pitchFamily="18" charset="0"/>
                <a:ea typeface="Times New Roman" panose="02020603050405020304" pitchFamily="18" charset="0"/>
                <a:cs typeface="Times New Roman" panose="02020603050405020304" pitchFamily="18" charset="0"/>
              </a:rPr>
              <a:t> on-line training open to ESCWA member states: </a:t>
            </a:r>
            <a:r>
              <a:rPr lang="en-US" sz="2000" b="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Compiling Climate Change Indicators: An Accounting Approach</a:t>
            </a:r>
            <a:r>
              <a:rPr lang="en-US" sz="2000" b="1" dirty="0">
                <a:solidFill>
                  <a:srgbClr val="343A4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rtl="0">
              <a:lnSpc>
                <a:spcPct val="107000"/>
              </a:lnSpc>
              <a:spcBef>
                <a:spcPts val="0"/>
              </a:spcBef>
              <a:spcAft>
                <a:spcPts val="800"/>
              </a:spcAft>
              <a:buFont typeface="Arial" panose="020B0604020202020204" pitchFamily="34" charset="0"/>
              <a:buChar char="•"/>
            </a:pPr>
            <a:r>
              <a:rPr lang="ar-LB" sz="2000" b="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التّدريب الإلكتروني حول الإطار الإحصائي المعني بالكوارث</a:t>
            </a:r>
            <a:r>
              <a:rPr lang="en-US" sz="2000" b="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DRSF</a:t>
            </a:r>
            <a:endParaRPr lang="en-US" sz="2000" b="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indent="0">
              <a:lnSpc>
                <a:spcPct val="107000"/>
              </a:lnSpc>
              <a:spcBef>
                <a:spcPts val="0"/>
              </a:spcBef>
              <a:spcAft>
                <a:spcPts val="800"/>
              </a:spcAft>
            </a:pPr>
            <a:endParaRPr lang="en-US" sz="20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p>
        </p:txBody>
      </p:sp>
      <p:pic>
        <p:nvPicPr>
          <p:cNvPr id="1026" name="Picture 2" descr="Learning Hub - UN Global Platform Learning Management System">
            <a:extLst>
              <a:ext uri="{FF2B5EF4-FFF2-40B4-BE49-F238E27FC236}">
                <a16:creationId xmlns:a16="http://schemas.microsoft.com/office/drawing/2014/main" id="{03DCF79B-B49B-0AA3-4881-E63A50F170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80938" y="903056"/>
            <a:ext cx="2905322" cy="5882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331DB1-883B-42DE-085C-9467A5E2DFC3}"/>
              </a:ext>
            </a:extLst>
          </p:cNvPr>
          <p:cNvPicPr>
            <a:picLocks noChangeAspect="1"/>
          </p:cNvPicPr>
          <p:nvPr/>
        </p:nvPicPr>
        <p:blipFill rotWithShape="1">
          <a:blip r:embed="rId11"/>
          <a:srcRect l="29471" t="3891" r="30071" b="5254"/>
          <a:stretch/>
        </p:blipFill>
        <p:spPr>
          <a:xfrm>
            <a:off x="9761149" y="3824516"/>
            <a:ext cx="2141817" cy="2705520"/>
          </a:xfrm>
          <a:prstGeom prst="rect">
            <a:avLst/>
          </a:prstGeom>
        </p:spPr>
      </p:pic>
      <p:pic>
        <p:nvPicPr>
          <p:cNvPr id="6" name="Picture 5">
            <a:hlinkClick r:id="rId12"/>
            <a:extLst>
              <a:ext uri="{FF2B5EF4-FFF2-40B4-BE49-F238E27FC236}">
                <a16:creationId xmlns:a16="http://schemas.microsoft.com/office/drawing/2014/main" id="{CD583EC4-22D0-4413-9DE1-6899B22B2AB4}"/>
              </a:ext>
            </a:extLst>
          </p:cNvPr>
          <p:cNvPicPr>
            <a:picLocks noChangeAspect="1"/>
          </p:cNvPicPr>
          <p:nvPr/>
        </p:nvPicPr>
        <p:blipFill rotWithShape="1">
          <a:blip r:embed="rId13"/>
          <a:srcRect l="19203" t="15287" r="18663" b="28620"/>
          <a:stretch/>
        </p:blipFill>
        <p:spPr>
          <a:xfrm>
            <a:off x="9080938" y="2107437"/>
            <a:ext cx="2905322" cy="1475335"/>
          </a:xfrm>
          <a:prstGeom prst="rect">
            <a:avLst/>
          </a:prstGeom>
        </p:spPr>
      </p:pic>
      <p:sp>
        <p:nvSpPr>
          <p:cNvPr id="2" name="Title 1">
            <a:extLst>
              <a:ext uri="{FF2B5EF4-FFF2-40B4-BE49-F238E27FC236}">
                <a16:creationId xmlns:a16="http://schemas.microsoft.com/office/drawing/2014/main" id="{869097E2-75D4-8A33-046D-D3000DAF5A53}"/>
              </a:ext>
            </a:extLst>
          </p:cNvPr>
          <p:cNvSpPr>
            <a:spLocks noGrp="1"/>
          </p:cNvSpPr>
          <p:nvPr>
            <p:ph type="title" idx="4294967295"/>
          </p:nvPr>
        </p:nvSpPr>
        <p:spPr>
          <a:xfrm>
            <a:off x="373603" y="146157"/>
            <a:ext cx="11612657" cy="363614"/>
          </a:xfrm>
          <a:prstGeom prst="rect">
            <a:avLst/>
          </a:prstGeo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3200" b="1" kern="1200" dirty="0">
                <a:solidFill>
                  <a:schemeClr val="accent1"/>
                </a:solidFill>
                <a:effectLst/>
              </a:rPr>
              <a:t>Capacity Building on SEEA , Water, Energy, Climate Change and DRR</a:t>
            </a:r>
            <a:endParaRPr lang="en-US" sz="3200" dirty="0">
              <a:solidFill>
                <a:schemeClr val="accent1"/>
              </a:solidFill>
              <a:effectLst/>
            </a:endParaRPr>
          </a:p>
        </p:txBody>
      </p:sp>
    </p:spTree>
    <p:extLst>
      <p:ext uri="{BB962C8B-B14F-4D97-AF65-F5344CB8AC3E}">
        <p14:creationId xmlns:p14="http://schemas.microsoft.com/office/powerpoint/2010/main" val="319766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F91A0D-EFFE-9574-9A88-B7655E5D053F}"/>
              </a:ext>
            </a:extLst>
          </p:cNvPr>
          <p:cNvSpPr>
            <a:spLocks noGrp="1"/>
          </p:cNvSpPr>
          <p:nvPr>
            <p:ph type="body" sz="quarter" idx="14"/>
          </p:nvPr>
        </p:nvSpPr>
        <p:spPr>
          <a:xfrm>
            <a:off x="736749" y="1100718"/>
            <a:ext cx="6154706" cy="5333536"/>
          </a:xfrm>
        </p:spPr>
        <p:txBody>
          <a:bodyPr/>
          <a:lstStyle/>
          <a:p>
            <a:r>
              <a:rPr lang="en-US" dirty="0"/>
              <a:t>ESCWA is member if the following mechanisms: </a:t>
            </a:r>
          </a:p>
          <a:p>
            <a:endParaRPr lang="en-US" dirty="0"/>
          </a:p>
          <a:p>
            <a:pPr>
              <a:buFont typeface="Arial" panose="020B0604020202020204" pitchFamily="34" charset="0"/>
              <a:buChar char="•"/>
            </a:pPr>
            <a:r>
              <a:rPr lang="en-US" dirty="0"/>
              <a:t>Expert Group meetings: EGES (Includes CC ) </a:t>
            </a:r>
          </a:p>
          <a:p>
            <a:pPr>
              <a:buFont typeface="Arial" panose="020B0604020202020204" pitchFamily="34" charset="0"/>
              <a:buChar char="•"/>
            </a:pPr>
            <a:endParaRPr lang="en-US" dirty="0"/>
          </a:p>
          <a:p>
            <a:pPr>
              <a:buFont typeface="Arial" panose="020B0604020202020204" pitchFamily="34" charset="0"/>
              <a:buChar char="•"/>
            </a:pPr>
            <a:r>
              <a:rPr lang="en-US" dirty="0"/>
              <a:t>Intergovernmental-UN Committees: UNCEEA  and London Group</a:t>
            </a:r>
          </a:p>
          <a:p>
            <a:pPr>
              <a:buFont typeface="Arial" panose="020B0604020202020204" pitchFamily="34" charset="0"/>
              <a:buChar char="•"/>
            </a:pPr>
            <a:endParaRPr lang="en-US" dirty="0"/>
          </a:p>
          <a:p>
            <a:pPr>
              <a:buFont typeface="Arial" panose="020B0604020202020204" pitchFamily="34" charset="0"/>
              <a:buChar char="•"/>
            </a:pPr>
            <a:r>
              <a:rPr lang="en-US" dirty="0"/>
              <a:t>ISWG on DRS </a:t>
            </a:r>
          </a:p>
          <a:p>
            <a:pPr>
              <a:buFont typeface="Arial" panose="020B0604020202020204" pitchFamily="34" charset="0"/>
              <a:buChar char="•"/>
            </a:pPr>
            <a:endParaRPr lang="en-US" dirty="0"/>
          </a:p>
          <a:p>
            <a:pPr>
              <a:buFont typeface="Arial" panose="020B0604020202020204" pitchFamily="34" charset="0"/>
              <a:buChar char="•"/>
            </a:pPr>
            <a:r>
              <a:rPr lang="en-US" dirty="0"/>
              <a:t>UNEP-LAS-ESCWA Environment-Related SDGs of Priority for the Arab Region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4088A5C6-C980-91BB-AC11-D9CBB2F0D581}"/>
              </a:ext>
            </a:extLst>
          </p:cNvPr>
          <p:cNvSpPr>
            <a:spLocks noGrp="1"/>
          </p:cNvSpPr>
          <p:nvPr>
            <p:ph type="title" idx="4294967295"/>
          </p:nvPr>
        </p:nvSpPr>
        <p:spPr>
          <a:xfrm>
            <a:off x="955709" y="197857"/>
            <a:ext cx="10515600" cy="538123"/>
          </a:xfrm>
          <a:prstGeom prst="rect">
            <a:avLst/>
          </a:prstGeom>
        </p:spPr>
        <p:txBody>
          <a:bodyPr/>
          <a:lstStyle/>
          <a:p>
            <a:r>
              <a:rPr lang="en-US" sz="2700" b="1" dirty="0">
                <a:solidFill>
                  <a:srgbClr val="418FDE"/>
                </a:solidFill>
                <a:latin typeface="Arial"/>
                <a:cs typeface="Arial"/>
              </a:rPr>
              <a:t>Contribution to Global and Regional Work</a:t>
            </a:r>
          </a:p>
          <a:p>
            <a:endParaRPr lang="en-US" dirty="0"/>
          </a:p>
        </p:txBody>
      </p:sp>
      <p:pic>
        <p:nvPicPr>
          <p:cNvPr id="5" name="Picture 2">
            <a:extLst>
              <a:ext uri="{FF2B5EF4-FFF2-40B4-BE49-F238E27FC236}">
                <a16:creationId xmlns:a16="http://schemas.microsoft.com/office/drawing/2014/main" id="{8825DA03-367A-E145-F7CD-3932E1588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838" y="1100718"/>
            <a:ext cx="35718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57BDD951-0051-BB21-3A15-99369C98F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6804" y="3090283"/>
            <a:ext cx="3571875"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24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6C906BD9-54F9-8079-A1D8-32CE10A9AACA}"/>
              </a:ext>
            </a:extLst>
          </p:cNvPr>
          <p:cNvSpPr/>
          <p:nvPr/>
        </p:nvSpPr>
        <p:spPr>
          <a:xfrm>
            <a:off x="8744950" y="579119"/>
            <a:ext cx="3318710" cy="5170885"/>
          </a:xfrm>
          <a:prstGeom prst="wedgeRoundRectCallout">
            <a:avLst>
              <a:gd name="adj1" fmla="val -50255"/>
              <a:gd name="adj2" fmla="val -14772"/>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1DED90F2-D281-68E9-B328-95B48C79AABC}"/>
              </a:ext>
            </a:extLst>
          </p:cNvPr>
          <p:cNvSpPr>
            <a:spLocks noChangeArrowheads="1"/>
          </p:cNvSpPr>
          <p:nvPr/>
        </p:nvSpPr>
        <p:spPr bwMode="auto">
          <a:xfrm>
            <a:off x="163435" y="258360"/>
            <a:ext cx="87269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lang="en-US" sz="2400" dirty="0"/>
              <a:t>Complementarity with </a:t>
            </a:r>
            <a:r>
              <a:rPr lang="en-US" sz="2400" dirty="0" err="1"/>
              <a:t>Medstat</a:t>
            </a:r>
            <a:r>
              <a:rPr lang="en-US" sz="2400" dirty="0"/>
              <a:t> V</a:t>
            </a:r>
          </a:p>
          <a:p>
            <a:pPr>
              <a:spcBef>
                <a:spcPts val="600"/>
              </a:spcBef>
              <a:spcAft>
                <a:spcPts val="600"/>
              </a:spcAft>
              <a:buFont typeface="Wingdings" panose="05000000000000000000" pitchFamily="2" charset="2"/>
              <a:buChar char="Ø"/>
            </a:pPr>
            <a:r>
              <a:rPr lang="en-IE" sz="2400" dirty="0"/>
              <a:t>Duration: 2022 - 2025</a:t>
            </a:r>
          </a:p>
          <a:p>
            <a:pPr>
              <a:spcBef>
                <a:spcPts val="600"/>
              </a:spcBef>
              <a:spcAft>
                <a:spcPts val="600"/>
              </a:spcAft>
              <a:buFont typeface="Wingdings" panose="05000000000000000000" pitchFamily="2" charset="2"/>
              <a:buChar char="Ø"/>
            </a:pPr>
            <a:r>
              <a:rPr lang="en-IE" sz="2400" dirty="0"/>
              <a:t>Budget: 3 792 924 EUR</a:t>
            </a:r>
            <a:endParaRPr lang="en-US" sz="2400" dirty="0"/>
          </a:p>
          <a:p>
            <a:pPr marL="0" marR="0" lvl="0" indent="0" algn="justLow" defTabSz="914400" rtl="0" eaLnBrk="0" fontAlgn="base" latinLnBrk="0" hangingPunct="0">
              <a:lnSpc>
                <a:spcPct val="100000"/>
              </a:lnSpc>
              <a:spcBef>
                <a:spcPct val="0"/>
              </a:spcBef>
              <a:spcAft>
                <a:spcPct val="0"/>
              </a:spcAft>
              <a:buClrTx/>
              <a:buSzTx/>
              <a:buFontTx/>
              <a:buNone/>
              <a:tabLst/>
            </a:pPr>
            <a:r>
              <a:rPr lang="fr-FR" sz="2400" dirty="0" err="1"/>
              <a:t>Thematic</a:t>
            </a:r>
            <a:r>
              <a:rPr lang="fr-FR" sz="2400" dirty="0"/>
              <a:t> sectors  and  Horizontal sectors</a:t>
            </a:r>
          </a:p>
          <a:p>
            <a:pPr marL="0" marR="0" lvl="0" indent="0" algn="justLow" defTabSz="914400" rtl="0" eaLnBrk="0" fontAlgn="base" latinLnBrk="0" hangingPunct="0">
              <a:lnSpc>
                <a:spcPct val="100000"/>
              </a:lnSpc>
              <a:spcBef>
                <a:spcPct val="0"/>
              </a:spcBef>
              <a:spcAft>
                <a:spcPct val="0"/>
              </a:spcAft>
              <a:buClrTx/>
              <a:buSzTx/>
              <a:buFontTx/>
              <a:buNone/>
              <a:tabLst/>
            </a:pPr>
            <a:r>
              <a:rPr lang="en-US" altLang="fr-FR" sz="2400" dirty="0"/>
              <a:t>E</a:t>
            </a:r>
            <a:r>
              <a:rPr lang="en-GB" altLang="fr-FR" sz="2400" dirty="0"/>
              <a:t>ach WG led by a lead country and chaired by a lead coordinator</a:t>
            </a:r>
            <a:endParaRPr lang="fr-FR" altLang="fr-FR" sz="2400" dirty="0"/>
          </a:p>
        </p:txBody>
      </p:sp>
      <p:sp>
        <p:nvSpPr>
          <p:cNvPr id="11" name="TextBox 10">
            <a:extLst>
              <a:ext uri="{FF2B5EF4-FFF2-40B4-BE49-F238E27FC236}">
                <a16:creationId xmlns:a16="http://schemas.microsoft.com/office/drawing/2014/main" id="{86154234-1714-C9D9-563E-9E0B3A663257}"/>
              </a:ext>
            </a:extLst>
          </p:cNvPr>
          <p:cNvSpPr txBox="1"/>
          <p:nvPr/>
        </p:nvSpPr>
        <p:spPr>
          <a:xfrm>
            <a:off x="8855240" y="671691"/>
            <a:ext cx="3208420" cy="5078313"/>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Working group on Climate action and biodiversity sector for MEDSTAT V agreed a baseline questionnaire that was sent to the 9 countries to select the most relevant indicators for them in order to focus the activities on them.</a:t>
            </a:r>
            <a:endParaRPr lang="en-US" sz="20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In the questionnaire there were the UNSD/ESCWA indicators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(16 Mitigation indicators and 41 Adaptation indicators).</a:t>
            </a:r>
            <a:endParaRPr lang="en-US" sz="2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list of indicators to be worked out during the project will be discussed in the next online working group meeting .  </a:t>
            </a:r>
            <a:endParaRPr lang="en-US" sz="2000"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CFB4F34F-15A6-4EEF-610C-E5E05D2C24D5}"/>
              </a:ext>
            </a:extLst>
          </p:cNvPr>
          <p:cNvSpPr txBox="1"/>
          <p:nvPr/>
        </p:nvSpPr>
        <p:spPr>
          <a:xfrm>
            <a:off x="0" y="5750004"/>
            <a:ext cx="10036740" cy="338554"/>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Quality,  IT and Information systems, Administrative and new sources, </a:t>
            </a:r>
            <a:r>
              <a:rPr lang="en-US" sz="1600" dirty="0">
                <a:latin typeface="Calibri" panose="020F0502020204030204" pitchFamily="34" charset="0"/>
                <a:ea typeface="Calibri" panose="020F0502020204030204" pitchFamily="34" charset="0"/>
              </a:rPr>
              <a:t>C</a:t>
            </a:r>
            <a:r>
              <a:rPr lang="en-US" sz="1600" dirty="0">
                <a:effectLst/>
                <a:latin typeface="Calibri" panose="020F0502020204030204" pitchFamily="34" charset="0"/>
                <a:ea typeface="Calibri" panose="020F0502020204030204" pitchFamily="34" charset="0"/>
              </a:rPr>
              <a:t>ommunication, and HR management</a:t>
            </a:r>
          </a:p>
        </p:txBody>
      </p:sp>
      <p:sp>
        <p:nvSpPr>
          <p:cNvPr id="7" name="TextBox 6">
            <a:extLst>
              <a:ext uri="{FF2B5EF4-FFF2-40B4-BE49-F238E27FC236}">
                <a16:creationId xmlns:a16="http://schemas.microsoft.com/office/drawing/2014/main" id="{3BE0A2D3-EE68-1BAB-2741-0D2269747D48}"/>
              </a:ext>
            </a:extLst>
          </p:cNvPr>
          <p:cNvSpPr txBox="1"/>
          <p:nvPr/>
        </p:nvSpPr>
        <p:spPr>
          <a:xfrm>
            <a:off x="273120" y="5191570"/>
            <a:ext cx="6096000" cy="369332"/>
          </a:xfrm>
          <a:prstGeom prst="rect">
            <a:avLst/>
          </a:prstGeom>
          <a:noFill/>
        </p:spPr>
        <p:txBody>
          <a:bodyPr wrap="square">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lang="fr-FR" i="1" dirty="0" bmk="_Toc106989243">
                <a:solidFill>
                  <a:srgbClr val="006058"/>
                </a:solidFill>
                <a:latin typeface="Segoe UI" panose="020B0502040204020203" pitchFamily="34" charset="0"/>
                <a:cs typeface="Segoe UI" panose="020B0502040204020203" pitchFamily="34" charset="0"/>
              </a:rPr>
              <a:t>Horizontal sectors</a:t>
            </a:r>
            <a:endParaRPr lang="en-GB" altLang="fr-FR" i="1" dirty="0" bmk="_Toc106989243">
              <a:solidFill>
                <a:srgbClr val="006058"/>
              </a:solidFill>
              <a:latin typeface="Segoe UI" panose="020B0502040204020203" pitchFamily="34" charset="0"/>
              <a:cs typeface="Segoe UI" panose="020B0502040204020203" pitchFamily="34" charset="0"/>
            </a:endParaRPr>
          </a:p>
        </p:txBody>
      </p:sp>
      <p:graphicFrame>
        <p:nvGraphicFramePr>
          <p:cNvPr id="4" name="Espace réservé du contenu 3">
            <a:extLst>
              <a:ext uri="{FF2B5EF4-FFF2-40B4-BE49-F238E27FC236}">
                <a16:creationId xmlns:a16="http://schemas.microsoft.com/office/drawing/2014/main" id="{D4C63A02-F8F4-DD93-852C-EBD46698AD50}"/>
              </a:ext>
            </a:extLst>
          </p:cNvPr>
          <p:cNvGraphicFramePr>
            <a:graphicFrameLocks noGrp="1"/>
          </p:cNvGraphicFramePr>
          <p:nvPr>
            <p:ph idx="1"/>
            <p:extLst>
              <p:ext uri="{D42A27DB-BD31-4B8C-83A1-F6EECF244321}">
                <p14:modId xmlns:p14="http://schemas.microsoft.com/office/powerpoint/2010/main" val="1121127115"/>
              </p:ext>
            </p:extLst>
          </p:nvPr>
        </p:nvGraphicFramePr>
        <p:xfrm>
          <a:off x="226526" y="2469526"/>
          <a:ext cx="8420237" cy="2773680"/>
        </p:xfrm>
        <a:graphic>
          <a:graphicData uri="http://schemas.openxmlformats.org/drawingml/2006/table">
            <a:tbl>
              <a:tblPr firstRow="1" firstCol="1" bandRow="1">
                <a:tableStyleId>{5C22544A-7EE6-4342-B048-85BDC9FD1C3A}</a:tableStyleId>
              </a:tblPr>
              <a:tblGrid>
                <a:gridCol w="1144200">
                  <a:extLst>
                    <a:ext uri="{9D8B030D-6E8A-4147-A177-3AD203B41FA5}">
                      <a16:colId xmlns:a16="http://schemas.microsoft.com/office/drawing/2014/main" val="140939345"/>
                    </a:ext>
                  </a:extLst>
                </a:gridCol>
                <a:gridCol w="1055983">
                  <a:extLst>
                    <a:ext uri="{9D8B030D-6E8A-4147-A177-3AD203B41FA5}">
                      <a16:colId xmlns:a16="http://schemas.microsoft.com/office/drawing/2014/main" val="1128897624"/>
                    </a:ext>
                  </a:extLst>
                </a:gridCol>
                <a:gridCol w="1243825">
                  <a:extLst>
                    <a:ext uri="{9D8B030D-6E8A-4147-A177-3AD203B41FA5}">
                      <a16:colId xmlns:a16="http://schemas.microsoft.com/office/drawing/2014/main" val="2747536713"/>
                    </a:ext>
                  </a:extLst>
                </a:gridCol>
                <a:gridCol w="1243825">
                  <a:extLst>
                    <a:ext uri="{9D8B030D-6E8A-4147-A177-3AD203B41FA5}">
                      <a16:colId xmlns:a16="http://schemas.microsoft.com/office/drawing/2014/main" val="3182299651"/>
                    </a:ext>
                  </a:extLst>
                </a:gridCol>
                <a:gridCol w="1243825">
                  <a:extLst>
                    <a:ext uri="{9D8B030D-6E8A-4147-A177-3AD203B41FA5}">
                      <a16:colId xmlns:a16="http://schemas.microsoft.com/office/drawing/2014/main" val="3147630756"/>
                    </a:ext>
                  </a:extLst>
                </a:gridCol>
                <a:gridCol w="1243825">
                  <a:extLst>
                    <a:ext uri="{9D8B030D-6E8A-4147-A177-3AD203B41FA5}">
                      <a16:colId xmlns:a16="http://schemas.microsoft.com/office/drawing/2014/main" val="2603368416"/>
                    </a:ext>
                  </a:extLst>
                </a:gridCol>
                <a:gridCol w="1244754">
                  <a:extLst>
                    <a:ext uri="{9D8B030D-6E8A-4147-A177-3AD203B41FA5}">
                      <a16:colId xmlns:a16="http://schemas.microsoft.com/office/drawing/2014/main" val="2698293337"/>
                    </a:ext>
                  </a:extLst>
                </a:gridCol>
              </a:tblGrid>
              <a:tr h="1565370">
                <a:tc>
                  <a:txBody>
                    <a:bodyPr/>
                    <a:lstStyle/>
                    <a:p>
                      <a:pPr algn="ctr">
                        <a:spcBef>
                          <a:spcPts val="600"/>
                        </a:spcBef>
                        <a:spcAft>
                          <a:spcPts val="600"/>
                        </a:spcAft>
                      </a:pPr>
                      <a:r>
                        <a:rPr lang="en-GB" sz="1400" cap="all" dirty="0">
                          <a:effectLst/>
                        </a:rPr>
                        <a:t>Sector</a:t>
                      </a:r>
                      <a:endPar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gn="ctr">
                        <a:spcBef>
                          <a:spcPts val="600"/>
                        </a:spcBef>
                        <a:spcAft>
                          <a:spcPts val="600"/>
                        </a:spcAft>
                      </a:pPr>
                      <a:r>
                        <a:rPr lang="en-GB" sz="1400" cap="all" dirty="0">
                          <a:effectLst/>
                        </a:rPr>
                        <a:t>Business Registers and statistics, circular economy, informal economy</a:t>
                      </a:r>
                      <a:endPar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gn="ctr">
                        <a:spcBef>
                          <a:spcPts val="600"/>
                        </a:spcBef>
                        <a:spcAft>
                          <a:spcPts val="600"/>
                        </a:spcAft>
                      </a:pPr>
                      <a:r>
                        <a:rPr lang="en-GB" sz="1400" cap="all" dirty="0">
                          <a:effectLst/>
                        </a:rPr>
                        <a:t>Trade and international investments</a:t>
                      </a:r>
                      <a:endPar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gn="ctr">
                        <a:spcBef>
                          <a:spcPts val="600"/>
                        </a:spcBef>
                        <a:spcAft>
                          <a:spcPts val="600"/>
                        </a:spcAft>
                      </a:pPr>
                      <a:r>
                        <a:rPr lang="en-GB" sz="1400" cap="all" dirty="0">
                          <a:effectLst/>
                        </a:rPr>
                        <a:t>Energy, transport and sustainable development</a:t>
                      </a:r>
                      <a:endPar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gn="ctr">
                        <a:spcBef>
                          <a:spcPts val="600"/>
                        </a:spcBef>
                        <a:spcAft>
                          <a:spcPts val="600"/>
                        </a:spcAft>
                      </a:pPr>
                      <a:r>
                        <a:rPr lang="en-GB" sz="1400" cap="all" dirty="0" err="1">
                          <a:effectLst/>
                        </a:rPr>
                        <a:t>Inclusivness</a:t>
                      </a:r>
                      <a:r>
                        <a:rPr lang="en-GB" sz="1400" cap="all" dirty="0">
                          <a:effectLst/>
                        </a:rPr>
                        <a:t>: Gender and labour statistics</a:t>
                      </a:r>
                      <a:endPar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gn="ctr">
                        <a:spcBef>
                          <a:spcPts val="600"/>
                        </a:spcBef>
                        <a:spcAft>
                          <a:spcPts val="600"/>
                        </a:spcAft>
                      </a:pPr>
                      <a:r>
                        <a:rPr lang="en-GB" sz="1400" cap="all">
                          <a:effectLst/>
                        </a:rPr>
                        <a:t>Migration SURVEY AND statistics</a:t>
                      </a:r>
                      <a:endParaRPr lang="fr-FR" sz="140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gn="ctr">
                        <a:spcBef>
                          <a:spcPts val="600"/>
                        </a:spcBef>
                        <a:spcAft>
                          <a:spcPts val="600"/>
                        </a:spcAft>
                      </a:pPr>
                      <a:r>
                        <a:rPr lang="en-GB" sz="1400" cap="all" dirty="0">
                          <a:effectLst/>
                        </a:rPr>
                        <a:t>Climate action, biodiversity</a:t>
                      </a:r>
                      <a:endPar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extLst>
                  <a:ext uri="{0D108BD9-81ED-4DB2-BD59-A6C34878D82A}">
                    <a16:rowId xmlns:a16="http://schemas.microsoft.com/office/drawing/2014/main" val="3103220504"/>
                  </a:ext>
                </a:extLst>
              </a:tr>
              <a:tr h="0">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GB" sz="1400" dirty="0">
                          <a:effectLst/>
                        </a:rPr>
                        <a:t>Lead country with Lead coordinator and Key experts</a:t>
                      </a:r>
                      <a:endParaRPr lang="fr-FR"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gn="ctr">
                        <a:lnSpc>
                          <a:spcPct val="115000"/>
                        </a:lnSpc>
                        <a:spcBef>
                          <a:spcPts val="600"/>
                        </a:spcBef>
                        <a:spcAft>
                          <a:spcPts val="600"/>
                        </a:spcAft>
                      </a:pPr>
                      <a:r>
                        <a:rPr lang="en-GB" sz="1400" b="1">
                          <a:effectLst/>
                        </a:rPr>
                        <a:t> </a:t>
                      </a:r>
                      <a:endParaRPr lang="fr-FR" sz="1400" b="1">
                        <a:effectLst/>
                      </a:endParaRPr>
                    </a:p>
                    <a:p>
                      <a:pPr algn="ctr">
                        <a:lnSpc>
                          <a:spcPct val="115000"/>
                        </a:lnSpc>
                        <a:spcBef>
                          <a:spcPts val="600"/>
                        </a:spcBef>
                        <a:spcAft>
                          <a:spcPts val="600"/>
                        </a:spcAft>
                      </a:pPr>
                      <a:r>
                        <a:rPr lang="en-GB" sz="1400" b="1">
                          <a:effectLst/>
                        </a:rPr>
                        <a:t>Palestine</a:t>
                      </a:r>
                      <a:endParaRPr lang="fr-FR" sz="1400" b="1">
                        <a:effectLst/>
                      </a:endParaRPr>
                    </a:p>
                    <a:p>
                      <a:pPr algn="ctr">
                        <a:spcBef>
                          <a:spcPts val="600"/>
                        </a:spcBef>
                        <a:spcAft>
                          <a:spcPts val="600"/>
                        </a:spcAft>
                      </a:pPr>
                      <a:r>
                        <a:rPr lang="en-GB" sz="1400" b="1">
                          <a:effectLst/>
                        </a:rPr>
                        <a:t> </a:t>
                      </a:r>
                      <a:endParaRPr lang="fr-FR" sz="14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gn="ctr">
                        <a:spcBef>
                          <a:spcPts val="600"/>
                        </a:spcBef>
                        <a:spcAft>
                          <a:spcPts val="600"/>
                        </a:spcAft>
                      </a:pPr>
                      <a:r>
                        <a:rPr lang="en-GB" sz="1400" b="1" dirty="0">
                          <a:effectLst/>
                        </a:rPr>
                        <a:t>Morocco</a:t>
                      </a:r>
                      <a:endParaRPr lang="fr-FR"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gn="ctr">
                        <a:spcBef>
                          <a:spcPts val="600"/>
                        </a:spcBef>
                        <a:spcAft>
                          <a:spcPts val="600"/>
                        </a:spcAft>
                      </a:pPr>
                      <a:r>
                        <a:rPr lang="en-GB" sz="1400" b="1" dirty="0">
                          <a:effectLst/>
                        </a:rPr>
                        <a:t>Tunisia</a:t>
                      </a:r>
                      <a:endParaRPr lang="fr-FR"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gn="ctr">
                        <a:spcBef>
                          <a:spcPts val="600"/>
                        </a:spcBef>
                        <a:spcAft>
                          <a:spcPts val="600"/>
                        </a:spcAft>
                      </a:pPr>
                      <a:r>
                        <a:rPr lang="en-GB" sz="1400" b="1">
                          <a:effectLst/>
                        </a:rPr>
                        <a:t>Morocco</a:t>
                      </a:r>
                      <a:endParaRPr lang="fr-FR" sz="14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gn="ctr">
                        <a:spcBef>
                          <a:spcPts val="600"/>
                        </a:spcBef>
                        <a:spcAft>
                          <a:spcPts val="600"/>
                        </a:spcAft>
                      </a:pPr>
                      <a:r>
                        <a:rPr lang="en-GB"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Morocco</a:t>
                      </a:r>
                      <a:endParaRPr lang="fr-FR"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gn="ctr">
                        <a:spcBef>
                          <a:spcPts val="600"/>
                        </a:spcBef>
                        <a:spcAft>
                          <a:spcPts val="600"/>
                        </a:spcAft>
                      </a:pPr>
                      <a:r>
                        <a:rPr lang="en-GB"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Egypt</a:t>
                      </a:r>
                      <a:endParaRPr lang="fr-FR" sz="14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txBody>
                  <a:tcPr marL="53975" marR="53975" marT="0" marB="0" anchor="ctr"/>
                </a:tc>
                <a:extLst>
                  <a:ext uri="{0D108BD9-81ED-4DB2-BD59-A6C34878D82A}">
                    <a16:rowId xmlns:a16="http://schemas.microsoft.com/office/drawing/2014/main" val="3958345333"/>
                  </a:ext>
                </a:extLst>
              </a:tr>
            </a:tbl>
          </a:graphicData>
        </a:graphic>
      </p:graphicFrame>
      <p:sp>
        <p:nvSpPr>
          <p:cNvPr id="10" name="TextBox 9">
            <a:extLst>
              <a:ext uri="{FF2B5EF4-FFF2-40B4-BE49-F238E27FC236}">
                <a16:creationId xmlns:a16="http://schemas.microsoft.com/office/drawing/2014/main" id="{8FF33C65-9796-F74A-E5F2-528819C91D33}"/>
              </a:ext>
            </a:extLst>
          </p:cNvPr>
          <p:cNvSpPr txBox="1"/>
          <p:nvPr/>
        </p:nvSpPr>
        <p:spPr>
          <a:xfrm>
            <a:off x="8115300" y="69345"/>
            <a:ext cx="4270178" cy="307777"/>
          </a:xfrm>
          <a:prstGeom prst="rect">
            <a:avLst/>
          </a:prstGeom>
          <a:noFill/>
        </p:spPr>
        <p:txBody>
          <a:bodyPr wrap="square" rtlCol="0">
            <a:spAutoFit/>
          </a:bodyPr>
          <a:lstStyle/>
          <a:p>
            <a:r>
              <a:rPr lang="en-US" sz="1400" dirty="0">
                <a:solidFill>
                  <a:schemeClr val="accent1"/>
                </a:solidFill>
              </a:rPr>
              <a:t>Building on List of Indicators for the ESCWA and UNSD</a:t>
            </a:r>
          </a:p>
        </p:txBody>
      </p:sp>
      <p:sp>
        <p:nvSpPr>
          <p:cNvPr id="12" name="Speech Bubble: Oval 11">
            <a:extLst>
              <a:ext uri="{FF2B5EF4-FFF2-40B4-BE49-F238E27FC236}">
                <a16:creationId xmlns:a16="http://schemas.microsoft.com/office/drawing/2014/main" id="{898E4CC0-12FB-C9CE-6595-04945861FA80}"/>
              </a:ext>
            </a:extLst>
          </p:cNvPr>
          <p:cNvSpPr/>
          <p:nvPr/>
        </p:nvSpPr>
        <p:spPr>
          <a:xfrm>
            <a:off x="7416465" y="2300310"/>
            <a:ext cx="1273340" cy="1806504"/>
          </a:xfrm>
          <a:prstGeom prst="wedgeEllipseCallout">
            <a:avLst>
              <a:gd name="adj1" fmla="val 73120"/>
              <a:gd name="adj2" fmla="val -100740"/>
            </a:avLst>
          </a:prstGeom>
          <a:solidFill>
            <a:schemeClr val="accent1">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spcBef>
                <a:spcPts val="600"/>
              </a:spcBef>
              <a:spcAft>
                <a:spcPts val="600"/>
              </a:spcAft>
            </a:pPr>
            <a:r>
              <a:rPr lang="en-GB" sz="1600" cap="all" dirty="0">
                <a:effectLst/>
              </a:rPr>
              <a:t>Climate action, biodiversity</a:t>
            </a:r>
            <a:endParaRPr lang="fr-FR" sz="16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046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133C71-8FCA-4A37-BA24-B50581805213}"/>
              </a:ext>
            </a:extLst>
          </p:cNvPr>
          <p:cNvSpPr>
            <a:spLocks noGrp="1"/>
          </p:cNvSpPr>
          <p:nvPr>
            <p:ph type="body" sz="quarter" idx="11"/>
          </p:nvPr>
        </p:nvSpPr>
        <p:spPr>
          <a:xfrm>
            <a:off x="26670" y="161337"/>
            <a:ext cx="12138659" cy="559220"/>
          </a:xfrm>
        </p:spPr>
        <p:txBody>
          <a:bodyPr anchor="ctr"/>
          <a:lstStyle/>
          <a:p>
            <a:pPr algn="ctr"/>
            <a:r>
              <a:rPr lang="en-GB" sz="2400" dirty="0" err="1"/>
              <a:t>III.New</a:t>
            </a:r>
            <a:r>
              <a:rPr lang="en-GB" sz="2400" dirty="0"/>
              <a:t> Technologies: Satellite Imagery and Geospatial Information U</a:t>
            </a:r>
            <a:r>
              <a:rPr lang="en-US" sz="2400" dirty="0"/>
              <a:t>se in official Statistics on Climate Change and Environment Statistics </a:t>
            </a:r>
          </a:p>
        </p:txBody>
      </p:sp>
      <p:pic>
        <p:nvPicPr>
          <p:cNvPr id="5" name="Picture 4">
            <a:extLst>
              <a:ext uri="{FF2B5EF4-FFF2-40B4-BE49-F238E27FC236}">
                <a16:creationId xmlns:a16="http://schemas.microsoft.com/office/drawing/2014/main" id="{A57E47C8-BBA9-44FD-88EE-775E8C38AE59}"/>
              </a:ext>
            </a:extLst>
          </p:cNvPr>
          <p:cNvPicPr>
            <a:picLocks noChangeAspect="1"/>
          </p:cNvPicPr>
          <p:nvPr/>
        </p:nvPicPr>
        <p:blipFill rotWithShape="1">
          <a:blip r:embed="rId3"/>
          <a:srcRect l="1" t="21146" r="-2" b="3387"/>
          <a:stretch/>
        </p:blipFill>
        <p:spPr>
          <a:xfrm>
            <a:off x="7871891" y="1217044"/>
            <a:ext cx="3724148" cy="1734978"/>
          </a:xfrm>
          <a:prstGeom prst="rect">
            <a:avLst/>
          </a:prstGeom>
        </p:spPr>
      </p:pic>
      <p:sp>
        <p:nvSpPr>
          <p:cNvPr id="6" name="Rectangle 5">
            <a:extLst>
              <a:ext uri="{FF2B5EF4-FFF2-40B4-BE49-F238E27FC236}">
                <a16:creationId xmlns:a16="http://schemas.microsoft.com/office/drawing/2014/main" id="{2268F252-F96D-42BA-A388-D2E53542D481}"/>
              </a:ext>
            </a:extLst>
          </p:cNvPr>
          <p:cNvSpPr/>
          <p:nvPr/>
        </p:nvSpPr>
        <p:spPr>
          <a:xfrm>
            <a:off x="206756" y="938038"/>
            <a:ext cx="7376160" cy="584775"/>
          </a:xfrm>
          <a:prstGeom prst="rect">
            <a:avLst/>
          </a:prstGeom>
        </p:spPr>
        <p:txBody>
          <a:bodyPr wrap="square">
            <a:spAutoFit/>
          </a:bodyPr>
          <a:lstStyle/>
          <a:p>
            <a:pPr marL="404812" lvl="1" indent="-285750">
              <a:buFont typeface="Arial" panose="020B0604020202020204" pitchFamily="34" charset="0"/>
              <a:buChar char="•"/>
            </a:pPr>
            <a:r>
              <a:rPr lang="en-GB" sz="1600" dirty="0">
                <a:solidFill>
                  <a:srgbClr val="595959"/>
                </a:solidFill>
                <a:latin typeface="Arial"/>
                <a:ea typeface="MS PGothic" panose="020B0600070205080204" pitchFamily="34" charset="-128"/>
                <a:cs typeface="Arial"/>
              </a:rPr>
              <a:t>Google Earth Engine Project with Egypt </a:t>
            </a:r>
            <a:r>
              <a:rPr lang="en-US" sz="1600" dirty="0">
                <a:solidFill>
                  <a:srgbClr val="595959"/>
                </a:solidFill>
                <a:latin typeface="Arial"/>
                <a:ea typeface="MS PGothic" panose="020B0600070205080204" pitchFamily="34" charset="-128"/>
                <a:cs typeface="Arial"/>
              </a:rPr>
              <a:t>on Monitoring Disasters on Land Use in Egypt 2020-2022</a:t>
            </a:r>
          </a:p>
        </p:txBody>
      </p:sp>
      <p:sp>
        <p:nvSpPr>
          <p:cNvPr id="7" name="TextBox 6">
            <a:extLst>
              <a:ext uri="{FF2B5EF4-FFF2-40B4-BE49-F238E27FC236}">
                <a16:creationId xmlns:a16="http://schemas.microsoft.com/office/drawing/2014/main" id="{F1DFA75C-9944-33D2-EB58-7921564C5564}"/>
              </a:ext>
            </a:extLst>
          </p:cNvPr>
          <p:cNvSpPr txBox="1"/>
          <p:nvPr/>
        </p:nvSpPr>
        <p:spPr>
          <a:xfrm>
            <a:off x="206756" y="1808427"/>
            <a:ext cx="6096000" cy="369332"/>
          </a:xfrm>
          <a:prstGeom prst="rect">
            <a:avLst/>
          </a:prstGeom>
          <a:noFill/>
        </p:spPr>
        <p:txBody>
          <a:bodyPr wrap="square">
            <a:spAutoFit/>
          </a:bodyPr>
          <a:lstStyle/>
          <a:p>
            <a:pPr marL="285750" indent="-285750">
              <a:buFont typeface="Arial" panose="020B0604020202020204" pitchFamily="34" charset="0"/>
              <a:buChar char="•"/>
            </a:pPr>
            <a:r>
              <a:rPr lang="en-US" dirty="0"/>
              <a:t>ESCWA Geo Statistics Lab: 2022- Current </a:t>
            </a:r>
          </a:p>
        </p:txBody>
      </p:sp>
      <p:sp>
        <p:nvSpPr>
          <p:cNvPr id="9" name="TextBox 8">
            <a:extLst>
              <a:ext uri="{FF2B5EF4-FFF2-40B4-BE49-F238E27FC236}">
                <a16:creationId xmlns:a16="http://schemas.microsoft.com/office/drawing/2014/main" id="{859AFF04-0F8B-E510-1864-DD006E0A9DED}"/>
              </a:ext>
            </a:extLst>
          </p:cNvPr>
          <p:cNvSpPr txBox="1"/>
          <p:nvPr/>
        </p:nvSpPr>
        <p:spPr>
          <a:xfrm>
            <a:off x="343916" y="2323582"/>
            <a:ext cx="7779004" cy="4093428"/>
          </a:xfrm>
          <a:prstGeom prst="rect">
            <a:avLst/>
          </a:prstGeom>
          <a:noFill/>
        </p:spPr>
        <p:txBody>
          <a:bodyPr wrap="square">
            <a:spAutoFit/>
          </a:bodyPr>
          <a:lstStyle/>
          <a:p>
            <a:pPr marL="0" marR="0">
              <a:spcBef>
                <a:spcPts val="0"/>
              </a:spcBef>
              <a:spcAft>
                <a:spcPts val="0"/>
              </a:spcAft>
            </a:pPr>
            <a:r>
              <a:rPr lang="en-US" sz="1000" b="1" u="sng" dirty="0">
                <a:solidFill>
                  <a:srgbClr val="000000"/>
                </a:solidFill>
                <a:effectLst/>
                <a:latin typeface="Calibri" panose="020F0502020204030204" pitchFamily="34" charset="0"/>
                <a:ea typeface="Calibri" panose="020F0502020204030204" pitchFamily="34" charset="0"/>
                <a:hlinkClick r:id="rId4" action="ppaction://hlinkfile"/>
              </a:rPr>
              <a:t>Component 1: Environmental Conditions and Quality</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dirty="0">
                <a:solidFill>
                  <a:srgbClr val="0563C1"/>
                </a:solidFill>
                <a:latin typeface="Calibri" panose="020F0502020204030204" pitchFamily="34" charset="0"/>
              </a:rPr>
              <a:t>subcomponent 1.2, Land cover Ecosystems and Biodiversity </a:t>
            </a:r>
          </a:p>
          <a:p>
            <a:pPr marL="0" marR="0">
              <a:spcBef>
                <a:spcPts val="0"/>
              </a:spcBef>
              <a:spcAft>
                <a:spcPts val="0"/>
              </a:spcAft>
            </a:pPr>
            <a:r>
              <a:rPr lang="en-US" sz="1000" b="1" dirty="0">
                <a:solidFill>
                  <a:srgbClr val="808000"/>
                </a:solidFill>
                <a:effectLst/>
                <a:latin typeface="Calibri" panose="020F0502020204030204" pitchFamily="34"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b="1" u="sng" dirty="0">
                <a:effectLst/>
                <a:latin typeface="Calibri" panose="020F0502020204030204" pitchFamily="34" charset="0"/>
                <a:ea typeface="Calibri" panose="020F0502020204030204" pitchFamily="34" charset="0"/>
              </a:rPr>
              <a:t>Topic 1.2.1 Land </a:t>
            </a:r>
            <a:r>
              <a:rPr lang="en-US" sz="1000" b="1" u="sng" dirty="0">
                <a:solidFill>
                  <a:srgbClr val="000000"/>
                </a:solidFill>
                <a:effectLst/>
                <a:latin typeface="Calibri" panose="020F0502020204030204" pitchFamily="34" charset="0"/>
                <a:ea typeface="Calibri" panose="020F0502020204030204" pitchFamily="34" charset="0"/>
              </a:rPr>
              <a:t>cover</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dirty="0">
                <a:solidFill>
                  <a:srgbClr val="FF0000"/>
                </a:solidFill>
                <a:effectLst/>
                <a:latin typeface="Calibri" panose="020F0502020204030204" pitchFamily="34" charset="0"/>
                <a:ea typeface="Calibri" panose="020F0502020204030204" pitchFamily="34" charset="0"/>
              </a:rPr>
              <a:t>Area of land cover By location,  By type of land cover (</a:t>
            </a:r>
            <a:r>
              <a:rPr lang="en-US" sz="1000" dirty="0">
                <a:effectLst/>
                <a:latin typeface="Calibri" panose="020F0502020204030204" pitchFamily="34" charset="0"/>
                <a:ea typeface="Calibri" panose="020F0502020204030204" pitchFamily="34" charset="0"/>
              </a:rPr>
              <a:t>e.g., artificial surfaces including urban and associated areas; herbaceous crops; woody crops; multiple or layered crops; grassland; tree covered areas; mangroves; shrub covered areas; shrubs and/or herbaceous vegetation, aquatic or regularly flooded; sparsely natural vegetated areas; terrestrial barren land; permanent snow and glaciers; inland water bodies; and coastal water bodies and inter-tidal areas) at national (Arab Countries) and subnational by administrative boundaries .</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b="1" u="sng" dirty="0">
                <a:effectLst/>
                <a:latin typeface="Calibri" panose="020F0502020204030204" pitchFamily="34" charset="0"/>
                <a:ea typeface="Calibri" panose="020F0502020204030204" pitchFamily="34" charset="0"/>
              </a:rPr>
              <a:t>Topic 1.2.2: Ecosystems and biodiversity</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dirty="0">
                <a:solidFill>
                  <a:srgbClr val="FF0000"/>
                </a:solidFill>
                <a:effectLst/>
                <a:latin typeface="Calibri" panose="020F0502020204030204" pitchFamily="34" charset="0"/>
                <a:ea typeface="Calibri" panose="020F0502020204030204" pitchFamily="34" charset="0"/>
              </a:rPr>
              <a:t>d. Protected areas  Total, terrestrial </a:t>
            </a:r>
            <a:r>
              <a:rPr lang="en-US" sz="1000" dirty="0">
                <a:effectLst/>
                <a:latin typeface="Calibri" panose="020F0502020204030204" pitchFamily="34" charset="0"/>
                <a:ea typeface="Calibri" panose="020F0502020204030204" pitchFamily="34" charset="0"/>
              </a:rPr>
              <a:t>and marine (number and area) </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b="1" u="sng" dirty="0">
                <a:effectLst/>
                <a:latin typeface="Calibri" panose="020F0502020204030204" pitchFamily="34" charset="0"/>
                <a:ea typeface="Calibri" panose="020F0502020204030204" pitchFamily="34" charset="0"/>
              </a:rPr>
              <a:t>Topic 1.2.3: Forests</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dirty="0">
                <a:solidFill>
                  <a:srgbClr val="FF0000"/>
                </a:solidFill>
                <a:effectLst/>
                <a:latin typeface="Calibri" panose="020F0502020204030204" pitchFamily="34" charset="0"/>
                <a:ea typeface="Calibri" panose="020F0502020204030204" pitchFamily="34" charset="0"/>
              </a:rPr>
              <a:t>1.2.3.a. Forest area:   Total </a:t>
            </a:r>
            <a:r>
              <a:rPr lang="en-US" sz="1000" dirty="0">
                <a:effectLst/>
                <a:latin typeface="Calibri" panose="020F0502020204030204" pitchFamily="34" charset="0"/>
                <a:ea typeface="Calibri" panose="020F0502020204030204" pitchFamily="34" charset="0"/>
              </a:rPr>
              <a:t>and By forest type (Natural, Planted Protected forest area Forest area affected </a:t>
            </a:r>
            <a:r>
              <a:rPr lang="en-US" sz="1000" dirty="0" err="1">
                <a:effectLst/>
                <a:latin typeface="Calibri" panose="020F0502020204030204" pitchFamily="34" charset="0"/>
                <a:ea typeface="Calibri" panose="020F0502020204030204" pitchFamily="34" charset="0"/>
              </a:rPr>
              <a:t>byfire</a:t>
            </a:r>
            <a:r>
              <a:rPr lang="en-US" sz="1000" dirty="0">
                <a:effectLst/>
                <a:latin typeface="Calibri" panose="020F0502020204030204" pitchFamily="34"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b="1" dirty="0">
                <a:effectLst/>
                <a:latin typeface="Calibri" panose="020F0502020204030204" pitchFamily="34" charset="0"/>
                <a:ea typeface="Calibri" panose="020F0502020204030204" pitchFamily="34" charset="0"/>
              </a:rPr>
              <a:t> </a:t>
            </a:r>
            <a:r>
              <a:rPr lang="en-US" sz="1000" b="1" u="sng" dirty="0">
                <a:solidFill>
                  <a:srgbClr val="000000"/>
                </a:solidFill>
                <a:effectLst/>
                <a:latin typeface="Calibri" panose="020F0502020204030204" pitchFamily="34" charset="0"/>
                <a:ea typeface="Calibri" panose="020F0502020204030204" pitchFamily="34" charset="0"/>
                <a:hlinkClick r:id="rId4" action="ppaction://hlinkfile"/>
              </a:rPr>
              <a:t>Component 1: Environmental Conditions and Quality</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u="none" strike="noStrike" dirty="0">
                <a:solidFill>
                  <a:srgbClr val="0563C1"/>
                </a:solidFill>
                <a:effectLst/>
                <a:latin typeface="Calibri" panose="020F0502020204030204" pitchFamily="34" charset="0"/>
                <a:ea typeface="Calibri" panose="020F0502020204030204" pitchFamily="34" charset="0"/>
                <a:hlinkClick r:id="rId4" action="ppaction://hlinkfile"/>
              </a:rPr>
              <a:t>Sub-component 1.1: Physical Conditions</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Topic 1.1.4: Soil characteristics</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1.1.4.b. Soil degradation </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dirty="0">
                <a:solidFill>
                  <a:srgbClr val="FF0000"/>
                </a:solidFill>
                <a:effectLst/>
                <a:latin typeface="Calibri" panose="020F0502020204030204" pitchFamily="34" charset="0"/>
                <a:ea typeface="Calibri" panose="020F0502020204030204" pitchFamily="34" charset="0"/>
              </a:rPr>
              <a:t>1.1.4.b.1. Area affected by soil erosion</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b="1" dirty="0">
                <a:effectLst/>
                <a:latin typeface="Calibri" panose="020F0502020204030204" pitchFamily="34" charset="0"/>
                <a:ea typeface="Calibri" panose="020F0502020204030204" pitchFamily="34" charset="0"/>
              </a:rPr>
              <a:t> </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b="1" dirty="0">
                <a:effectLst/>
                <a:latin typeface="Calibri" panose="020F0502020204030204" pitchFamily="34" charset="0"/>
                <a:ea typeface="Calibri" panose="020F0502020204030204" pitchFamily="34" charset="0"/>
              </a:rPr>
              <a:t>Component 5: Human Settlements and Environmental Health,  </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Sub-component 5.1: Human Settlements,  </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Topic 5.1.5: Environmental concerns specific to urban settlements</a:t>
            </a:r>
            <a:endParaRPr lang="en-US" sz="10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000" dirty="0">
                <a:solidFill>
                  <a:srgbClr val="FF0000"/>
                </a:solidFill>
                <a:effectLst/>
                <a:latin typeface="Calibri" panose="020F0502020204030204" pitchFamily="34" charset="0"/>
                <a:ea typeface="Calibri" panose="020F0502020204030204" pitchFamily="34" charset="0"/>
              </a:rPr>
              <a:t>5.1.5.f. Extent of roadways</a:t>
            </a:r>
            <a:endParaRPr lang="en-US" sz="1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7989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AD3101-CDDE-B993-ED8C-FE4FE43016F2}"/>
              </a:ext>
            </a:extLst>
          </p:cNvPr>
          <p:cNvSpPr>
            <a:spLocks noGrp="1"/>
          </p:cNvSpPr>
          <p:nvPr>
            <p:ph type="body" sz="quarter" idx="11"/>
          </p:nvPr>
        </p:nvSpPr>
        <p:spPr/>
        <p:txBody>
          <a:bodyPr/>
          <a:lstStyle/>
          <a:p>
            <a:r>
              <a:rPr lang="en-US" sz="2800" u="sng" dirty="0">
                <a:solidFill>
                  <a:srgbClr val="0563C1"/>
                </a:solidFill>
                <a:effectLst/>
                <a:latin typeface="Calibri" panose="020F0502020204030204" pitchFamily="34" charset="0"/>
                <a:ea typeface="Calibri" panose="020F0502020204030204" pitchFamily="34" charset="0"/>
                <a:hlinkClick r:id="rId2"/>
              </a:rPr>
              <a:t>Leave No Location Behind - </a:t>
            </a:r>
            <a:r>
              <a:rPr lang="en-US" sz="2800" u="sng" dirty="0" err="1">
                <a:solidFill>
                  <a:srgbClr val="0563C1"/>
                </a:solidFill>
                <a:effectLst/>
                <a:latin typeface="Calibri" panose="020F0502020204030204" pitchFamily="34" charset="0"/>
                <a:ea typeface="Calibri" panose="020F0502020204030204" pitchFamily="34" charset="0"/>
                <a:hlinkClick r:id="rId2"/>
              </a:rPr>
              <a:t>iSEE</a:t>
            </a:r>
            <a:r>
              <a:rPr lang="en-US" sz="2800" u="sng" dirty="0">
                <a:solidFill>
                  <a:srgbClr val="0563C1"/>
                </a:solidFill>
                <a:effectLst/>
                <a:latin typeface="Calibri" panose="020F0502020204030204" pitchFamily="34" charset="0"/>
                <a:ea typeface="Calibri" panose="020F0502020204030204" pitchFamily="34" charset="0"/>
                <a:hlinkClick r:id="rId2"/>
              </a:rPr>
              <a:t>* The Arab World (un.org)</a:t>
            </a:r>
            <a:endParaRPr lang="en-US" sz="2800" dirty="0"/>
          </a:p>
          <a:p>
            <a:endParaRPr lang="en-US" dirty="0"/>
          </a:p>
        </p:txBody>
      </p:sp>
      <p:pic>
        <p:nvPicPr>
          <p:cNvPr id="5" name="Picture 4">
            <a:hlinkClick r:id="rId2"/>
            <a:extLst>
              <a:ext uri="{FF2B5EF4-FFF2-40B4-BE49-F238E27FC236}">
                <a16:creationId xmlns:a16="http://schemas.microsoft.com/office/drawing/2014/main" id="{EC647A82-92DB-F52E-4B2E-31174AA19005}"/>
              </a:ext>
            </a:extLst>
          </p:cNvPr>
          <p:cNvPicPr>
            <a:picLocks noChangeAspect="1"/>
          </p:cNvPicPr>
          <p:nvPr/>
        </p:nvPicPr>
        <p:blipFill rotWithShape="1">
          <a:blip r:embed="rId3"/>
          <a:srcRect t="10034" r="35348" b="8306"/>
          <a:stretch/>
        </p:blipFill>
        <p:spPr>
          <a:xfrm>
            <a:off x="2261362" y="934668"/>
            <a:ext cx="7669276" cy="5448742"/>
          </a:xfrm>
          <a:prstGeom prst="rect">
            <a:avLst/>
          </a:prstGeom>
        </p:spPr>
      </p:pic>
    </p:spTree>
    <p:extLst>
      <p:ext uri="{BB962C8B-B14F-4D97-AF65-F5344CB8AC3E}">
        <p14:creationId xmlns:p14="http://schemas.microsoft.com/office/powerpoint/2010/main" val="394840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118F7-7C59-AC12-7B03-FB6FEA42245B}"/>
              </a:ext>
            </a:extLst>
          </p:cNvPr>
          <p:cNvSpPr/>
          <p:nvPr/>
        </p:nvSpPr>
        <p:spPr>
          <a:xfrm>
            <a:off x="1569720" y="647700"/>
            <a:ext cx="10622280" cy="2819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6" name="Picture 5">
            <a:extLst>
              <a:ext uri="{FF2B5EF4-FFF2-40B4-BE49-F238E27FC236}">
                <a16:creationId xmlns:a16="http://schemas.microsoft.com/office/drawing/2014/main" id="{9CC5B3FA-3E92-21C2-9299-59505AC6078B}"/>
              </a:ext>
            </a:extLst>
          </p:cNvPr>
          <p:cNvPicPr>
            <a:picLocks noChangeAspect="1"/>
          </p:cNvPicPr>
          <p:nvPr/>
        </p:nvPicPr>
        <p:blipFill rotWithShape="1">
          <a:blip r:embed="rId2"/>
          <a:srcRect l="22125" t="11873" r="31312" b="2888"/>
          <a:stretch/>
        </p:blipFill>
        <p:spPr>
          <a:xfrm>
            <a:off x="3162300" y="180509"/>
            <a:ext cx="6309360" cy="6496981"/>
          </a:xfrm>
          <a:prstGeom prst="rect">
            <a:avLst/>
          </a:prstGeom>
        </p:spPr>
      </p:pic>
    </p:spTree>
    <p:extLst>
      <p:ext uri="{BB962C8B-B14F-4D97-AF65-F5344CB8AC3E}">
        <p14:creationId xmlns:p14="http://schemas.microsoft.com/office/powerpoint/2010/main" val="345050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0" y="1354025"/>
            <a:ext cx="5350669" cy="246460"/>
          </a:xfrm>
        </p:spPr>
        <p:txBody>
          <a:bodyPr/>
          <a:lstStyle/>
          <a:p>
            <a:pPr>
              <a:buFont typeface="Arial" charset="0"/>
              <a:buNone/>
              <a:defRPr/>
            </a:pPr>
            <a:r>
              <a:rPr lang="en-US" b="0" cap="none" dirty="0">
                <a:solidFill>
                  <a:schemeClr val="tx1">
                    <a:lumMod val="95000"/>
                    <a:lumOff val="5000"/>
                  </a:schemeClr>
                </a:solidFill>
                <a:ea typeface="ＭＳ Ｐゴシック" charset="-128"/>
              </a:rPr>
              <a:t>Thank you</a:t>
            </a:r>
          </a:p>
        </p:txBody>
      </p:sp>
    </p:spTree>
    <p:extLst>
      <p:ext uri="{BB962C8B-B14F-4D97-AF65-F5344CB8AC3E}">
        <p14:creationId xmlns:p14="http://schemas.microsoft.com/office/powerpoint/2010/main" val="147840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373584-CC69-8DF2-17E4-E18E13182D1D}"/>
              </a:ext>
            </a:extLst>
          </p:cNvPr>
          <p:cNvSpPr>
            <a:spLocks noGrp="1"/>
          </p:cNvSpPr>
          <p:nvPr>
            <p:ph type="body" sz="quarter" idx="14"/>
          </p:nvPr>
        </p:nvSpPr>
        <p:spPr>
          <a:xfrm>
            <a:off x="1587475" y="1166828"/>
            <a:ext cx="9418494" cy="4293739"/>
          </a:xfrm>
        </p:spPr>
        <p:txBody>
          <a:bodyPr/>
          <a:lstStyle/>
          <a:p>
            <a:pPr marL="57150" indent="-400050">
              <a:lnSpc>
                <a:spcPct val="200000"/>
              </a:lnSpc>
              <a:buFont typeface="+mj-lt"/>
              <a:buAutoNum type="romanUcPeriod"/>
            </a:pPr>
            <a:r>
              <a:rPr lang="en-US" dirty="0"/>
              <a:t>Frameworks for Environment statistics and Environmental Economic Accounting </a:t>
            </a:r>
          </a:p>
          <a:p>
            <a:pPr marL="57150" indent="-400050">
              <a:lnSpc>
                <a:spcPct val="200000"/>
              </a:lnSpc>
              <a:buFont typeface="+mj-lt"/>
              <a:buAutoNum type="romanUcPeriod"/>
            </a:pPr>
            <a:r>
              <a:rPr lang="en-US" dirty="0"/>
              <a:t>UNSD/UNEP  Data Collection of Water Waste Statistics to Inform FDES</a:t>
            </a:r>
          </a:p>
          <a:p>
            <a:pPr marL="57150" lvl="0" indent="-400050">
              <a:lnSpc>
                <a:spcPct val="200000"/>
              </a:lnSpc>
              <a:buFont typeface="+mj-lt"/>
              <a:buAutoNum type="romanUcPeriod"/>
            </a:pPr>
            <a:r>
              <a:rPr lang="en-US" dirty="0"/>
              <a:t>Climate Change Set of Indicators: Complementarity ESCWA Countries and </a:t>
            </a:r>
            <a:r>
              <a:rPr lang="en-US" dirty="0" err="1"/>
              <a:t>MedStat</a:t>
            </a:r>
            <a:r>
              <a:rPr lang="en-US" dirty="0"/>
              <a:t> V </a:t>
            </a:r>
            <a:r>
              <a:rPr lang="en-US" dirty="0" err="1"/>
              <a:t>Programme</a:t>
            </a:r>
            <a:r>
              <a:rPr lang="en-US" dirty="0"/>
              <a:t>) </a:t>
            </a:r>
          </a:p>
          <a:p>
            <a:pPr marL="57150" lvl="0" indent="-400050">
              <a:lnSpc>
                <a:spcPct val="200000"/>
              </a:lnSpc>
              <a:buFont typeface="+mj-lt"/>
              <a:buAutoNum type="romanUcPeriod"/>
            </a:pPr>
            <a:r>
              <a:rPr lang="en-US" dirty="0"/>
              <a:t>New Technologies: Satellite Imagery and Geo-Statistics Information for informing on indicators (Land cover, Climate Change etc..</a:t>
            </a:r>
          </a:p>
        </p:txBody>
      </p:sp>
      <p:sp>
        <p:nvSpPr>
          <p:cNvPr id="2" name="Title 1">
            <a:extLst>
              <a:ext uri="{FF2B5EF4-FFF2-40B4-BE49-F238E27FC236}">
                <a16:creationId xmlns:a16="http://schemas.microsoft.com/office/drawing/2014/main" id="{97F0A1B7-A0FE-7400-F030-D8BECD92F1E7}"/>
              </a:ext>
            </a:extLst>
          </p:cNvPr>
          <p:cNvSpPr>
            <a:spLocks noGrp="1"/>
          </p:cNvSpPr>
          <p:nvPr>
            <p:ph type="title" idx="4294967295"/>
          </p:nvPr>
        </p:nvSpPr>
        <p:spPr>
          <a:xfrm>
            <a:off x="1862254" y="0"/>
            <a:ext cx="3768828" cy="780585"/>
          </a:xfrm>
          <a:prstGeom prst="rect">
            <a:avLst/>
          </a:prstGeom>
        </p:spPr>
        <p:txBody>
          <a:bodyPr/>
          <a:lstStyle/>
          <a:p>
            <a:pPr algn="l"/>
            <a:r>
              <a:rPr lang="en-US" sz="2700" b="1" dirty="0">
                <a:solidFill>
                  <a:srgbClr val="418FDE"/>
                </a:solidFill>
                <a:latin typeface="Arial"/>
                <a:cs typeface="Arial"/>
              </a:rPr>
              <a:t>Content</a:t>
            </a:r>
            <a:r>
              <a:rPr lang="en-US" dirty="0"/>
              <a:t> </a:t>
            </a:r>
          </a:p>
        </p:txBody>
      </p:sp>
    </p:spTree>
    <p:extLst>
      <p:ext uri="{BB962C8B-B14F-4D97-AF65-F5344CB8AC3E}">
        <p14:creationId xmlns:p14="http://schemas.microsoft.com/office/powerpoint/2010/main" val="264190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2F2B48-ED18-C7A7-F5F2-871326D28E17}"/>
              </a:ext>
            </a:extLst>
          </p:cNvPr>
          <p:cNvPicPr>
            <a:picLocks noChangeAspect="1"/>
          </p:cNvPicPr>
          <p:nvPr/>
        </p:nvPicPr>
        <p:blipFill rotWithShape="1">
          <a:blip r:embed="rId2"/>
          <a:srcRect l="22317" t="40000" r="56463" b="18862"/>
          <a:stretch/>
        </p:blipFill>
        <p:spPr>
          <a:xfrm>
            <a:off x="9582613" y="889193"/>
            <a:ext cx="2375211" cy="2590210"/>
          </a:xfrm>
          <a:prstGeom prst="rect">
            <a:avLst/>
          </a:prstGeom>
        </p:spPr>
      </p:pic>
      <p:sp>
        <p:nvSpPr>
          <p:cNvPr id="4" name="Text Placeholder 3">
            <a:extLst>
              <a:ext uri="{FF2B5EF4-FFF2-40B4-BE49-F238E27FC236}">
                <a16:creationId xmlns:a16="http://schemas.microsoft.com/office/drawing/2014/main" id="{E0373584-CC69-8DF2-17E4-E18E13182D1D}"/>
              </a:ext>
            </a:extLst>
          </p:cNvPr>
          <p:cNvSpPr>
            <a:spLocks noGrp="1"/>
          </p:cNvSpPr>
          <p:nvPr>
            <p:ph type="body" sz="quarter" idx="14"/>
          </p:nvPr>
        </p:nvSpPr>
        <p:spPr>
          <a:xfrm>
            <a:off x="2464671" y="5536307"/>
            <a:ext cx="9727329" cy="2183422"/>
          </a:xfrm>
        </p:spPr>
        <p:txBody>
          <a:bodyPr/>
          <a:lstStyle/>
          <a:p>
            <a:pPr indent="0"/>
            <a:r>
              <a:rPr lang="en-US" dirty="0"/>
              <a:t>Adoption of the Global Set at the 53rd Session of the Statistical Commission </a:t>
            </a:r>
          </a:p>
          <a:p>
            <a:pPr indent="0"/>
            <a:r>
              <a:rPr lang="en-US" dirty="0">
                <a:hlinkClick r:id="rId3"/>
              </a:rPr>
              <a:t>Implementation support tools and guidelines </a:t>
            </a:r>
            <a:endParaRPr lang="en-US" dirty="0"/>
          </a:p>
          <a:p>
            <a:pPr indent="0"/>
            <a:r>
              <a:rPr lang="en-US" dirty="0">
                <a:hlinkClick r:id="rId4"/>
              </a:rPr>
              <a:t>Climate Change Statistics and Indicators Self-Assessment Tool (CISAT) </a:t>
            </a:r>
            <a:endParaRPr lang="en-US" dirty="0"/>
          </a:p>
          <a:p>
            <a:pPr indent="0"/>
            <a:r>
              <a:rPr lang="en-US" dirty="0">
                <a:hlinkClick r:id="rId5"/>
              </a:rPr>
              <a:t>Tenth Meeting of the Expert Group on Environment Statistics </a:t>
            </a:r>
            <a:endParaRPr lang="en-US" dirty="0"/>
          </a:p>
        </p:txBody>
      </p:sp>
      <p:sp>
        <p:nvSpPr>
          <p:cNvPr id="2" name="Title 1">
            <a:extLst>
              <a:ext uri="{FF2B5EF4-FFF2-40B4-BE49-F238E27FC236}">
                <a16:creationId xmlns:a16="http://schemas.microsoft.com/office/drawing/2014/main" id="{F37871BC-5605-78E3-B5D0-5FB80A38E83F}"/>
              </a:ext>
            </a:extLst>
          </p:cNvPr>
          <p:cNvSpPr>
            <a:spLocks noGrp="1"/>
          </p:cNvSpPr>
          <p:nvPr>
            <p:ph type="title" idx="4294967295"/>
          </p:nvPr>
        </p:nvSpPr>
        <p:spPr>
          <a:xfrm>
            <a:off x="1442224" y="116476"/>
            <a:ext cx="10515600" cy="563750"/>
          </a:xfrm>
          <a:prstGeom prst="rect">
            <a:avLst/>
          </a:prstGeom>
        </p:spPr>
        <p:txBody>
          <a:bodyPr/>
          <a:lstStyle/>
          <a:p>
            <a:r>
              <a:rPr lang="en-US" sz="2700" b="1" dirty="0">
                <a:solidFill>
                  <a:srgbClr val="418FDE"/>
                </a:solidFill>
                <a:latin typeface="Arial"/>
                <a:cs typeface="Arial"/>
              </a:rPr>
              <a:t>Framework for Development of Environment statistics (FDES) </a:t>
            </a:r>
            <a:endParaRPr lang="en-US" dirty="0"/>
          </a:p>
        </p:txBody>
      </p:sp>
      <p:pic>
        <p:nvPicPr>
          <p:cNvPr id="8" name="Picture 7">
            <a:extLst>
              <a:ext uri="{FF2B5EF4-FFF2-40B4-BE49-F238E27FC236}">
                <a16:creationId xmlns:a16="http://schemas.microsoft.com/office/drawing/2014/main" id="{3AD087AE-CEAA-FAD4-9C87-7989090E89D3}"/>
              </a:ext>
            </a:extLst>
          </p:cNvPr>
          <p:cNvPicPr>
            <a:picLocks noChangeAspect="1"/>
          </p:cNvPicPr>
          <p:nvPr/>
        </p:nvPicPr>
        <p:blipFill rotWithShape="1">
          <a:blip r:embed="rId6"/>
          <a:srcRect l="56158" t="41138" r="24360" b="18862"/>
          <a:stretch/>
        </p:blipFill>
        <p:spPr>
          <a:xfrm>
            <a:off x="234176" y="1035723"/>
            <a:ext cx="2375210" cy="2743201"/>
          </a:xfrm>
          <a:prstGeom prst="rect">
            <a:avLst/>
          </a:prstGeom>
        </p:spPr>
      </p:pic>
      <p:pic>
        <p:nvPicPr>
          <p:cNvPr id="10" name="Picture 9">
            <a:extLst>
              <a:ext uri="{FF2B5EF4-FFF2-40B4-BE49-F238E27FC236}">
                <a16:creationId xmlns:a16="http://schemas.microsoft.com/office/drawing/2014/main" id="{9B4FB504-3DB3-3F9E-381F-D4AD21FC0DBC}"/>
              </a:ext>
            </a:extLst>
          </p:cNvPr>
          <p:cNvPicPr>
            <a:picLocks noChangeAspect="1"/>
          </p:cNvPicPr>
          <p:nvPr/>
        </p:nvPicPr>
        <p:blipFill rotWithShape="1">
          <a:blip r:embed="rId7"/>
          <a:srcRect l="24696" t="24279" r="24817" b="6992"/>
          <a:stretch/>
        </p:blipFill>
        <p:spPr>
          <a:xfrm>
            <a:off x="2923539" y="677827"/>
            <a:ext cx="6344921" cy="4858480"/>
          </a:xfrm>
          <a:prstGeom prst="rect">
            <a:avLst/>
          </a:prstGeom>
        </p:spPr>
      </p:pic>
    </p:spTree>
    <p:extLst>
      <p:ext uri="{BB962C8B-B14F-4D97-AF65-F5344CB8AC3E}">
        <p14:creationId xmlns:p14="http://schemas.microsoft.com/office/powerpoint/2010/main" val="71952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30813833-3A9A-B0B6-7D16-4FAAB814914F}"/>
              </a:ext>
            </a:extLst>
          </p:cNvPr>
          <p:cNvSpPr/>
          <p:nvPr/>
        </p:nvSpPr>
        <p:spPr>
          <a:xfrm>
            <a:off x="481894" y="2885146"/>
            <a:ext cx="1467706" cy="1180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907637A-31C6-480C-72A4-F16BB2613938}"/>
              </a:ext>
            </a:extLst>
          </p:cNvPr>
          <p:cNvSpPr/>
          <p:nvPr/>
        </p:nvSpPr>
        <p:spPr>
          <a:xfrm>
            <a:off x="1808017" y="2818994"/>
            <a:ext cx="1467706" cy="1180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C08F8C9-26AA-C259-3395-3ECCE6AE563E}"/>
              </a:ext>
            </a:extLst>
          </p:cNvPr>
          <p:cNvSpPr/>
          <p:nvPr/>
        </p:nvSpPr>
        <p:spPr>
          <a:xfrm>
            <a:off x="0" y="5105619"/>
            <a:ext cx="10419335" cy="1739189"/>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3012181" y="103677"/>
            <a:ext cx="8502486" cy="915142"/>
          </a:xfrm>
          <a:prstGeom prst="rect">
            <a:avLst/>
          </a:prstGeom>
        </p:spPr>
        <p:txBody>
          <a:bodyPr anchor="ctr"/>
          <a:lstStyle/>
          <a:p>
            <a:r>
              <a:rPr lang="en-US" sz="2400" spc="-100">
                <a:solidFill>
                  <a:srgbClr val="0091D4"/>
                </a:solidFill>
                <a:latin typeface="Arial" panose="020B0604020202020204" pitchFamily="34" charset="0"/>
                <a:ea typeface="+mj-ea"/>
                <a:cs typeface="Arial" panose="020B0604020202020204" pitchFamily="34" charset="0"/>
              </a:rPr>
              <a:t>SEEA:  Central framework and Ecosystem Accounting</a:t>
            </a:r>
            <a:br>
              <a:rPr lang="en-US" sz="2400" spc="-100">
                <a:solidFill>
                  <a:srgbClr val="0091D4"/>
                </a:solidFill>
                <a:latin typeface="Arial" panose="020B0604020202020204" pitchFamily="34" charset="0"/>
                <a:ea typeface="+mj-ea"/>
                <a:cs typeface="Arial" panose="020B0604020202020204" pitchFamily="34" charset="0"/>
              </a:rPr>
            </a:br>
            <a:endParaRPr lang="en-US" sz="2400" spc="-100">
              <a:solidFill>
                <a:srgbClr val="0091D4"/>
              </a:solidFill>
              <a:latin typeface="Arial" panose="020B0604020202020204" pitchFamily="34" charset="0"/>
              <a:ea typeface="+mj-ea"/>
              <a:cs typeface="Arial"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100" y="1177269"/>
            <a:ext cx="2792192" cy="178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B41FCBA7-C576-4459-AF33-B9CA6FAEE124}"/>
              </a:ext>
            </a:extLst>
          </p:cNvPr>
          <p:cNvSpPr/>
          <p:nvPr/>
        </p:nvSpPr>
        <p:spPr>
          <a:xfrm>
            <a:off x="4621325" y="499094"/>
            <a:ext cx="2159566" cy="369332"/>
          </a:xfrm>
          <a:prstGeom prst="rect">
            <a:avLst/>
          </a:prstGeom>
        </p:spPr>
        <p:txBody>
          <a:bodyPr wrap="none">
            <a:spAutoFit/>
          </a:bodyPr>
          <a:lstStyle/>
          <a:p>
            <a:r>
              <a:rPr lang="en-US">
                <a:solidFill>
                  <a:schemeClr val="tx2"/>
                </a:solidFill>
                <a:hlinkClick r:id="rId4">
                  <a:extLst>
                    <a:ext uri="{A12FA001-AC4F-418D-AE19-62706E023703}">
                      <ahyp:hlinkClr xmlns:ahyp="http://schemas.microsoft.com/office/drawing/2018/hyperlinkcolor" val="tx"/>
                    </a:ext>
                  </a:extLst>
                </a:hlinkClick>
              </a:rPr>
              <a:t>https://seea.un.org/</a:t>
            </a:r>
            <a:endParaRPr lang="en-US">
              <a:solidFill>
                <a:schemeClr val="tx2"/>
              </a:solidFill>
            </a:endParaRPr>
          </a:p>
        </p:txBody>
      </p:sp>
      <p:pic>
        <p:nvPicPr>
          <p:cNvPr id="1028" name="Picture 4">
            <a:hlinkClick r:id="rId5"/>
            <a:extLst>
              <a:ext uri="{FF2B5EF4-FFF2-40B4-BE49-F238E27FC236}">
                <a16:creationId xmlns:a16="http://schemas.microsoft.com/office/drawing/2014/main" id="{C31DDE24-8497-4E34-B71E-29285C2EBF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66" y="4141183"/>
            <a:ext cx="1213990" cy="94502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hlinkClick r:id="rId7"/>
            <a:extLst>
              <a:ext uri="{FF2B5EF4-FFF2-40B4-BE49-F238E27FC236}">
                <a16:creationId xmlns:a16="http://schemas.microsoft.com/office/drawing/2014/main" id="{DB2609A2-E7E5-42B5-AAC4-2161B50890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4703" y="2818994"/>
            <a:ext cx="1508302" cy="1096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9"/>
            <a:extLst>
              <a:ext uri="{FF2B5EF4-FFF2-40B4-BE49-F238E27FC236}">
                <a16:creationId xmlns:a16="http://schemas.microsoft.com/office/drawing/2014/main" id="{30BEFAE4-55B4-41CA-8B7F-B7E9C3E6B9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6633" y="2949004"/>
            <a:ext cx="1325669" cy="110741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hlinkClick r:id="rId11"/>
            <a:extLst>
              <a:ext uri="{FF2B5EF4-FFF2-40B4-BE49-F238E27FC236}">
                <a16:creationId xmlns:a16="http://schemas.microsoft.com/office/drawing/2014/main" id="{5190C5B5-C7BA-4830-AE09-A8817B96B1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2264" y="4136743"/>
            <a:ext cx="956222" cy="8204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hlinkClick r:id="rId13"/>
            <a:extLst>
              <a:ext uri="{FF2B5EF4-FFF2-40B4-BE49-F238E27FC236}">
                <a16:creationId xmlns:a16="http://schemas.microsoft.com/office/drawing/2014/main" id="{6684F7AB-5C0A-4BBA-9EEA-2268B38826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9743" y="4143403"/>
            <a:ext cx="1274961" cy="82046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hlinkClick r:id="rId15"/>
            <a:extLst>
              <a:ext uri="{FF2B5EF4-FFF2-40B4-BE49-F238E27FC236}">
                <a16:creationId xmlns:a16="http://schemas.microsoft.com/office/drawing/2014/main" id="{DF4E4980-EAE4-4E7C-90F4-12E9BE5DBA9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45634" y="2927278"/>
            <a:ext cx="1229055" cy="9470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hlinkClick r:id="rId17"/>
            <a:extLst>
              <a:ext uri="{FF2B5EF4-FFF2-40B4-BE49-F238E27FC236}">
                <a16:creationId xmlns:a16="http://schemas.microsoft.com/office/drawing/2014/main" id="{C17EA701-FCC0-48CE-99D8-B1B31DE765B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87118" y="3948484"/>
            <a:ext cx="1213990" cy="104403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hlinkClick r:id="rId19"/>
            <a:extLst>
              <a:ext uri="{FF2B5EF4-FFF2-40B4-BE49-F238E27FC236}">
                <a16:creationId xmlns:a16="http://schemas.microsoft.com/office/drawing/2014/main" id="{74B067F4-9476-4C6E-A227-85C00514032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1328" y="2828663"/>
            <a:ext cx="1325670" cy="11198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21"/>
            <a:extLst>
              <a:ext uri="{FF2B5EF4-FFF2-40B4-BE49-F238E27FC236}">
                <a16:creationId xmlns:a16="http://schemas.microsoft.com/office/drawing/2014/main" id="{DBFE56E4-4EBB-D487-85DA-AA1286AFEB6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98008" y="2748093"/>
            <a:ext cx="990600" cy="1276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63B596-DBBA-E777-29CF-411D3670F0AF}"/>
              </a:ext>
            </a:extLst>
          </p:cNvPr>
          <p:cNvSpPr txBox="1"/>
          <p:nvPr/>
        </p:nvSpPr>
        <p:spPr>
          <a:xfrm>
            <a:off x="6287785" y="4273599"/>
            <a:ext cx="2148430" cy="215444"/>
          </a:xfrm>
          <a:prstGeom prst="rect">
            <a:avLst/>
          </a:prstGeom>
          <a:noFill/>
        </p:spPr>
        <p:txBody>
          <a:bodyPr wrap="square">
            <a:spAutoFit/>
          </a:bodyPr>
          <a:lstStyle/>
          <a:p>
            <a:r>
              <a:rPr lang="en-US" sz="800">
                <a:solidFill>
                  <a:schemeClr val="tx2"/>
                </a:solidFill>
              </a:rPr>
              <a:t>https://seea.un.org/ecosystem-accounting</a:t>
            </a:r>
          </a:p>
        </p:txBody>
      </p:sp>
      <p:sp>
        <p:nvSpPr>
          <p:cNvPr id="9" name="TextBox 8">
            <a:extLst>
              <a:ext uri="{FF2B5EF4-FFF2-40B4-BE49-F238E27FC236}">
                <a16:creationId xmlns:a16="http://schemas.microsoft.com/office/drawing/2014/main" id="{B64CACC8-B47D-EA80-08CD-7DA50AA4204F}"/>
              </a:ext>
            </a:extLst>
          </p:cNvPr>
          <p:cNvSpPr txBox="1"/>
          <p:nvPr/>
        </p:nvSpPr>
        <p:spPr>
          <a:xfrm rot="16200000">
            <a:off x="-607729" y="3511141"/>
            <a:ext cx="1698530" cy="369332"/>
          </a:xfrm>
          <a:prstGeom prst="rect">
            <a:avLst/>
          </a:prstGeom>
          <a:noFill/>
        </p:spPr>
        <p:txBody>
          <a:bodyPr wrap="square">
            <a:spAutoFit/>
          </a:bodyPr>
          <a:lstStyle/>
          <a:p>
            <a:r>
              <a:rPr lang="en-US" sz="1800" spc="-100">
                <a:solidFill>
                  <a:srgbClr val="0091D4"/>
                </a:solidFill>
                <a:latin typeface="Arial" panose="020B0604020202020204" pitchFamily="34" charset="0"/>
                <a:ea typeface="+mj-ea"/>
                <a:cs typeface="Arial" panose="020B0604020202020204" pitchFamily="34" charset="0"/>
              </a:rPr>
              <a:t>Thematic Areas</a:t>
            </a:r>
            <a:endParaRPr lang="en-US"/>
          </a:p>
        </p:txBody>
      </p:sp>
      <p:pic>
        <p:nvPicPr>
          <p:cNvPr id="10" name="Picture 4">
            <a:extLst>
              <a:ext uri="{FF2B5EF4-FFF2-40B4-BE49-F238E27FC236}">
                <a16:creationId xmlns:a16="http://schemas.microsoft.com/office/drawing/2014/main" id="{E79485F6-6E01-DC79-9549-E8D680A4A28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01108" y="1114190"/>
            <a:ext cx="2392626" cy="15207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7FE7C7-5722-1533-C748-838EAB29D74C}"/>
              </a:ext>
            </a:extLst>
          </p:cNvPr>
          <p:cNvSpPr txBox="1"/>
          <p:nvPr/>
        </p:nvSpPr>
        <p:spPr>
          <a:xfrm>
            <a:off x="8920338" y="698179"/>
            <a:ext cx="2973907" cy="4524315"/>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ESCWA had projects funded by UNDA and XB since 2004 on Environment, Energy and SDGS to provide technical assistance and capacity building to develop pilot  accounts with Member Countries on SEEA Water and SEEA Energy.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But the production stopped when the projects ended. Countries do not produce regular accounts.</a:t>
            </a: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58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36AE-790A-AD60-87A9-43E0CC5F77C9}"/>
              </a:ext>
            </a:extLst>
          </p:cNvPr>
          <p:cNvSpPr>
            <a:spLocks noGrp="1"/>
          </p:cNvSpPr>
          <p:nvPr>
            <p:ph type="title" idx="4294967295"/>
          </p:nvPr>
        </p:nvSpPr>
        <p:spPr>
          <a:xfrm>
            <a:off x="1163444" y="183382"/>
            <a:ext cx="10515600" cy="574901"/>
          </a:xfrm>
          <a:prstGeom prst="rect">
            <a:avLst/>
          </a:prstGeom>
        </p:spPr>
        <p:txBody>
          <a:bodyPr/>
          <a:lstStyle/>
          <a:p>
            <a:r>
              <a:rPr lang="en-US" sz="2700" b="1" dirty="0">
                <a:solidFill>
                  <a:srgbClr val="418FDE"/>
                </a:solidFill>
                <a:latin typeface="Arial"/>
                <a:cs typeface="Arial"/>
              </a:rPr>
              <a:t>System of Environmental Economic Accounting (SEEA)</a:t>
            </a:r>
            <a:endParaRPr lang="en-US" dirty="0"/>
          </a:p>
        </p:txBody>
      </p:sp>
      <p:pic>
        <p:nvPicPr>
          <p:cNvPr id="6" name="Picture 5">
            <a:extLst>
              <a:ext uri="{FF2B5EF4-FFF2-40B4-BE49-F238E27FC236}">
                <a16:creationId xmlns:a16="http://schemas.microsoft.com/office/drawing/2014/main" id="{32F80400-58C0-2810-BAB3-56D7FE793CB6}"/>
              </a:ext>
            </a:extLst>
          </p:cNvPr>
          <p:cNvPicPr>
            <a:picLocks noChangeAspect="1"/>
          </p:cNvPicPr>
          <p:nvPr/>
        </p:nvPicPr>
        <p:blipFill rotWithShape="1">
          <a:blip r:embed="rId2"/>
          <a:srcRect l="22684" t="33659" r="25730" b="8780"/>
          <a:stretch/>
        </p:blipFill>
        <p:spPr>
          <a:xfrm>
            <a:off x="602979" y="2542665"/>
            <a:ext cx="6289288" cy="3947532"/>
          </a:xfrm>
          <a:prstGeom prst="rect">
            <a:avLst/>
          </a:prstGeom>
        </p:spPr>
      </p:pic>
      <p:sp>
        <p:nvSpPr>
          <p:cNvPr id="8" name="TextBox 7">
            <a:extLst>
              <a:ext uri="{FF2B5EF4-FFF2-40B4-BE49-F238E27FC236}">
                <a16:creationId xmlns:a16="http://schemas.microsoft.com/office/drawing/2014/main" id="{78B7D005-E1ED-1530-FEC1-E8C1989F76A3}"/>
              </a:ext>
            </a:extLst>
          </p:cNvPr>
          <p:cNvSpPr txBox="1"/>
          <p:nvPr/>
        </p:nvSpPr>
        <p:spPr>
          <a:xfrm>
            <a:off x="700553" y="1103745"/>
            <a:ext cx="6458530" cy="665118"/>
          </a:xfrm>
          <a:prstGeom prst="rect">
            <a:avLst/>
          </a:prstGeom>
          <a:noFill/>
        </p:spPr>
        <p:txBody>
          <a:bodyPr wrap="square">
            <a:spAutoFit/>
          </a:bodyPr>
          <a:lstStyle/>
          <a:p>
            <a:pPr marR="0" lvl="0" indent="0">
              <a:lnSpc>
                <a:spcPct val="107000"/>
              </a:lnSpc>
              <a:spcBef>
                <a:spcPts val="0"/>
              </a:spcBef>
              <a:spcAft>
                <a:spcPts val="800"/>
              </a:spcAft>
            </a:pPr>
            <a:r>
              <a:rPr lang="en-US" dirty="0">
                <a:effectLst/>
                <a:latin typeface="Times New Roman" panose="02020603050405020304" pitchFamily="18" charset="0"/>
                <a:ea typeface="Times New Roman" panose="02020603050405020304" pitchFamily="18" charset="0"/>
                <a:cs typeface="Traditional Arabic" panose="02020603050405020304" pitchFamily="18" charset="-78"/>
                <a:hlinkClick r:id="rId3"/>
              </a:rPr>
              <a:t>Global Assessment of Environmental-Economic Accounting and Supporting Statistics 2023</a:t>
            </a:r>
            <a:r>
              <a:rPr lang="en-US" dirty="0">
                <a:effectLst/>
                <a:latin typeface="Times New Roman" panose="02020603050405020304" pitchFamily="18" charset="0"/>
                <a:ea typeface="Times New Roman" panose="02020603050405020304" pitchFamily="18" charset="0"/>
                <a:cs typeface="Traditional Arabic" panose="02020603050405020304" pitchFamily="18" charset="-78"/>
              </a:rPr>
              <a:t> Email to NSO from SEEA-DESA</a:t>
            </a:r>
          </a:p>
        </p:txBody>
      </p:sp>
      <p:sp>
        <p:nvSpPr>
          <p:cNvPr id="9" name="TextBox 8">
            <a:extLst>
              <a:ext uri="{FF2B5EF4-FFF2-40B4-BE49-F238E27FC236}">
                <a16:creationId xmlns:a16="http://schemas.microsoft.com/office/drawing/2014/main" id="{52887085-E078-49DD-F156-E616681BFE29}"/>
              </a:ext>
            </a:extLst>
          </p:cNvPr>
          <p:cNvSpPr txBox="1"/>
          <p:nvPr/>
        </p:nvSpPr>
        <p:spPr>
          <a:xfrm>
            <a:off x="803701" y="2173333"/>
            <a:ext cx="2943922" cy="369332"/>
          </a:xfrm>
          <a:prstGeom prst="rect">
            <a:avLst/>
          </a:prstGeom>
          <a:noFill/>
        </p:spPr>
        <p:txBody>
          <a:bodyPr wrap="square" rtlCol="0">
            <a:spAutoFit/>
          </a:bodyPr>
          <a:lstStyle/>
          <a:p>
            <a:r>
              <a:rPr lang="en-US" dirty="0"/>
              <a:t>Global Assessment 2022</a:t>
            </a:r>
          </a:p>
        </p:txBody>
      </p:sp>
    </p:spTree>
    <p:extLst>
      <p:ext uri="{BB962C8B-B14F-4D97-AF65-F5344CB8AC3E}">
        <p14:creationId xmlns:p14="http://schemas.microsoft.com/office/powerpoint/2010/main" val="2704862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38B32-DA2C-9CA3-79C1-E564C246503B}"/>
              </a:ext>
            </a:extLst>
          </p:cNvPr>
          <p:cNvSpPr>
            <a:spLocks noGrp="1"/>
          </p:cNvSpPr>
          <p:nvPr>
            <p:ph type="body" sz="quarter" idx="10"/>
          </p:nvPr>
        </p:nvSpPr>
        <p:spPr/>
        <p:txBody>
          <a:bodyPr/>
          <a:lstStyle/>
          <a:p>
            <a:endParaRPr lang="en-US"/>
          </a:p>
        </p:txBody>
      </p:sp>
      <p:graphicFrame>
        <p:nvGraphicFramePr>
          <p:cNvPr id="5" name="Content Placeholder 3">
            <a:extLst>
              <a:ext uri="{FF2B5EF4-FFF2-40B4-BE49-F238E27FC236}">
                <a16:creationId xmlns:a16="http://schemas.microsoft.com/office/drawing/2014/main" id="{39C4FE9A-D257-5756-A41E-FCB770D9F229}"/>
              </a:ext>
            </a:extLst>
          </p:cNvPr>
          <p:cNvGraphicFramePr>
            <a:graphicFrameLocks/>
          </p:cNvGraphicFramePr>
          <p:nvPr>
            <p:extLst>
              <p:ext uri="{D42A27DB-BD31-4B8C-83A1-F6EECF244321}">
                <p14:modId xmlns:p14="http://schemas.microsoft.com/office/powerpoint/2010/main" val="1628865577"/>
              </p:ext>
            </p:extLst>
          </p:nvPr>
        </p:nvGraphicFramePr>
        <p:xfrm>
          <a:off x="0" y="235448"/>
          <a:ext cx="12299576" cy="6622552"/>
        </p:xfrm>
        <a:graphic>
          <a:graphicData uri="http://schemas.openxmlformats.org/drawingml/2006/table">
            <a:tbl>
              <a:tblPr>
                <a:tableStyleId>{5C22544A-7EE6-4342-B048-85BDC9FD1C3A}</a:tableStyleId>
              </a:tblPr>
              <a:tblGrid>
                <a:gridCol w="889911">
                  <a:extLst>
                    <a:ext uri="{9D8B030D-6E8A-4147-A177-3AD203B41FA5}">
                      <a16:colId xmlns:a16="http://schemas.microsoft.com/office/drawing/2014/main" val="2356307895"/>
                    </a:ext>
                  </a:extLst>
                </a:gridCol>
                <a:gridCol w="1183288">
                  <a:extLst>
                    <a:ext uri="{9D8B030D-6E8A-4147-A177-3AD203B41FA5}">
                      <a16:colId xmlns:a16="http://schemas.microsoft.com/office/drawing/2014/main" val="1849112325"/>
                    </a:ext>
                  </a:extLst>
                </a:gridCol>
                <a:gridCol w="1106605">
                  <a:extLst>
                    <a:ext uri="{9D8B030D-6E8A-4147-A177-3AD203B41FA5}">
                      <a16:colId xmlns:a16="http://schemas.microsoft.com/office/drawing/2014/main" val="1826221401"/>
                    </a:ext>
                  </a:extLst>
                </a:gridCol>
                <a:gridCol w="865435">
                  <a:extLst>
                    <a:ext uri="{9D8B030D-6E8A-4147-A177-3AD203B41FA5}">
                      <a16:colId xmlns:a16="http://schemas.microsoft.com/office/drawing/2014/main" val="2622662108"/>
                    </a:ext>
                  </a:extLst>
                </a:gridCol>
                <a:gridCol w="928587">
                  <a:extLst>
                    <a:ext uri="{9D8B030D-6E8A-4147-A177-3AD203B41FA5}">
                      <a16:colId xmlns:a16="http://schemas.microsoft.com/office/drawing/2014/main" val="2242757073"/>
                    </a:ext>
                  </a:extLst>
                </a:gridCol>
                <a:gridCol w="2771612">
                  <a:extLst>
                    <a:ext uri="{9D8B030D-6E8A-4147-A177-3AD203B41FA5}">
                      <a16:colId xmlns:a16="http://schemas.microsoft.com/office/drawing/2014/main" val="2503238566"/>
                    </a:ext>
                  </a:extLst>
                </a:gridCol>
                <a:gridCol w="4554138">
                  <a:extLst>
                    <a:ext uri="{9D8B030D-6E8A-4147-A177-3AD203B41FA5}">
                      <a16:colId xmlns:a16="http://schemas.microsoft.com/office/drawing/2014/main" val="1597577713"/>
                    </a:ext>
                  </a:extLst>
                </a:gridCol>
              </a:tblGrid>
              <a:tr h="538574">
                <a:tc>
                  <a:txBody>
                    <a:bodyPr/>
                    <a:lstStyle/>
                    <a:p>
                      <a:pPr algn="l" fontAlgn="t"/>
                      <a:r>
                        <a:rPr lang="en-US" sz="1100" b="1" u="none" strike="noStrike">
                          <a:effectLst/>
                          <a:latin typeface="Arial" panose="020B0604020202020204" pitchFamily="34" charset="0"/>
                          <a:cs typeface="Arial" panose="020B0604020202020204" pitchFamily="34" charset="0"/>
                        </a:rPr>
                        <a:t>Country</a:t>
                      </a:r>
                    </a:p>
                    <a:p>
                      <a:pPr marL="0" marR="0" lvl="0" indent="0" algn="l" defTabSz="914400" rtl="0" eaLnBrk="1" fontAlgn="t" latinLnBrk="0" hangingPunct="1">
                        <a:lnSpc>
                          <a:spcPct val="100000"/>
                        </a:lnSpc>
                        <a:spcBef>
                          <a:spcPts val="0"/>
                        </a:spcBef>
                        <a:spcAft>
                          <a:spcPts val="0"/>
                        </a:spcAft>
                        <a:buClrTx/>
                        <a:buSzTx/>
                        <a:buFontTx/>
                        <a:buNone/>
                        <a:tabLst/>
                        <a:defRPr/>
                      </a:pPr>
                      <a:r>
                        <a:rPr lang="en-GB" sz="1100" b="1">
                          <a:latin typeface="Arial" panose="020B0604020202020204" pitchFamily="34" charset="0"/>
                          <a:cs typeface="Arial" panose="020B0604020202020204" pitchFamily="34" charset="0"/>
                        </a:rPr>
                        <a:t>SEEA status 2018</a:t>
                      </a:r>
                      <a:endParaRPr lang="en-US" sz="1100" b="1" i="0" u="none" strike="noStrike">
                        <a:solidFill>
                          <a:srgbClr val="000000"/>
                        </a:solidFill>
                        <a:effectLst/>
                        <a:latin typeface="Arial" panose="020B0604020202020204" pitchFamily="34" charset="0"/>
                        <a:cs typeface="Arial" panose="020B0604020202020204" pitchFamily="34" charset="0"/>
                      </a:endParaRPr>
                    </a:p>
                    <a:p>
                      <a:pPr algn="l" fontAlgn="t"/>
                      <a:endParaRPr lang="en-US" sz="1100" b="1" u="none" strike="noStrike">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100" b="1" u="none" strike="noStrike">
                          <a:effectLst/>
                          <a:latin typeface="Arial" panose="020B0604020202020204" pitchFamily="34" charset="0"/>
                          <a:cs typeface="Arial" panose="020B0604020202020204" pitchFamily="34" charset="0"/>
                        </a:rPr>
                        <a:t>Compiled and/or published accounts?</a:t>
                      </a: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100" b="1" u="none" strike="noStrike">
                          <a:effectLst/>
                          <a:latin typeface="Arial" panose="020B0604020202020204" pitchFamily="34" charset="0"/>
                          <a:cs typeface="Arial" panose="020B0604020202020204" pitchFamily="34" charset="0"/>
                        </a:rPr>
                        <a:t>Funding?</a:t>
                      </a:r>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100" b="1" u="none" strike="noStrike">
                          <a:effectLst/>
                          <a:latin typeface="Arial" panose="020B0604020202020204" pitchFamily="34" charset="0"/>
                          <a:cs typeface="Arial" panose="020B0604020202020204" pitchFamily="34" charset="0"/>
                        </a:rPr>
                        <a:t>CF account compiled (thematic area)</a:t>
                      </a: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100" b="1" u="none" strike="noStrike">
                          <a:effectLst/>
                          <a:latin typeface="Arial" panose="020B0604020202020204" pitchFamily="34" charset="0"/>
                          <a:cs typeface="Arial" panose="020B0604020202020204" pitchFamily="34" charset="0"/>
                        </a:rPr>
                        <a:t>EEA account compiled (thematic area)</a:t>
                      </a: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100" b="1" u="none" strike="noStrike">
                          <a:effectLst/>
                          <a:latin typeface="Arial" panose="020B0604020202020204" pitchFamily="34" charset="0"/>
                          <a:cs typeface="Arial" panose="020B0604020202020204" pitchFamily="34" charset="0"/>
                        </a:rPr>
                        <a:t>Plans to begin compilation of accounts in new thematic area?</a:t>
                      </a: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100" b="1" u="none" strike="noStrike">
                          <a:effectLst/>
                          <a:latin typeface="Arial" panose="020B0604020202020204" pitchFamily="34" charset="0"/>
                          <a:cs typeface="Arial" panose="020B0604020202020204" pitchFamily="34" charset="0"/>
                        </a:rPr>
                        <a:t>Other notes</a:t>
                      </a:r>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6114036"/>
                  </a:ext>
                </a:extLst>
              </a:tr>
              <a:tr h="129988">
                <a:tc>
                  <a:txBody>
                    <a:bodyPr/>
                    <a:lstStyle/>
                    <a:p>
                      <a:pPr algn="l" fontAlgn="t"/>
                      <a:r>
                        <a:rPr lang="en-US" sz="1050" u="none" strike="noStrike">
                          <a:effectLst/>
                          <a:latin typeface="Arial" panose="020B0604020202020204" pitchFamily="34" charset="0"/>
                          <a:cs typeface="Arial" panose="020B0604020202020204" pitchFamily="34" charset="0"/>
                        </a:rPr>
                        <a:t>Egypt</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Planning</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Priority of water</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037667"/>
                  </a:ext>
                </a:extLst>
              </a:tr>
              <a:tr h="423756">
                <a:tc>
                  <a:txBody>
                    <a:bodyPr/>
                    <a:lstStyle/>
                    <a:p>
                      <a:pPr algn="l" fontAlgn="t"/>
                      <a:r>
                        <a:rPr lang="en-US" sz="1050" u="none" strike="noStrike">
                          <a:effectLst/>
                          <a:latin typeface="Arial" panose="020B0604020202020204" pitchFamily="34" charset="0"/>
                          <a:cs typeface="Arial" panose="020B0604020202020204" pitchFamily="34" charset="0"/>
                        </a:rPr>
                        <a:t>Iraq</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Yes (compilation/publishing status unclear)</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Water</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Priorities of water, energy and land</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2416296"/>
                  </a:ext>
                </a:extLst>
              </a:tr>
              <a:tr h="642245">
                <a:tc>
                  <a:txBody>
                    <a:bodyPr/>
                    <a:lstStyle/>
                    <a:p>
                      <a:pPr algn="l" fontAlgn="t"/>
                      <a:r>
                        <a:rPr lang="en-US" sz="1050" u="none" strike="noStrike">
                          <a:effectLst/>
                          <a:latin typeface="Arial" panose="020B0604020202020204" pitchFamily="34" charset="0"/>
                          <a:cs typeface="Arial" panose="020B0604020202020204" pitchFamily="34" charset="0"/>
                        </a:rPr>
                        <a:t>Jordan</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Planning</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Received technical assistance and training in 2014, but could not establish a programme at that time; there is a need for more training and more integration with other ministries</a:t>
                      </a:r>
                      <a:br>
                        <a:rPr lang="en-GB" sz="1050" u="none" strike="noStrike">
                          <a:effectLst/>
                          <a:latin typeface="Arial" panose="020B0604020202020204" pitchFamily="34" charset="0"/>
                          <a:cs typeface="Arial" panose="020B0604020202020204" pitchFamily="34" charset="0"/>
                        </a:rPr>
                      </a:br>
                      <a:r>
                        <a:rPr lang="en-GB" sz="1050" u="none" strike="noStrike">
                          <a:effectLst/>
                          <a:latin typeface="Arial" panose="020B0604020202020204" pitchFamily="34" charset="0"/>
                          <a:cs typeface="Arial" panose="020B0604020202020204" pitchFamily="34" charset="0"/>
                        </a:rPr>
                        <a:t>Priorities are water, energy and waste. Would like to have a field visit to Indonesia to learn about their experience in applying the SEEA.</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9647236"/>
                  </a:ext>
                </a:extLst>
              </a:tr>
              <a:tr h="770310">
                <a:tc>
                  <a:txBody>
                    <a:bodyPr/>
                    <a:lstStyle/>
                    <a:p>
                      <a:pPr algn="l" fontAlgn="t"/>
                      <a:r>
                        <a:rPr lang="en-US" sz="1050" u="none" strike="noStrike">
                          <a:effectLst/>
                          <a:latin typeface="Arial" panose="020B0604020202020204" pitchFamily="34" charset="0"/>
                          <a:cs typeface="Arial" panose="020B0604020202020204" pitchFamily="34" charset="0"/>
                        </a:rPr>
                        <a:t>Kingdom of Saudi Arabia</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No</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Plans of the Department of Environment Statistics are: 1. Participation in UNSD/ESCWA/AITRS training; 2. In 2019, include questions in forms used by the General Authority of Statistics to cover the part of the environmental-economic accounting; 3. Statistics data of environmental-economic accounting will be published in 2020.</a:t>
                      </a:r>
                      <a:br>
                        <a:rPr lang="en-GB" sz="1050" u="none" strike="noStrike">
                          <a:effectLst/>
                          <a:latin typeface="Arial" panose="020B0604020202020204" pitchFamily="34" charset="0"/>
                          <a:cs typeface="Arial" panose="020B0604020202020204" pitchFamily="34" charset="0"/>
                        </a:rPr>
                      </a:br>
                      <a:r>
                        <a:rPr lang="en-GB" sz="1050" u="none" strike="noStrike">
                          <a:effectLst/>
                          <a:latin typeface="Arial" panose="020B0604020202020204" pitchFamily="34" charset="0"/>
                          <a:cs typeface="Arial" panose="020B0604020202020204" pitchFamily="34" charset="0"/>
                        </a:rPr>
                        <a:t>Priorities of waste, water and energy</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103557"/>
                  </a:ext>
                </a:extLst>
              </a:tr>
              <a:tr h="129988">
                <a:tc>
                  <a:txBody>
                    <a:bodyPr/>
                    <a:lstStyle/>
                    <a:p>
                      <a:pPr algn="l" fontAlgn="t"/>
                      <a:r>
                        <a:rPr lang="en-US" sz="1050" u="none" strike="noStrike">
                          <a:effectLst/>
                          <a:latin typeface="Arial" panose="020B0604020202020204" pitchFamily="34" charset="0"/>
                          <a:cs typeface="Arial" panose="020B0604020202020204" pitchFamily="34" charset="0"/>
                        </a:rPr>
                        <a:t>Kuwait</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No</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9717205"/>
                  </a:ext>
                </a:extLst>
              </a:tr>
              <a:tr h="129988">
                <a:tc>
                  <a:txBody>
                    <a:bodyPr/>
                    <a:lstStyle/>
                    <a:p>
                      <a:pPr algn="l" fontAlgn="t"/>
                      <a:r>
                        <a:rPr lang="en-US" sz="1050" u="none" strike="noStrike">
                          <a:effectLst/>
                          <a:latin typeface="Arial" panose="020B0604020202020204" pitchFamily="34" charset="0"/>
                          <a:cs typeface="Arial" panose="020B0604020202020204" pitchFamily="34" charset="0"/>
                        </a:rPr>
                        <a:t>Oman</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No</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Priorities of water and energy</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7374326"/>
                  </a:ext>
                </a:extLst>
              </a:tr>
              <a:tr h="740383">
                <a:tc>
                  <a:txBody>
                    <a:bodyPr/>
                    <a:lstStyle/>
                    <a:p>
                      <a:pPr algn="l" fontAlgn="t"/>
                      <a:r>
                        <a:rPr lang="en-US" sz="1050" u="none" strike="noStrike">
                          <a:effectLst/>
                          <a:latin typeface="Arial" panose="020B0604020202020204" pitchFamily="34" charset="0"/>
                          <a:cs typeface="Arial" panose="020B0604020202020204" pitchFamily="34" charset="0"/>
                        </a:rPr>
                        <a:t>Palestine</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Compiled and published</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Periodic funding but are planning to increase staff by three employees</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EPEA</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MFA, water, energy, land, timber, aquatic, water emissions, air emissions, waste, ReMEA, EGSS, taxes, subsidies, Agriculture forestry and fisheries; Plan to do all ecosystem accounts after 2020</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SEEA embedded in NSDS; have received technical assistance for water and waste accounts</a:t>
                      </a:r>
                      <a:br>
                        <a:rPr lang="en-GB" sz="1050" u="none" strike="noStrike">
                          <a:effectLst/>
                          <a:latin typeface="Arial" panose="020B0604020202020204" pitchFamily="34" charset="0"/>
                          <a:cs typeface="Arial" panose="020B0604020202020204" pitchFamily="34" charset="0"/>
                        </a:rPr>
                      </a:br>
                      <a:br>
                        <a:rPr lang="en-GB" sz="1050" u="none" strike="noStrike">
                          <a:effectLst/>
                          <a:latin typeface="Arial" panose="020B0604020202020204" pitchFamily="34" charset="0"/>
                          <a:cs typeface="Arial" panose="020B0604020202020204" pitchFamily="34" charset="0"/>
                        </a:rPr>
                      </a:br>
                      <a:r>
                        <a:rPr lang="en-GB" sz="1050" u="none" strike="noStrike">
                          <a:effectLst/>
                          <a:latin typeface="Arial" panose="020B0604020202020204" pitchFamily="34" charset="0"/>
                          <a:cs typeface="Arial" panose="020B0604020202020204" pitchFamily="34" charset="0"/>
                        </a:rPr>
                        <a:t>Priorities of energy and water</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4232900"/>
                  </a:ext>
                </a:extLst>
              </a:tr>
              <a:tr h="634840">
                <a:tc>
                  <a:txBody>
                    <a:bodyPr/>
                    <a:lstStyle/>
                    <a:p>
                      <a:pPr algn="l" fontAlgn="t"/>
                      <a:r>
                        <a:rPr lang="en-US" sz="1050" u="none" strike="noStrike">
                          <a:effectLst/>
                          <a:latin typeface="Arial" panose="020B0604020202020204" pitchFamily="34" charset="0"/>
                          <a:cs typeface="Arial" panose="020B0604020202020204" pitchFamily="34" charset="0"/>
                        </a:rPr>
                        <a:t>Qatar</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Planning</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Materials, water, energy, land, aquatic, biological, air emissions, water emissions, EPEA, ReMEA, EGSS, taxes, subsidies, agriculture forestry and fisheries</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Water and EPEA are highest priority</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0604390"/>
                  </a:ext>
                </a:extLst>
              </a:tr>
              <a:tr h="151366">
                <a:tc>
                  <a:txBody>
                    <a:bodyPr/>
                    <a:lstStyle/>
                    <a:p>
                      <a:pPr algn="l" fontAlgn="t"/>
                      <a:r>
                        <a:rPr lang="en-US" sz="1050" u="none" strike="noStrike">
                          <a:effectLst/>
                          <a:latin typeface="Arial" panose="020B0604020202020204" pitchFamily="34" charset="0"/>
                          <a:cs typeface="Arial" panose="020B0604020202020204" pitchFamily="34" charset="0"/>
                        </a:rPr>
                        <a:t>Sudan</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No</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Priorities of energy and minerals, water and forest</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0563930"/>
                  </a:ext>
                </a:extLst>
              </a:tr>
              <a:tr h="423756">
                <a:tc>
                  <a:txBody>
                    <a:bodyPr/>
                    <a:lstStyle/>
                    <a:p>
                      <a:pPr algn="l" fontAlgn="t"/>
                      <a:r>
                        <a:rPr lang="en-US" sz="1050" u="none" strike="noStrike">
                          <a:effectLst/>
                          <a:latin typeface="Arial" panose="020B0604020202020204" pitchFamily="34" charset="0"/>
                          <a:cs typeface="Arial" panose="020B0604020202020204" pitchFamily="34" charset="0"/>
                        </a:rPr>
                        <a:t>Tunisia</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Yes (compilation/publishing status unclear)</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Water</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Did not respond to Global Assessment, but have water accounts; waste and energy are priorities</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265843"/>
                  </a:ext>
                </a:extLst>
              </a:tr>
              <a:tr h="770310">
                <a:tc>
                  <a:txBody>
                    <a:bodyPr/>
                    <a:lstStyle/>
                    <a:p>
                      <a:pPr algn="l" fontAlgn="t"/>
                      <a:r>
                        <a:rPr lang="en-US" sz="1050" u="none" strike="noStrike">
                          <a:effectLst/>
                          <a:latin typeface="Arial" panose="020B0604020202020204" pitchFamily="34" charset="0"/>
                          <a:cs typeface="Arial" panose="020B0604020202020204" pitchFamily="34" charset="0"/>
                        </a:rPr>
                        <a:t>Turkey</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Compiled and published</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Regular funding</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MFA, water, energy, timber, air emissions, EPEA, EGGS, taxes</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Expansion plans for existing accounts</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a:effectLst/>
                          <a:latin typeface="Arial" panose="020B0604020202020204" pitchFamily="34" charset="0"/>
                          <a:cs typeface="Arial" panose="020B0604020202020204" pitchFamily="34" charset="0"/>
                        </a:rPr>
                        <a:t>SEEA is in NSDS; DG Forestry did pilot study on ecosystems in 2015 for </a:t>
                      </a:r>
                      <a:r>
                        <a:rPr lang="en-GB" sz="1050" u="none" strike="noStrike" err="1">
                          <a:effectLst/>
                          <a:latin typeface="Arial" panose="020B0604020202020204" pitchFamily="34" charset="0"/>
                          <a:cs typeface="Arial" panose="020B0604020202020204" pitchFamily="34" charset="0"/>
                        </a:rPr>
                        <a:t>Bolu</a:t>
                      </a:r>
                      <a:r>
                        <a:rPr lang="en-GB" sz="1050" u="none" strike="noStrike">
                          <a:effectLst/>
                          <a:latin typeface="Arial" panose="020B0604020202020204" pitchFamily="34" charset="0"/>
                          <a:cs typeface="Arial" panose="020B0604020202020204" pitchFamily="34" charset="0"/>
                        </a:rPr>
                        <a:t>, </a:t>
                      </a:r>
                      <a:r>
                        <a:rPr lang="en-GB" sz="1050" u="none" strike="noStrike" err="1">
                          <a:effectLst/>
                          <a:latin typeface="Arial" panose="020B0604020202020204" pitchFamily="34" charset="0"/>
                          <a:cs typeface="Arial" panose="020B0604020202020204" pitchFamily="34" charset="0"/>
                        </a:rPr>
                        <a:t>Duzce</a:t>
                      </a:r>
                      <a:r>
                        <a:rPr lang="en-GB" sz="1050" u="none" strike="noStrike">
                          <a:effectLst/>
                          <a:latin typeface="Arial" panose="020B0604020202020204" pitchFamily="34" charset="0"/>
                          <a:cs typeface="Arial" panose="020B0604020202020204" pitchFamily="34" charset="0"/>
                        </a:rPr>
                        <a:t> region via WAVES. Have received technical assistance on CF accounts from Eurostat.</a:t>
                      </a:r>
                      <a:endParaRPr lang="en-GB"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0129486"/>
                  </a:ext>
                </a:extLst>
              </a:tr>
              <a:tr h="129988">
                <a:tc>
                  <a:txBody>
                    <a:bodyPr/>
                    <a:lstStyle/>
                    <a:p>
                      <a:pPr algn="l" fontAlgn="t"/>
                      <a:r>
                        <a:rPr lang="en-US" sz="1050" u="none" strike="noStrike">
                          <a:effectLst/>
                          <a:latin typeface="Arial" panose="020B0604020202020204" pitchFamily="34" charset="0"/>
                          <a:cs typeface="Arial" panose="020B0604020202020204" pitchFamily="34" charset="0"/>
                        </a:rPr>
                        <a:t>Yemen</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dirty="0">
                          <a:effectLst/>
                          <a:latin typeface="Arial" panose="020B0604020202020204" pitchFamily="34" charset="0"/>
                          <a:cs typeface="Arial" panose="020B0604020202020204" pitchFamily="34" charset="0"/>
                        </a:rPr>
                        <a:t>No</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50" u="none" strike="noStrike">
                          <a:effectLst/>
                          <a:latin typeface="Arial" panose="020B0604020202020204" pitchFamily="34" charset="0"/>
                          <a:cs typeface="Arial" panose="020B0604020202020204" pitchFamily="34" charset="0"/>
                        </a:rPr>
                        <a:t> </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1050" u="none" strike="noStrike" dirty="0">
                          <a:effectLst/>
                          <a:latin typeface="Arial" panose="020B0604020202020204" pitchFamily="34" charset="0"/>
                          <a:cs typeface="Arial" panose="020B0604020202020204" pitchFamily="34" charset="0"/>
                        </a:rPr>
                        <a:t>Priorities of water and land</a:t>
                      </a:r>
                      <a:endParaRPr lang="en-GB" sz="1050" b="0" i="0" u="none" strike="noStrike" dirty="0">
                        <a:solidFill>
                          <a:srgbClr val="000000"/>
                        </a:solidFill>
                        <a:effectLst/>
                        <a:latin typeface="Arial" panose="020B0604020202020204" pitchFamily="34" charset="0"/>
                        <a:cs typeface="Arial" panose="020B0604020202020204" pitchFamily="34" charset="0"/>
                      </a:endParaRPr>
                    </a:p>
                  </a:txBody>
                  <a:tcPr marL="2404" marR="2404" marT="24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2249869"/>
                  </a:ext>
                </a:extLst>
              </a:tr>
            </a:tbl>
          </a:graphicData>
        </a:graphic>
      </p:graphicFrame>
      <p:sp>
        <p:nvSpPr>
          <p:cNvPr id="6" name="TextBox 5">
            <a:extLst>
              <a:ext uri="{FF2B5EF4-FFF2-40B4-BE49-F238E27FC236}">
                <a16:creationId xmlns:a16="http://schemas.microsoft.com/office/drawing/2014/main" id="{943EFBBE-A0CB-05FF-271B-010F704C008A}"/>
              </a:ext>
            </a:extLst>
          </p:cNvPr>
          <p:cNvSpPr txBox="1"/>
          <p:nvPr/>
        </p:nvSpPr>
        <p:spPr>
          <a:xfrm>
            <a:off x="3606501" y="-47820"/>
            <a:ext cx="4440219" cy="370549"/>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SEEA status in </a:t>
            </a:r>
            <a:r>
              <a:rPr lang="en-GB" dirty="0">
                <a:latin typeface="Arial" panose="020B0604020202020204" pitchFamily="34" charset="0"/>
                <a:cs typeface="Arial" panose="020B0604020202020204" pitchFamily="34" charset="0"/>
              </a:rPr>
              <a:t>Arab Countries in 2018 </a:t>
            </a:r>
            <a:endParaRPr lang="en-US" dirty="0"/>
          </a:p>
        </p:txBody>
      </p:sp>
    </p:spTree>
    <p:extLst>
      <p:ext uri="{BB962C8B-B14F-4D97-AF65-F5344CB8AC3E}">
        <p14:creationId xmlns:p14="http://schemas.microsoft.com/office/powerpoint/2010/main" val="174582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descr="Add-in content for Microsoft Power BI."/>
              <p:cNvGraphicFramePr>
                <a:graphicFrameLocks noGrp="1"/>
              </p:cNvGraphicFramePr>
              <p:nvPr>
                <p:extLst>
                  <p:ext uri="{D42A27DB-BD31-4B8C-83A1-F6EECF244321}">
                    <p14:modId xmlns:p14="http://schemas.microsoft.com/office/powerpoint/2010/main" val="4060190454"/>
                  </p:ext>
                </p:extLst>
              </p:nvPr>
            </p:nvGraphicFramePr>
            <p:xfrm>
              <a:off x="0" y="439838"/>
              <a:ext cx="12192000" cy="6418162"/>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2" name="Add-in" descr="Add-in content for Microsoft Power BI."/>
              <p:cNvPicPr>
                <a:picLocks noGrp="1" noRot="1" noChangeAspect="1" noMove="1" noResize="1" noEditPoints="1" noAdjustHandles="1" noChangeArrowheads="1" noChangeShapeType="1"/>
              </p:cNvPicPr>
              <p:nvPr/>
            </p:nvPicPr>
            <p:blipFill>
              <a:blip r:embed="rId4"/>
              <a:stretch>
                <a:fillRect/>
              </a:stretch>
            </p:blipFill>
            <p:spPr>
              <a:xfrm>
                <a:off x="0" y="439838"/>
                <a:ext cx="12192000" cy="6418162"/>
              </a:xfrm>
              <a:prstGeom prst="rect">
                <a:avLst/>
              </a:prstGeom>
            </p:spPr>
          </p:pic>
        </mc:Fallback>
      </mc:AlternateContent>
      <p:sp>
        <p:nvSpPr>
          <p:cNvPr id="4" name="TextBox 3">
            <a:extLst>
              <a:ext uri="{FF2B5EF4-FFF2-40B4-BE49-F238E27FC236}">
                <a16:creationId xmlns:a16="http://schemas.microsoft.com/office/drawing/2014/main" id="{4C49B8C9-448E-07E8-6E2A-E82443024F13}"/>
              </a:ext>
            </a:extLst>
          </p:cNvPr>
          <p:cNvSpPr txBox="1"/>
          <p:nvPr/>
        </p:nvSpPr>
        <p:spPr>
          <a:xfrm>
            <a:off x="2567940" y="1"/>
            <a:ext cx="9044940" cy="369332"/>
          </a:xfrm>
          <a:prstGeom prst="rect">
            <a:avLst/>
          </a:prstGeom>
          <a:noFill/>
        </p:spPr>
        <p:txBody>
          <a:bodyPr wrap="square">
            <a:spAutoFit/>
          </a:bodyPr>
          <a:lstStyle/>
          <a:p>
            <a:pPr marL="57150" indent="-400050">
              <a:buFont typeface="+mj-lt"/>
              <a:buAutoNum type="romanUcPeriod"/>
            </a:pPr>
            <a:r>
              <a:rPr lang="en-US" b="1" dirty="0">
                <a:solidFill>
                  <a:schemeClr val="accent1"/>
                </a:solidFill>
              </a:rPr>
              <a:t>UNSD/UNEP  Data Collection of Water Waste Statistics Inform FDES 2002-2021</a:t>
            </a:r>
          </a:p>
        </p:txBody>
      </p:sp>
      <p:sp>
        <p:nvSpPr>
          <p:cNvPr id="6" name="TextBox 5">
            <a:extLst>
              <a:ext uri="{FF2B5EF4-FFF2-40B4-BE49-F238E27FC236}">
                <a16:creationId xmlns:a16="http://schemas.microsoft.com/office/drawing/2014/main" id="{2B16D064-3DCC-8E4E-AD96-8FF4D3533956}"/>
              </a:ext>
            </a:extLst>
          </p:cNvPr>
          <p:cNvSpPr txBox="1"/>
          <p:nvPr/>
        </p:nvSpPr>
        <p:spPr>
          <a:xfrm>
            <a:off x="4922520" y="184667"/>
            <a:ext cx="2824299" cy="338554"/>
          </a:xfrm>
          <a:prstGeom prst="rect">
            <a:avLst/>
          </a:prstGeom>
          <a:noFill/>
        </p:spPr>
        <p:txBody>
          <a:bodyPr wrap="none" rtlCol="0">
            <a:spAutoFit/>
          </a:bodyPr>
          <a:lstStyle/>
          <a:p>
            <a:r>
              <a:rPr lang="en-US" sz="1600" dirty="0">
                <a:solidFill>
                  <a:schemeClr val="accent1"/>
                </a:solidFill>
              </a:rPr>
              <a:t>Prepared by Christoph Rouhana</a:t>
            </a:r>
          </a:p>
        </p:txBody>
      </p:sp>
      <p:pic>
        <p:nvPicPr>
          <p:cNvPr id="5" name="Picture 4">
            <a:extLst>
              <a:ext uri="{FF2B5EF4-FFF2-40B4-BE49-F238E27FC236}">
                <a16:creationId xmlns:a16="http://schemas.microsoft.com/office/drawing/2014/main" id="{A668D65B-2050-34C0-70EA-CFB8EBE10BEF}"/>
              </a:ext>
            </a:extLst>
          </p:cNvPr>
          <p:cNvPicPr>
            <a:picLocks noChangeAspect="1"/>
          </p:cNvPicPr>
          <p:nvPr/>
        </p:nvPicPr>
        <p:blipFill rotWithShape="1">
          <a:blip r:embed="rId5"/>
          <a:srcRect l="22443" t="17917" r="16250" b="19074"/>
          <a:stretch/>
        </p:blipFill>
        <p:spPr>
          <a:xfrm>
            <a:off x="631348" y="439838"/>
            <a:ext cx="9529742" cy="5509279"/>
          </a:xfrm>
          <a:prstGeom prst="rect">
            <a:avLst/>
          </a:prstGeom>
        </p:spPr>
      </p:pic>
    </p:spTree>
    <p:extLst>
      <p:ext uri="{BB962C8B-B14F-4D97-AF65-F5344CB8AC3E}">
        <p14:creationId xmlns:p14="http://schemas.microsoft.com/office/powerpoint/2010/main" val="322679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descr="Add-in content for Microsoft Power BI."/>
              <p:cNvGraphicFramePr>
                <a:graphicFrameLocks noGrp="1"/>
              </p:cNvGraphicFramePr>
              <p:nvPr>
                <p:extLst>
                  <p:ext uri="{D42A27DB-BD31-4B8C-83A1-F6EECF244321}">
                    <p14:modId xmlns:p14="http://schemas.microsoft.com/office/powerpoint/2010/main" val="29741407"/>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2" name="Add-in" descr="Add-in content for Microsoft Power BI."/>
              <p:cNvPicPr>
                <a:picLocks noGrp="1" noRot="1" noChangeAspect="1" noMove="1" noResize="1" noEditPoints="1" noAdjustHandles="1" noChangeArrowheads="1" noChangeShapeType="1"/>
              </p:cNvPicPr>
              <p:nvPr/>
            </p:nvPicPr>
            <p:blipFill>
              <a:blip r:embed="rId4"/>
              <a:stretch>
                <a:fillRect/>
              </a:stretch>
            </p:blipFill>
            <p:spPr>
              <a:xfrm>
                <a:off x="0" y="0"/>
                <a:ext cx="12192000" cy="6858000"/>
              </a:xfrm>
              <a:prstGeom prst="rect">
                <a:avLst/>
              </a:prstGeom>
            </p:spPr>
          </p:pic>
        </mc:Fallback>
      </mc:AlternateContent>
      <p:pic>
        <p:nvPicPr>
          <p:cNvPr id="4" name="Picture 3">
            <a:extLst>
              <a:ext uri="{FF2B5EF4-FFF2-40B4-BE49-F238E27FC236}">
                <a16:creationId xmlns:a16="http://schemas.microsoft.com/office/drawing/2014/main" id="{316BC25E-59CF-69DC-9A5D-6A5ED07A8C90}"/>
              </a:ext>
            </a:extLst>
          </p:cNvPr>
          <p:cNvPicPr>
            <a:picLocks noChangeAspect="1"/>
          </p:cNvPicPr>
          <p:nvPr/>
        </p:nvPicPr>
        <p:blipFill rotWithShape="1">
          <a:blip r:embed="rId5"/>
          <a:srcRect l="46443" t="25484" r="15000" b="25926"/>
          <a:stretch/>
        </p:blipFill>
        <p:spPr>
          <a:xfrm>
            <a:off x="94335" y="1377950"/>
            <a:ext cx="6001665" cy="4254500"/>
          </a:xfrm>
          <a:prstGeom prst="rect">
            <a:avLst/>
          </a:prstGeom>
        </p:spPr>
      </p:pic>
      <p:pic>
        <p:nvPicPr>
          <p:cNvPr id="6" name="Picture 5">
            <a:extLst>
              <a:ext uri="{FF2B5EF4-FFF2-40B4-BE49-F238E27FC236}">
                <a16:creationId xmlns:a16="http://schemas.microsoft.com/office/drawing/2014/main" id="{510DE5F2-5042-7561-6571-D8540622CFA2}"/>
              </a:ext>
            </a:extLst>
          </p:cNvPr>
          <p:cNvPicPr>
            <a:picLocks noChangeAspect="1"/>
          </p:cNvPicPr>
          <p:nvPr/>
        </p:nvPicPr>
        <p:blipFill rotWithShape="1">
          <a:blip r:embed="rId6"/>
          <a:srcRect l="44792" t="23397" r="15313" b="29074"/>
          <a:stretch/>
        </p:blipFill>
        <p:spPr>
          <a:xfrm>
            <a:off x="5692980" y="1044059"/>
            <a:ext cx="6216239" cy="4165600"/>
          </a:xfrm>
          <a:prstGeom prst="rect">
            <a:avLst/>
          </a:prstGeom>
        </p:spPr>
      </p:pic>
      <p:sp>
        <p:nvSpPr>
          <p:cNvPr id="8" name="TextBox 7">
            <a:extLst>
              <a:ext uri="{FF2B5EF4-FFF2-40B4-BE49-F238E27FC236}">
                <a16:creationId xmlns:a16="http://schemas.microsoft.com/office/drawing/2014/main" id="{0FFC1744-8AF3-D1E1-92AB-B101A3DBBA92}"/>
              </a:ext>
            </a:extLst>
          </p:cNvPr>
          <p:cNvSpPr txBox="1"/>
          <p:nvPr/>
        </p:nvSpPr>
        <p:spPr>
          <a:xfrm>
            <a:off x="2705100" y="674727"/>
            <a:ext cx="4506555" cy="369332"/>
          </a:xfrm>
          <a:prstGeom prst="rect">
            <a:avLst/>
          </a:prstGeom>
          <a:noFill/>
        </p:spPr>
        <p:txBody>
          <a:bodyPr wrap="none" rtlCol="0">
            <a:spAutoFit/>
          </a:bodyPr>
          <a:lstStyle/>
          <a:p>
            <a:r>
              <a:rPr lang="en-US" dirty="0"/>
              <a:t>Waste				 Water</a:t>
            </a:r>
          </a:p>
        </p:txBody>
      </p:sp>
    </p:spTree>
    <p:extLst>
      <p:ext uri="{BB962C8B-B14F-4D97-AF65-F5344CB8AC3E}">
        <p14:creationId xmlns:p14="http://schemas.microsoft.com/office/powerpoint/2010/main" val="321185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meline&#10;&#10;Description automatically generated">
            <a:hlinkClick r:id="rId3"/>
            <a:extLst>
              <a:ext uri="{FF2B5EF4-FFF2-40B4-BE49-F238E27FC236}">
                <a16:creationId xmlns:a16="http://schemas.microsoft.com/office/drawing/2014/main" id="{4B274311-DF47-4FB4-AB6C-2E8DC088F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59" y="1485582"/>
            <a:ext cx="3284062" cy="4185239"/>
          </a:xfrm>
          <a:prstGeom prst="rect">
            <a:avLst/>
          </a:prstGeom>
        </p:spPr>
      </p:pic>
      <p:sp>
        <p:nvSpPr>
          <p:cNvPr id="12" name="TextBox 11">
            <a:extLst>
              <a:ext uri="{FF2B5EF4-FFF2-40B4-BE49-F238E27FC236}">
                <a16:creationId xmlns:a16="http://schemas.microsoft.com/office/drawing/2014/main" id="{0162F5B7-6B29-45EB-A2E1-A27F5D25F249}"/>
              </a:ext>
            </a:extLst>
          </p:cNvPr>
          <p:cNvSpPr txBox="1"/>
          <p:nvPr/>
        </p:nvSpPr>
        <p:spPr>
          <a:xfrm>
            <a:off x="877820" y="5568223"/>
            <a:ext cx="2594586" cy="523220"/>
          </a:xfrm>
          <a:prstGeom prst="rect">
            <a:avLst/>
          </a:prstGeom>
          <a:noFill/>
        </p:spPr>
        <p:txBody>
          <a:bodyPr wrap="square" rtlCol="0">
            <a:spAutoFit/>
          </a:bodyPr>
          <a:lstStyle/>
          <a:p>
            <a:r>
              <a:rPr lang="en-US" sz="14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E</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/ESCWA/SD/2017/3</a:t>
            </a:r>
          </a:p>
          <a:p>
            <a:r>
              <a:rPr lang="en-US" sz="1400" b="1" dirty="0">
                <a:solidFill>
                  <a:srgbClr val="000000"/>
                </a:solidFill>
                <a:latin typeface="Times New Roman" panose="02020603050405020304" pitchFamily="18" charset="0"/>
                <a:cs typeface="Times New Roman" panose="02020603050405020304" pitchFamily="18" charset="0"/>
              </a:rPr>
              <a:t>In Arabic and English</a:t>
            </a:r>
            <a:endParaRPr lang="en-US" sz="1400" b="1" dirty="0">
              <a:solidFill>
                <a:schemeClr val="bg1"/>
              </a:solidFill>
            </a:endParaRPr>
          </a:p>
        </p:txBody>
      </p:sp>
      <p:pic>
        <p:nvPicPr>
          <p:cNvPr id="2" name="Picture 232">
            <a:extLst>
              <a:ext uri="{FF2B5EF4-FFF2-40B4-BE49-F238E27FC236}">
                <a16:creationId xmlns:a16="http://schemas.microsoft.com/office/drawing/2014/main" id="{8E21A451-5E87-D417-AB87-BA147BA1DE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0944" y="1610512"/>
            <a:ext cx="6574861" cy="4185239"/>
          </a:xfrm>
          <a:prstGeom prst="rect">
            <a:avLst/>
          </a:prstGeom>
          <a:solidFill>
            <a:schemeClr val="bg1"/>
          </a:solidFill>
        </p:spPr>
      </p:pic>
      <p:sp>
        <p:nvSpPr>
          <p:cNvPr id="3" name="Rectangle 2">
            <a:extLst>
              <a:ext uri="{FF2B5EF4-FFF2-40B4-BE49-F238E27FC236}">
                <a16:creationId xmlns:a16="http://schemas.microsoft.com/office/drawing/2014/main" id="{9D821BDC-B5E4-A28E-1113-C4183F1702EE}"/>
              </a:ext>
            </a:extLst>
          </p:cNvPr>
          <p:cNvSpPr/>
          <p:nvPr/>
        </p:nvSpPr>
        <p:spPr>
          <a:xfrm>
            <a:off x="5308527" y="5924391"/>
            <a:ext cx="6318170" cy="461665"/>
          </a:xfrm>
          <a:prstGeom prst="rect">
            <a:avLst/>
          </a:prstGeom>
        </p:spPr>
        <p:txBody>
          <a:bodyPr wrap="square" anchor="ctr">
            <a:spAutoFit/>
          </a:bodyPr>
          <a:lstStyle/>
          <a:p>
            <a:pPr algn="ctr"/>
            <a:r>
              <a:rPr lang="en-GB" sz="1200" b="1" dirty="0">
                <a:solidFill>
                  <a:srgbClr val="418FDE"/>
                </a:solidFill>
                <a:latin typeface="Arial"/>
                <a:ea typeface="MS PGothic" panose="020B0600070205080204" pitchFamily="34" charset="-128"/>
                <a:cs typeface="Arial"/>
              </a:rPr>
              <a:t>SURVEY OF ECONOMIC AND SOCIAL DEVELOPMENTS IN THE ARAB REGION 2017-2018</a:t>
            </a:r>
            <a:endParaRPr lang="en-US" sz="1200" b="1" dirty="0">
              <a:solidFill>
                <a:srgbClr val="418FDE"/>
              </a:solidFill>
              <a:latin typeface="Arial"/>
              <a:ea typeface="MS PGothic" panose="020B0600070205080204" pitchFamily="34" charset="-128"/>
              <a:cs typeface="Arial"/>
            </a:endParaRPr>
          </a:p>
        </p:txBody>
      </p:sp>
      <p:sp>
        <p:nvSpPr>
          <p:cNvPr id="4" name="TextBox 3">
            <a:extLst>
              <a:ext uri="{FF2B5EF4-FFF2-40B4-BE49-F238E27FC236}">
                <a16:creationId xmlns:a16="http://schemas.microsoft.com/office/drawing/2014/main" id="{995C5FC7-4784-81F6-8503-B9C5EAA66B02}"/>
              </a:ext>
            </a:extLst>
          </p:cNvPr>
          <p:cNvSpPr txBox="1"/>
          <p:nvPr/>
        </p:nvSpPr>
        <p:spPr>
          <a:xfrm>
            <a:off x="565303" y="1095737"/>
            <a:ext cx="4917180" cy="369332"/>
          </a:xfrm>
          <a:prstGeom prst="rect">
            <a:avLst/>
          </a:prstGeom>
          <a:noFill/>
        </p:spPr>
        <p:txBody>
          <a:bodyPr wrap="none" rtlCol="0">
            <a:spAutoFit/>
          </a:bodyPr>
          <a:lstStyle/>
          <a:p>
            <a:r>
              <a:rPr lang="en-US" dirty="0">
                <a:solidFill>
                  <a:schemeClr val="accent1"/>
                </a:solidFill>
              </a:rPr>
              <a:t>Building on List of Indicators for the ECE and UNSD</a:t>
            </a:r>
          </a:p>
        </p:txBody>
      </p:sp>
      <p:sp>
        <p:nvSpPr>
          <p:cNvPr id="5" name="Title 4">
            <a:extLst>
              <a:ext uri="{FF2B5EF4-FFF2-40B4-BE49-F238E27FC236}">
                <a16:creationId xmlns:a16="http://schemas.microsoft.com/office/drawing/2014/main" id="{0DD20CFD-1C36-4F3A-490E-B04044A81C3C}"/>
              </a:ext>
            </a:extLst>
          </p:cNvPr>
          <p:cNvSpPr>
            <a:spLocks noGrp="1"/>
          </p:cNvSpPr>
          <p:nvPr>
            <p:ph type="title" idx="4294967295"/>
          </p:nvPr>
        </p:nvSpPr>
        <p:spPr>
          <a:xfrm>
            <a:off x="1160205" y="277619"/>
            <a:ext cx="10515600" cy="369333"/>
          </a:xfrm>
          <a:prstGeom prst="rect">
            <a:avLst/>
          </a:prstGeom>
        </p:spPr>
        <p:txBody>
          <a:bodyPr/>
          <a:lstStyle/>
          <a:p>
            <a:pPr rtl="0" eaLnBrk="0" fontAlgn="base" latinLnBrk="0" hangingPunct="0"/>
            <a:r>
              <a:rPr lang="en-US" sz="1800" b="1" kern="1200" dirty="0">
                <a:solidFill>
                  <a:srgbClr val="418FDE"/>
                </a:solidFill>
                <a:effectLst/>
                <a:latin typeface="Arial" panose="020B0604020202020204" pitchFamily="34" charset="0"/>
                <a:ea typeface="MS PGothic" panose="020B0600070205080204" pitchFamily="34" charset="-128"/>
                <a:cs typeface="Arial" panose="020B0604020202020204" pitchFamily="34" charset="0"/>
              </a:rPr>
              <a:t>II. Climate Change-Related Statistics in the Arab Region A Proposed Set of Indicators 2017</a:t>
            </a:r>
            <a:endParaRPr lang="en-US" dirty="0"/>
          </a:p>
        </p:txBody>
      </p:sp>
    </p:spTree>
    <p:extLst>
      <p:ext uri="{BB962C8B-B14F-4D97-AF65-F5344CB8AC3E}">
        <p14:creationId xmlns:p14="http://schemas.microsoft.com/office/powerpoint/2010/main" val="932856111"/>
      </p:ext>
    </p:extLst>
  </p:cSld>
  <p:clrMapOvr>
    <a:masterClrMapping/>
  </p:clrMapOvr>
</p:sld>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9.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21.png"/></Relationships>
</file>

<file path=ppt/webextensions/webextension1.xml><?xml version="1.0" encoding="utf-8"?>
<we:webextension xmlns:we="http://schemas.microsoft.com/office/webextensions/webextension/2010/11" id="{3c80df84-b891-4300-aa79-cd06e4829add}">
  <we:reference id="WA200003233" version="2.0.0.3" store="en-US" storeType="OMEX"/>
  <we:alternateReferences/>
  <we:properties>
    <we:property name="Microsoft.Office.CampaignId" value="&quot;none&quot;"/>
    <we:property name="backgroundColor" value="&quot;#FFFFFF&quot;"/>
    <we:property name="bookmark" value="&quot;H4sIAAAAAAAAA8WVUW/aMBDHv8rk56iCAKP0jbJOmjZNqKBKU8XDxTkyt8bObIc1q/juu3MStXRU60NbeCE+H/f/nfH/ci9y5UsN9XfYoDgT59bebsDdfuiLRJj9WPpRriWeZpPT0UT2B3ma9iaUZcugrPHi7F4EcAWGK+Ur0FyQgtdCDiWO0p4cTsbDNJe9cTrOxCoRoPUcCs5Zg/aYiBKdtwa0+oNNCdoKrsJdIvCu1NYBCy0CBGSxLaXTmgD7JwPiABnUFhcoQxO9xNK60K0T4ZunCLq/x8Wi4MyaAMpQYY4dBKf4WunQpmT1xV3pqEvqvS75sKb5FozEXERoh963CtOicFhAJ3ixtzmzutociC9s5SRe4jpumaBCTRpLyDQOxI4OZu4sHVuMfjG5khCsixufK9M2N+LlT/t75pBOLhdnvV3yf9zXIPqB0MA8pz6jUGEdYes3AZjZygRXH5VhugWlIVOak44JsmSZfwFWFPHKFLo13YMblg1XjtJuSusVX6elwy6PnJ/dkIPYCFTDuhzdeR298Em5zlpp8gT5mD7YrboxQfk3j+YBqWkyfov/uldv1cwvML6bXj6qOKubAfkgTngat6ibhF8VuprUYlKjctKVpUzliVND6fl/5DlJoRwj1Ves/Vt0wqJzZUynyLf3EOXenX9H1CdeezFvHFTPcL6oQLTKOzbaennFLTprA/+kE7oCXfHFMpXWnMKfx14VG6S3ND/YKvgSJM7BYEQrGwWFMS9e2pw7ic+Ov78pevU1QyLqEEt8e4soE8X+AuOOZRxTCAAA&quot;"/>
    <we:property name="creatorSessionId" value="&quot;5eb9e97d-d679-444d-8b3e-69fec6ccf130&quot;"/>
    <we:property name="creatorTenantId" value="&quot;0f9e35db-544f-4f60-bdcc-5ea416e6dc70&quot;"/>
    <we:property name="creatorUserId" value="&quot;10037FFEA9392A08&quot;"/>
    <we:property name="datasetId" value="&quot;ab2c8d49-6cbc-4586-8d47-8c272ebc5cde&quot;"/>
    <we:property name="embedUrl" value="&quot;/reportEmbed?reportId=76dde1c7-f3b6-4219-b682-6f105a0d1524&amp;config=eyJjbHVzdGVyVXJsIjoiaHR0cHM6Ly9XQUJJLU5PUlRILUVVUk9QRS1KLVBSSU1BUlktcmVkaXJlY3QuYW5hbHlzaXMud2luZG93cy5uZXQiLCJlbWJlZEZlYXR1cmVzIjp7InVzYWdlTWV0cmljc1ZOZXh0Ijp0cnVlfX0%3D&amp;disableSensitivityBanner=true&quot;"/>
    <we:property name="initialStateBookmark" value="&quot;H4sIAAAAAAAAA8WWX0/bMBDAv8rkF14iBAVUjbfSMWnqgKpUTGiqpmtyDQbXzs5OR4b63XfnJIOyItBUQK1U+3y9+/n+JXcq074wUJ3CHNWhOnLuZg5082FXJco2srOzwUlvNPhx2js5ZrErgnbWq8M7FYByDBfal2DEAgu/TxIFxgwhl90MjMdEFUjeWTD6N9bKfBSoxGWi8LYwjkBMngcIKGYXrM579r27vcceIQ16geeYhlo6wsJRaPeJ8vUqIq2eibHosO9sAG3ZsMjS/RQPOjvp/sfufidLd7qd7lTkM21CozKtjm8L4vvwLatC4tDLFmBTzFSEJvS+8dDLc8IcWofHK4d9Z8r5Gvm5KynFEc7ikQ06VOxjDFODe2rJgRmS47BF6Reb6RSCo3jwubTN5Q5ke+V+9Qk5cpk63Fkmz+NugugSoYZ5ynufRbkjxjavAtB3pQ1UvStDbwHawFQbUXpPkLG4+RdgwhKvbW6aprvvhnHNlWHq5oXzWsppTNjqcY9Pr7mDpBHYhqMM6aiKvfBJU9taneQR8nv2wXLSjgnWv34wD9ib4cZv8DdceptN3+tU5UYbflJPbLC+ndc+xpWciasH4eaEGFygqRV+lkgVu4pKtYvtNpCsqT1DGii8VK48GViUYUQaYOVfIXfR6VBb23qUSK2jjNl5Q8SmGl7Mt5LvN+R8VGcv5o2V9ATnqgFWIueCsLQ3uABTSqHZ0phEpVfaZIQ23umxCou+an6a13MvSpl6q2dyJA1bLfLY5Twg/yL8j8lv4ANu0uAl+vXmuP/kI9+lpON+TKs58quYLFwZfAEpDsFi9FDUOdMY9WL3ZmIwrkl+1zDEFzcVnfAjQ3PmnvmD4KmIFeH+AF7ZRRJZCgAA&quot;"/>
    <we:property name="isFiltersActionButtonVisible" value="true"/>
    <we:property name="pageDisplayName" value="&quot;Page 1&quot;"/>
    <we:property name="pageName" value="&quot;ReportSection&quot;"/>
    <we:property name="reportEmbeddedTime" value="&quot;2023-10-03T08:24:10.412Z&quot;"/>
    <we:property name="reportName" value="&quot;Waste_Water Availability&quot;"/>
    <we:property name="reportState" value="&quot;CONNECTED&quot;"/>
    <we:property name="reportUrl" value="&quot;/groups/me/reports/76dde1c7-f3b6-4219-b682-6f105a0d1524/ReportSection?bookmarkGuid=f94df2cc-079d-46ec-a667-d6488d8c5a4c&amp;bookmarkUsage=1&amp;ctid=0f9e35db-544f-4f60-bdcc-5ea416e6dc70&amp;fromEntryPoint=export&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ce683e4c-f370-45a9-b791-8f693837c75e}">
  <we:reference id="WA200003233" version="2.0.0.3" store="en-US" storeType="OMEX"/>
  <we:alternateReferences/>
  <we:properties>
    <we:property name="Microsoft.Office.CampaignId" value="&quot;none&quot;"/>
    <we:property name="backgroundColor" value="&quot;#FFFFFF&quot;"/>
    <we:property name="bookmark" value="&quot;H4sIAAAAAAAAA+1W30/bMBD+Vya/8BJNzo8mLW+0K9IkNCGKQGji4Zpcg8GNI8fp6FD+952dFNauW7sJxibRhyq+nO++7/N3dR9YJqpSwvITzJEdsqFSd3PQd+985rFiPTYI+pjxIO71eskg5QEP+0BZqjRCFRU7fGAGdI7mQlQ1SFuQgp+vPQZSnkJuVzOQFXqsRF2pAqT4im0yvTK6xsZjeF9KpcGWnBgwaMsuKJ3WBMV/H1JHSI1Y4ART00bPsFTadOsgxHQ2CMMB+hGnT+zzmPZU7VsHc3e+beqAjVRhQBQEwMYyvwdxMBvwOE4h5WEYJQ7gTEjTpUyX4/tSE29SY1la+UbEIldapCCZ46exauk8sJGS9dw9jdfiE1XrFM9w5l4VRpglVTqHqcSQNSTTqVYkYhu1bWzsRn0ZaaRuGTvkzTVFKlHkspP4idN5i6uSIkVtD3B6S1I49HOkA7QPORJnu4l4lG0vgdUT1/Wni9UBBR471mrutnWOMtRhk4HXgrYoPXZ5gxrdDhI7E6aT4OOGLFWXsodg7cL13q4Vdb0AWTt/UtETYVqyD22YEg8uSUd9YHOvG/pqGrcrAwNbNJmrzKmG7ui3FxxCJVJbsC23cjGBu/3Omo+wntUbFr7HprMkCoIEyeZRkCL0OX999x4tQEiYCmmT3ly8l4s3NNvDzVdYvZiX7W+rXP0W/1CuMuQdM3FHOHF5O4q7K+Ivj8mmoG5cwiSOwzjigylyGMRBwiP+6uMyUnVh9LZJ8R4xHGULKFKKbgI4ynONOay8OX75YT6ui84YvT+Y7VLg6Aa0WZtu2qR0hnq4dLp/EHrlPRrb8b/E147GVvd2Jlk+m3+fXNFZN0h6kM5CP+lx5H7AI993w/grtcEBHNbGEIA1xW3JNEjCyE9CmoI0CaZhAsnuafipE5+D9BWCfrsx9rsxOq123xQB9/sn//u/nhVb17XZftCqNlUJKZ5CgVu4EScoMuuo37ismuYbco4pgU8NAAA=&quot;"/>
    <we:property name="creatorSessionId" value="&quot;a36680bf-396a-4631-8744-bb71e546011a&quot;"/>
    <we:property name="creatorTenantId" value="&quot;0f9e35db-544f-4f60-bdcc-5ea416e6dc70&quot;"/>
    <we:property name="creatorUserId" value="&quot;10037FFEA9392A08&quot;"/>
    <we:property name="datasetId" value="&quot;ab2c8d49-6cbc-4586-8d47-8c272ebc5cde&quot;"/>
    <we:property name="embedUrl" value="&quot;/reportEmbed?reportId=76dde1c7-f3b6-4219-b682-6f105a0d1524&amp;config=eyJjbHVzdGVyVXJsIjoiaHR0cHM6Ly9XQUJJLU5PUlRILUVVUk9QRS1KLVBSSU1BUlktcmVkaXJlY3QuYW5hbHlzaXMud2luZG93cy5uZXQiLCJlbWJlZEZlYXR1cmVzIjp7InVzYWdlTWV0cmljc1ZOZXh0Ijp0cnVlfX0%3D&amp;disableSensitivityBanner=true&quot;"/>
    <we:property name="initialStateBookmark" value="&quot;H4sIAAAAAAAAA+1X227aQBD9lWpf8mJVvmGXvAElUpWrQpQoqqJqsAdnk8Vrrdc0FPnfO7s2SaG0oCppWik8IHs8O3PO2TNeWLCUl4WA+QlMke2zvpT3U1D37zzmsLyNnZ4eHvfOD7+c9I6HFJaF5jIv2f6CaVAZ6kteViBMBQp+vnEYCHEGmbmbgCjRYQWqUuYg+DdskumRVhXWDsOHQkgFpuRIg0ZTdkbpdE+9vfcBdYRE8xmOMNFN9BwLqXR77weYTLpB0EUvdOkTeW5Ea8rmqYW5Pd80tcAGMtfAcwJgYqnXgcifdN0oSiBxgyCMLcAJF7pNGc+HD4Ui3qTGvDB6DYhFJhVPQDDLT2HZ0FmwgRTV1F4NV+IjWakEz3FiH+Wa6zlVuoCxwIDVJNOZkiRiEzVtTOxWfh0opG4p23frG4qUPM9EK/ETp4sGVyl4gsps4PiOpLDop0gbaC4yJM5mEfEoml4cyyeuq1eXyw3yHXag5NQuay2kqcM6A6cBbVA67OoWFdoVJHbKdSvBpzVZyjZlB8GaG9t7s1bU9RJEZf1JRY+4bsgumjAl7l2RjmrP5N7U9FXXdlUKGjZoMpWpVQ3t1m8u2IeSJ6ZgU27pYgJ394M1H2E9qzcMfIeNJ3Ho+zGSzUM/Qfjguq/v3t4MuIAxFybpzcU7uXhNsx3cfI3li3nZvFvF8l38U7lSk3f0yG7hyOZtKW6PiL88JuuC2nEJ4igKotDtjtGFbuTHbui++rgMZJVrtWlSnEcMvXQGeULRdQC9LFOYwdKbw5cf5oMqb43R+YPZLjgObkHplemmRVKlqPpzq/tHrpbeo7Ed/kt8zWhsdG9rkvmz+ffJFa11/bgDySTw4o6Lrue7oefZYfyd2mAB9iutCcCK4qZk4sdB6MUBTUES++Mghnj7NPzSic9B+hpBvZ0Yu50YrVbbTwrf9b2j//1Xz5Kt7Vpv3mhZ6bKABM8gxw3ciBPkqXHUboeVYzzGCcyWBeZfzqMadf0dBEv8lXANAAA=&quot;"/>
    <we:property name="isFiltersActionButtonVisible" value="true"/>
    <we:property name="pageDisplayName" value="&quot;Page 2&quot;"/>
    <we:property name="pageName" value="&quot;ReportSection23ecf9339e1400006106&quot;"/>
    <we:property name="reportEmbeddedTime" value="&quot;2023-10-03T08:32:10.250Z&quot;"/>
    <we:property name="reportName" value="&quot;Waste_Water Availability&quot;"/>
    <we:property name="reportState" value="&quot;CONNECTED&quot;"/>
    <we:property name="reportUrl" value="&quot;/groups/me/reports/76dde1c7-f3b6-4219-b682-6f105a0d1524/ReportSection23ecf9339e1400006106?bookmarkGuid=dea6b1d0-13b3-42e0-84c2-f7f94d3103e8&amp;bookmarkUsage=1&amp;ctid=0f9e35db-544f-4f60-bdcc-5ea416e6dc70&amp;fromEntryPoint=export&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5f6722c4-4b54-4565-9073-6b2cdb56319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DC9717E1C14144A678B5BB6ED3A978" ma:contentTypeVersion="17" ma:contentTypeDescription="Create a new document." ma:contentTypeScope="" ma:versionID="9564faa645c4c46904540d14a8daf4c9">
  <xsd:schema xmlns:xsd="http://www.w3.org/2001/XMLSchema" xmlns:xs="http://www.w3.org/2001/XMLSchema" xmlns:p="http://schemas.microsoft.com/office/2006/metadata/properties" xmlns:ns2="5f6722c4-4b54-4565-9073-6b2cdb56319d" xmlns:ns3="015a1b56-f9db-44b0-a971-80694ead8fc0" xmlns:ns4="985ec44e-1bab-4c0b-9df0-6ba128686fc9" targetNamespace="http://schemas.microsoft.com/office/2006/metadata/properties" ma:root="true" ma:fieldsID="3747c0ec40c28e9f0438222954dc037d" ns2:_="" ns3:_="" ns4:_="">
    <xsd:import namespace="5f6722c4-4b54-4565-9073-6b2cdb56319d"/>
    <xsd:import namespace="015a1b56-f9db-44b0-a971-80694ead8fc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722c4-4b54-4565-9073-6b2cdb563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5a1b56-f9db-44b0-a971-80694ead8f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6e2313-a807-4827-9ba2-7f46aa09a4e5}" ma:internalName="TaxCatchAll" ma:showField="CatchAllData" ma:web="015a1b56-f9db-44b0-a971-80694ead8f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C7DA8A-F222-405C-ADC4-64F47931F4F5}">
  <ds:schemaRefs>
    <ds:schemaRef ds:uri="http://schemas.microsoft.com/office/2006/metadata/properties"/>
    <ds:schemaRef ds:uri="http://schemas.microsoft.com/office/infopath/2007/PartnerControls"/>
    <ds:schemaRef ds:uri="985ec44e-1bab-4c0b-9df0-6ba128686fc9"/>
    <ds:schemaRef ds:uri="5f6722c4-4b54-4565-9073-6b2cdb56319d"/>
  </ds:schemaRefs>
</ds:datastoreItem>
</file>

<file path=customXml/itemProps2.xml><?xml version="1.0" encoding="utf-8"?>
<ds:datastoreItem xmlns:ds="http://schemas.openxmlformats.org/officeDocument/2006/customXml" ds:itemID="{BC11D881-472D-4831-B1BD-AE838BCCA7F3}">
  <ds:schemaRefs>
    <ds:schemaRef ds:uri="http://schemas.microsoft.com/sharepoint/v3/contenttype/forms"/>
  </ds:schemaRefs>
</ds:datastoreItem>
</file>

<file path=customXml/itemProps3.xml><?xml version="1.0" encoding="utf-8"?>
<ds:datastoreItem xmlns:ds="http://schemas.openxmlformats.org/officeDocument/2006/customXml" ds:itemID="{01CFDE72-1C26-49F6-9D70-85D00FC460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6722c4-4b54-4565-9073-6b2cdb56319d"/>
    <ds:schemaRef ds:uri="015a1b56-f9db-44b0-a971-80694ead8fc0"/>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12062</TotalTime>
  <Words>1794</Words>
  <Application>Microsoft Office PowerPoint</Application>
  <PresentationFormat>Widescreen</PresentationFormat>
  <Paragraphs>230</Paragraphs>
  <Slides>16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-apple-system</vt:lpstr>
      <vt:lpstr>Arial</vt:lpstr>
      <vt:lpstr>Calibri</vt:lpstr>
      <vt:lpstr>News Gothic</vt:lpstr>
      <vt:lpstr>Palatino Linotype</vt:lpstr>
      <vt:lpstr>Segoe UI</vt:lpstr>
      <vt:lpstr>Times New Roman</vt:lpstr>
      <vt:lpstr>Wingdings</vt:lpstr>
      <vt:lpstr>1_Office Theme</vt:lpstr>
      <vt:lpstr>PowerPoint Presentation</vt:lpstr>
      <vt:lpstr>Content </vt:lpstr>
      <vt:lpstr>Framework for Development of Environment statistics (FDES) </vt:lpstr>
      <vt:lpstr>SEEA:  Central framework and Ecosystem Accounting </vt:lpstr>
      <vt:lpstr>System of Environmental Economic Accounting (SEEA)</vt:lpstr>
      <vt:lpstr>PowerPoint Presentation</vt:lpstr>
      <vt:lpstr>PowerPoint Presentation</vt:lpstr>
      <vt:lpstr>PowerPoint Presentation</vt:lpstr>
      <vt:lpstr>II. Climate Change-Related Statistics in the Arab Region A Proposed Set of Indicators 2017</vt:lpstr>
      <vt:lpstr>Capacity Building on SEEA , Water, Energy, Climate Change and DRR</vt:lpstr>
      <vt:lpstr>Contribution to Global and Regional Work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 Rouhana</dc:creator>
  <cp:lastModifiedBy>Wafa Aboul Hosn</cp:lastModifiedBy>
  <cp:revision>231</cp:revision>
  <cp:lastPrinted>2021-09-14T05:38:14Z</cp:lastPrinted>
  <dcterms:created xsi:type="dcterms:W3CDTF">2017-09-12T11:50:49Z</dcterms:created>
  <dcterms:modified xsi:type="dcterms:W3CDTF">2023-11-08T09:25:53Z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0x0101006BDC9717E1C14144A678B5BB6ED3A978</vt:lpwstr>
  </property>
  <property fmtid="{D5CDD505-2E9C-101B-9397-08002B2CF9AE}" pid="3" name="MediaServiceImageTags">
    <vt:lpwstr/>
  </property>
</Properties>
</file>