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350" r:id="rId5"/>
    <p:sldId id="352" r:id="rId6"/>
    <p:sldId id="365" r:id="rId7"/>
    <p:sldId id="366" r:id="rId8"/>
    <p:sldId id="380" r:id="rId9"/>
    <p:sldId id="374" r:id="rId10"/>
    <p:sldId id="375" r:id="rId11"/>
    <p:sldId id="343" r:id="rId12"/>
  </p:sldIdLst>
  <p:sldSz cx="12192000" cy="6858000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Ahmet Ozturk" initials="AO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E24"/>
    <a:srgbClr val="E3A538"/>
    <a:srgbClr val="01146E"/>
    <a:srgbClr val="548235"/>
    <a:srgbClr val="803159"/>
    <a:srgbClr val="009FDA"/>
    <a:srgbClr val="4989C7"/>
    <a:srgbClr val="E06742"/>
    <a:srgbClr val="4495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BB1BDA-D63F-4276-AE74-B7DF9072CF28}" v="55" dt="2023-11-07T05:22:05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1" autoAdjust="0"/>
    <p:restoredTop sz="80189" autoAdjust="0"/>
  </p:normalViewPr>
  <p:slideViewPr>
    <p:cSldViewPr snapToGrid="0" showGuides="1">
      <p:cViewPr varScale="1">
        <p:scale>
          <a:sx n="99" d="100"/>
          <a:sy n="99" d="100"/>
        </p:scale>
        <p:origin x="10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tilla Karaman" userId="95b9c055-c14a-4943-aa28-8c20dd9bc1b6" providerId="ADAL" clId="{D6CEC834-13D1-46C3-83C3-D6A684DCFA69}"/>
    <pc:docChg chg="modSld">
      <pc:chgData name="Atilla Karaman" userId="95b9c055-c14a-4943-aa28-8c20dd9bc1b6" providerId="ADAL" clId="{D6CEC834-13D1-46C3-83C3-D6A684DCFA69}" dt="2023-11-07T05:54:33.465" v="7" actId="207"/>
      <pc:docMkLst>
        <pc:docMk/>
      </pc:docMkLst>
      <pc:sldChg chg="modSp mod">
        <pc:chgData name="Atilla Karaman" userId="95b9c055-c14a-4943-aa28-8c20dd9bc1b6" providerId="ADAL" clId="{D6CEC834-13D1-46C3-83C3-D6A684DCFA69}" dt="2023-11-07T05:54:16.279" v="2" actId="207"/>
        <pc:sldMkLst>
          <pc:docMk/>
          <pc:sldMk cId="0" sldId="352"/>
        </pc:sldMkLst>
        <pc:spChg chg="mod">
          <ac:chgData name="Atilla Karaman" userId="95b9c055-c14a-4943-aa28-8c20dd9bc1b6" providerId="ADAL" clId="{D6CEC834-13D1-46C3-83C3-D6A684DCFA69}" dt="2023-11-07T05:54:16.279" v="2" actId="207"/>
          <ac:spMkLst>
            <pc:docMk/>
            <pc:sldMk cId="0" sldId="352"/>
            <ac:spMk id="2" creationId="{00000000-0000-0000-0000-000000000000}"/>
          </ac:spMkLst>
        </pc:spChg>
      </pc:sldChg>
      <pc:sldChg chg="modSp mod">
        <pc:chgData name="Atilla Karaman" userId="95b9c055-c14a-4943-aa28-8c20dd9bc1b6" providerId="ADAL" clId="{D6CEC834-13D1-46C3-83C3-D6A684DCFA69}" dt="2023-11-07T05:54:25.352" v="3" actId="207"/>
        <pc:sldMkLst>
          <pc:docMk/>
          <pc:sldMk cId="0" sldId="365"/>
        </pc:sldMkLst>
        <pc:spChg chg="mod">
          <ac:chgData name="Atilla Karaman" userId="95b9c055-c14a-4943-aa28-8c20dd9bc1b6" providerId="ADAL" clId="{D6CEC834-13D1-46C3-83C3-D6A684DCFA69}" dt="2023-11-07T05:54:25.352" v="3" actId="207"/>
          <ac:spMkLst>
            <pc:docMk/>
            <pc:sldMk cId="0" sldId="365"/>
            <ac:spMk id="44" creationId="{00000000-0000-0000-0000-000000000000}"/>
          </ac:spMkLst>
        </pc:spChg>
      </pc:sldChg>
      <pc:sldChg chg="modSp mod">
        <pc:chgData name="Atilla Karaman" userId="95b9c055-c14a-4943-aa28-8c20dd9bc1b6" providerId="ADAL" clId="{D6CEC834-13D1-46C3-83C3-D6A684DCFA69}" dt="2023-11-07T05:54:27.367" v="4" actId="207"/>
        <pc:sldMkLst>
          <pc:docMk/>
          <pc:sldMk cId="0" sldId="366"/>
        </pc:sldMkLst>
        <pc:spChg chg="mod">
          <ac:chgData name="Atilla Karaman" userId="95b9c055-c14a-4943-aa28-8c20dd9bc1b6" providerId="ADAL" clId="{D6CEC834-13D1-46C3-83C3-D6A684DCFA69}" dt="2023-11-07T05:54:27.367" v="4" actId="207"/>
          <ac:spMkLst>
            <pc:docMk/>
            <pc:sldMk cId="0" sldId="366"/>
            <ac:spMk id="44" creationId="{00000000-0000-0000-0000-000000000000}"/>
          </ac:spMkLst>
        </pc:spChg>
      </pc:sldChg>
      <pc:sldChg chg="modSp mod">
        <pc:chgData name="Atilla Karaman" userId="95b9c055-c14a-4943-aa28-8c20dd9bc1b6" providerId="ADAL" clId="{D6CEC834-13D1-46C3-83C3-D6A684DCFA69}" dt="2023-11-07T05:54:31.838" v="6" actId="207"/>
        <pc:sldMkLst>
          <pc:docMk/>
          <pc:sldMk cId="3591727588" sldId="374"/>
        </pc:sldMkLst>
        <pc:spChg chg="mod">
          <ac:chgData name="Atilla Karaman" userId="95b9c055-c14a-4943-aa28-8c20dd9bc1b6" providerId="ADAL" clId="{D6CEC834-13D1-46C3-83C3-D6A684DCFA69}" dt="2023-11-07T05:54:31.838" v="6" actId="207"/>
          <ac:spMkLst>
            <pc:docMk/>
            <pc:sldMk cId="3591727588" sldId="374"/>
            <ac:spMk id="44" creationId="{00000000-0000-0000-0000-000000000000}"/>
          </ac:spMkLst>
        </pc:spChg>
      </pc:sldChg>
      <pc:sldChg chg="modSp mod">
        <pc:chgData name="Atilla Karaman" userId="95b9c055-c14a-4943-aa28-8c20dd9bc1b6" providerId="ADAL" clId="{D6CEC834-13D1-46C3-83C3-D6A684DCFA69}" dt="2023-11-07T05:54:33.465" v="7" actId="207"/>
        <pc:sldMkLst>
          <pc:docMk/>
          <pc:sldMk cId="2651566363" sldId="375"/>
        </pc:sldMkLst>
        <pc:spChg chg="mod">
          <ac:chgData name="Atilla Karaman" userId="95b9c055-c14a-4943-aa28-8c20dd9bc1b6" providerId="ADAL" clId="{D6CEC834-13D1-46C3-83C3-D6A684DCFA69}" dt="2023-11-07T05:54:33.465" v="7" actId="207"/>
          <ac:spMkLst>
            <pc:docMk/>
            <pc:sldMk cId="2651566363" sldId="375"/>
            <ac:spMk id="44" creationId="{00000000-0000-0000-0000-000000000000}"/>
          </ac:spMkLst>
        </pc:spChg>
      </pc:sldChg>
      <pc:sldChg chg="modSp mod">
        <pc:chgData name="Atilla Karaman" userId="95b9c055-c14a-4943-aa28-8c20dd9bc1b6" providerId="ADAL" clId="{D6CEC834-13D1-46C3-83C3-D6A684DCFA69}" dt="2023-11-07T05:54:29.851" v="5" actId="207"/>
        <pc:sldMkLst>
          <pc:docMk/>
          <pc:sldMk cId="3574670948" sldId="380"/>
        </pc:sldMkLst>
        <pc:spChg chg="mod">
          <ac:chgData name="Atilla Karaman" userId="95b9c055-c14a-4943-aa28-8c20dd9bc1b6" providerId="ADAL" clId="{D6CEC834-13D1-46C3-83C3-D6A684DCFA69}" dt="2023-11-07T05:54:29.851" v="5" actId="207"/>
          <ac:spMkLst>
            <pc:docMk/>
            <pc:sldMk cId="3574670948" sldId="380"/>
            <ac:spMk id="4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11/7/2023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74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18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7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anose="05000000000000000000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/>
          <p:cNvGrpSpPr/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/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9"/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/>
            <p:cNvSpPr/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 hasCustomPrompt="1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/>
          <p:cNvSpPr>
            <a:spLocks noGrp="1"/>
          </p:cNvSpPr>
          <p:nvPr>
            <p:ph type="tbl" sz="quarter" idx="10" hasCustomPrompt="1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/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/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/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/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/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/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/>
            <p:cNvSpPr/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/>
            <p:cNvSpPr/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/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/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/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/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/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/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/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/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/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60" y="6610349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 dirty="0">
              <a:latin typeface="+mn-lt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3263" y="805775"/>
            <a:ext cx="7255363" cy="1595593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Human Capital Statistics</a:t>
            </a:r>
            <a:endParaRPr lang="en-GB" sz="2800" b="0" dirty="0">
              <a:solidFill>
                <a:srgbClr val="4495A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33940" y="4390728"/>
            <a:ext cx="5594008" cy="56937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Statistical, Economic and Social Research and</a:t>
            </a:r>
            <a:b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dirty="0">
                <a:solidFill>
                  <a:srgbClr val="4989C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Training Centre for Islamic Countries (SESRIC)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4603262" y="2626163"/>
            <a:ext cx="7255364" cy="15397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</a:t>
            </a:r>
            <a:r>
              <a:rPr lang="en-US" sz="1800" b="0" baseline="3000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Meeting of the Steering Committee of the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 Statistics Initiative (</a:t>
            </a:r>
            <a:r>
              <a:rPr lang="en-US" sz="1800" b="0" dirty="0" err="1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Arabstat</a:t>
            </a:r>
            <a: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18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ABU DHABI – UAE, 8-9 November 2023</a:t>
            </a:r>
          </a:p>
          <a:p>
            <a:pPr algn="ctr"/>
            <a:endParaRPr lang="en-GB" sz="1400" b="0" dirty="0">
              <a:solidFill>
                <a:srgbClr val="7CA655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DR. ATILLA KARAMAN</a:t>
            </a:r>
            <a:b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1400" b="0" dirty="0">
                <a:solidFill>
                  <a:srgbClr val="7CA655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DIRECTOR, STATISTICS &amp; INFORMATION DEPARTMENT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490122" y="5184901"/>
            <a:ext cx="1481644" cy="148640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with puzzle pieces in his head&#10;&#10;Description automatically generated">
            <a:extLst>
              <a:ext uri="{FF2B5EF4-FFF2-40B4-BE49-F238E27FC236}">
                <a16:creationId xmlns:a16="http://schemas.microsoft.com/office/drawing/2014/main" id="{0B967325-24B7-8E23-71A4-9D126FA77E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23" y="347049"/>
            <a:ext cx="10524166" cy="6108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Outline</a:t>
            </a:r>
          </a:p>
        </p:txBody>
      </p:sp>
      <p:sp>
        <p:nvSpPr>
          <p:cNvPr id="11" name="Text Placeholder 3"/>
          <p:cNvSpPr txBox="1"/>
          <p:nvPr/>
        </p:nvSpPr>
        <p:spPr>
          <a:xfrm>
            <a:off x="2348347" y="1683100"/>
            <a:ext cx="7495307" cy="34918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Overview of Human Capital Statistics</a:t>
            </a:r>
            <a:b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in OIC Countries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Efforts of SESRIC in Human Capital Statistics</a:t>
            </a:r>
          </a:p>
          <a:p>
            <a:pPr marL="457200" indent="-457200">
              <a:lnSpc>
                <a:spcPct val="150000"/>
              </a:lnSpc>
              <a:buClr>
                <a:schemeClr val="accent6"/>
              </a:buClr>
              <a:buFont typeface="Franklin Gothic Demi" panose="020B0703020102020204" pitchFamily="34" charset="0"/>
              <a:buChar char="►"/>
            </a:pPr>
            <a:r>
              <a:rPr lang="en-GB" sz="2800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3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4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2/11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Relevancy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GB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3/11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4401" y="2957098"/>
            <a:ext cx="88489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OIC STI Agenda 2026</a:t>
            </a:r>
          </a:p>
        </p:txBody>
      </p:sp>
      <p:pic>
        <p:nvPicPr>
          <p:cNvPr id="1026" name="Picture 2" descr="ICGEB COMSTECH – ICGEB Scientific Cooperation Programme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30" y="2772484"/>
            <a:ext cx="926872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194401" y="5351983"/>
            <a:ext cx="8298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OIC Summits on Science &amp; Technology </a:t>
            </a:r>
            <a:br>
              <a:rPr lang="en-GB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Islamic Conferences of Ministers of Higher Education &amp; Scientific Research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36E24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156216" y="5229676"/>
            <a:ext cx="952500" cy="952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194401" y="1728503"/>
            <a:ext cx="6214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OIC-2025 Programme of Action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94401" y="4185693"/>
            <a:ext cx="5833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Prioritised SDGs at the OIC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13F3942-B6B5-04DC-4492-DA6B628366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881" y="1543888"/>
            <a:ext cx="931171" cy="954000"/>
          </a:xfrm>
          <a:prstGeom prst="rect">
            <a:avLst/>
          </a:prstGeom>
        </p:spPr>
      </p:pic>
      <p:pic>
        <p:nvPicPr>
          <p:cNvPr id="16" name="Picture 2" descr="undefined">
            <a:extLst>
              <a:ext uri="{FF2B5EF4-FFF2-40B4-BE49-F238E27FC236}">
                <a16:creationId xmlns:a16="http://schemas.microsoft.com/office/drawing/2014/main" id="{88F50AF0-1F08-4270-C208-182E56283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81" y="4001080"/>
            <a:ext cx="954000" cy="9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Human Capital</a:t>
            </a:r>
            <a:b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4/11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3F18FA-1294-50A2-8446-6B1749E7F394}"/>
              </a:ext>
            </a:extLst>
          </p:cNvPr>
          <p:cNvSpPr txBox="1">
            <a:spLocks/>
          </p:cNvSpPr>
          <p:nvPr/>
        </p:nvSpPr>
        <p:spPr>
          <a:xfrm>
            <a:off x="575479" y="1567278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Compared to other groups, Human Capital Index (HCI) average</a:t>
            </a:r>
          </a:p>
          <a:p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of OIC countries group is lower than the other groups in 2020</a:t>
            </a:r>
            <a:endParaRPr lang="en-US" sz="2000" b="1" dirty="0">
              <a:solidFill>
                <a:srgbClr val="70AD47">
                  <a:lumMod val="50000"/>
                </a:srgbClr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06298-0733-D7CB-33D0-EF9B39229E16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F36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CF789-FD8C-5620-7365-9D874E8D81CC}"/>
              </a:ext>
            </a:extLst>
          </p:cNvPr>
          <p:cNvSpPr/>
          <p:nvPr/>
        </p:nvSpPr>
        <p:spPr>
          <a:xfrm>
            <a:off x="7763069" y="2594745"/>
            <a:ext cx="4263831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2020, OIC countries group recorded a </a:t>
            </a:r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lower HCI average</a:t>
            </a: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compared to the others.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percentage point increase</a:t>
            </a: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2010-2020 period.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average, a child born in the OIC countries group will be </a:t>
            </a:r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49% as productive when s/he grows up</a:t>
            </a: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as s/he could be if she enjoyed complete education and full health.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12D415A-2158-AFCE-9832-0275DBEC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0514" y="2272183"/>
            <a:ext cx="7280595" cy="416861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Overview of Human Capital</a:t>
            </a:r>
            <a:b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Statistics in OIC Countries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4/11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3F18FA-1294-50A2-8446-6B1749E7F394}"/>
              </a:ext>
            </a:extLst>
          </p:cNvPr>
          <p:cNvSpPr txBox="1">
            <a:spLocks/>
          </p:cNvSpPr>
          <p:nvPr/>
        </p:nvSpPr>
        <p:spPr>
          <a:xfrm>
            <a:off x="575479" y="1567278"/>
            <a:ext cx="9550298" cy="564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dirty="0">
                <a:solidFill>
                  <a:srgbClr val="70AD47">
                    <a:lumMod val="50000"/>
                  </a:srgbClr>
                </a:solidFill>
                <a:latin typeface="Segoe UI" panose="020B0502040204020203" pitchFamily="34" charset="0"/>
                <a:ea typeface="Source Sans Pro" panose="020B0503030403020204" pitchFamily="34" charset="0"/>
                <a:cs typeface="Segoe UI" panose="020B0502040204020203" pitchFamily="34" charset="0"/>
              </a:rPr>
              <a:t>The OIC countries in the Gulf and some parts of Asia recorded scores above the World average but still lower than the Developed countries group average</a:t>
            </a:r>
            <a:endParaRPr lang="en-US" sz="2000" b="1" dirty="0">
              <a:solidFill>
                <a:srgbClr val="70AD47">
                  <a:lumMod val="50000"/>
                </a:srgbClr>
              </a:solidFill>
              <a:latin typeface="Segoe UI" panose="020B0502040204020203" pitchFamily="34" charset="0"/>
              <a:ea typeface="Source Sans Pro" panose="020B0503030403020204" pitchFamily="34" charset="0"/>
              <a:cs typeface="Segoe UI" panose="020B0502040204020203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6106298-0733-D7CB-33D0-EF9B39229E16}"/>
              </a:ext>
            </a:extLst>
          </p:cNvPr>
          <p:cNvSpPr/>
          <p:nvPr/>
        </p:nvSpPr>
        <p:spPr>
          <a:xfrm flipV="1">
            <a:off x="500514" y="1572872"/>
            <a:ext cx="74965" cy="564210"/>
          </a:xfrm>
          <a:prstGeom prst="rect">
            <a:avLst/>
          </a:prstGeom>
          <a:solidFill>
            <a:srgbClr val="F36E2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06CF789-FD8C-5620-7365-9D874E8D81CC}"/>
              </a:ext>
            </a:extLst>
          </p:cNvPr>
          <p:cNvSpPr/>
          <p:nvPr/>
        </p:nvSpPr>
        <p:spPr>
          <a:xfrm>
            <a:off x="7763069" y="2987209"/>
            <a:ext cx="426383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2020, HCI scores of </a:t>
            </a:r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only 16 OIC countries were higher</a:t>
            </a: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than the world average. It was 11 in 2010.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From 2010 to 2020, </a:t>
            </a:r>
            <a:r>
              <a:rPr lang="en-US" sz="21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24 OIC countries showed a positive performance</a:t>
            </a:r>
            <a:r>
              <a:rPr lang="en-US" sz="21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their HCI scores.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52BC0B8-6837-C93A-DD99-6FDE9DBF26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72824" y="2175182"/>
            <a:ext cx="5575039" cy="445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70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Efforts of SESRIC</a:t>
            </a:r>
            <a:br>
              <a:rPr lang="en-GB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Human Capital Statistics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9/11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602EFA-EE99-7D7D-9091-9E9A09EDDD1B}"/>
              </a:ext>
            </a:extLst>
          </p:cNvPr>
          <p:cNvGrpSpPr/>
          <p:nvPr/>
        </p:nvGrpSpPr>
        <p:grpSpPr>
          <a:xfrm>
            <a:off x="3006392" y="1524000"/>
            <a:ext cx="6179216" cy="4747117"/>
            <a:chOff x="1148684" y="1524000"/>
            <a:chExt cx="6179216" cy="474711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E314DC0-9271-CC86-5177-20137677FB75}"/>
                </a:ext>
              </a:extLst>
            </p:cNvPr>
            <p:cNvSpPr txBox="1"/>
            <p:nvPr/>
          </p:nvSpPr>
          <p:spPr>
            <a:xfrm>
              <a:off x="2194401" y="300698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SESRIC </a:t>
              </a:r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StatCaB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Programme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1E664D-A85E-E03A-3A09-E1DF4CADD4D8}"/>
                </a:ext>
              </a:extLst>
            </p:cNvPr>
            <p:cNvSpPr txBox="1"/>
            <p:nvPr/>
          </p:nvSpPr>
          <p:spPr>
            <a:xfrm>
              <a:off x="2194401" y="4260525"/>
              <a:ext cx="3317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 err="1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OICStat</a:t>
              </a:r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 Database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27A4A62-2733-E538-FBE1-2FBF60A7F1F9}"/>
                </a:ext>
              </a:extLst>
            </p:cNvPr>
            <p:cNvSpPr txBox="1"/>
            <p:nvPr/>
          </p:nvSpPr>
          <p:spPr>
            <a:xfrm>
              <a:off x="2194401" y="1753445"/>
              <a:ext cx="51334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OIC Statistical Commission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A4025CC-EE85-DEF9-1B90-588134FC4675}"/>
                </a:ext>
              </a:extLst>
            </p:cNvPr>
            <p:cNvSpPr txBox="1"/>
            <p:nvPr/>
          </p:nvSpPr>
          <p:spPr>
            <a:xfrm>
              <a:off x="2194402" y="5513315"/>
              <a:ext cx="41428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i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Statistical Publications</a:t>
              </a:r>
            </a:p>
          </p:txBody>
        </p:sp>
        <p:pic>
          <p:nvPicPr>
            <p:cNvPr id="1026" name="Picture 2" descr="Image">
              <a:extLst>
                <a:ext uri="{FF2B5EF4-FFF2-40B4-BE49-F238E27FC236}">
                  <a16:creationId xmlns:a16="http://schemas.microsoft.com/office/drawing/2014/main" id="{F53B377E-0C42-460C-F719-CFBDA2B6D1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1524000"/>
              <a:ext cx="954000" cy="9540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CE4CA32-D764-E580-49C0-F842F486F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2788372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C1035DF5-7DFA-CD41-0DE6-8D16F558E5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684" y="4052744"/>
              <a:ext cx="954000" cy="95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3EEC1A90-26D0-D0F8-95D4-CE1F81897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0865" y="5317117"/>
              <a:ext cx="689639" cy="954000"/>
            </a:xfrm>
            <a:prstGeom prst="rect">
              <a:avLst/>
            </a:prstGeom>
            <a:noFill/>
            <a:ln>
              <a:solidFill>
                <a:schemeClr val="tx1">
                  <a:lumMod val="8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72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1116423" y="36635"/>
            <a:ext cx="10299334" cy="1232657"/>
          </a:xfrm>
        </p:spPr>
        <p:txBody>
          <a:bodyPr>
            <a:normAutofit/>
          </a:bodyPr>
          <a:lstStyle/>
          <a:p>
            <a:pPr algn="ctr"/>
            <a:r>
              <a:rPr lang="en-GB" spc="-10" dirty="0">
                <a:solidFill>
                  <a:srgbClr val="F36E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Potential Future Directions</a:t>
            </a:r>
          </a:p>
        </p:txBody>
      </p:sp>
      <p:sp>
        <p:nvSpPr>
          <p:cNvPr id="5" name="Title 1"/>
          <p:cNvSpPr txBox="1"/>
          <p:nvPr/>
        </p:nvSpPr>
        <p:spPr>
          <a:xfrm>
            <a:off x="0" y="6581490"/>
            <a:ext cx="1757619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0" i="1" dirty="0">
                <a:latin typeface="Segoe UI" panose="020B0502040204020203" pitchFamily="34" charset="0"/>
                <a:cs typeface="Segoe UI" panose="020B0502040204020203" pitchFamily="34" charset="0"/>
              </a:rPr>
              <a:t>www.sesric.org</a:t>
            </a:r>
          </a:p>
        </p:txBody>
      </p:sp>
      <p:sp>
        <p:nvSpPr>
          <p:cNvPr id="8" name="Title 1"/>
          <p:cNvSpPr txBox="1"/>
          <p:nvPr/>
        </p:nvSpPr>
        <p:spPr>
          <a:xfrm>
            <a:off x="11449164" y="6581490"/>
            <a:ext cx="742837" cy="27651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000" b="0" dirty="0">
                <a:latin typeface="Segoe UI" panose="020B0502040204020203" pitchFamily="34" charset="0"/>
                <a:cs typeface="Segoe UI" panose="020B0502040204020203" pitchFamily="34" charset="0"/>
              </a:rPr>
              <a:t>10/11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7A4A62-2733-E538-FBE1-2FBF60A7F1F9}"/>
              </a:ext>
            </a:extLst>
          </p:cNvPr>
          <p:cNvSpPr txBox="1"/>
          <p:nvPr/>
        </p:nvSpPr>
        <p:spPr>
          <a:xfrm>
            <a:off x="1580562" y="1493667"/>
            <a:ext cx="9030877" cy="4863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Strengthen education and skills data collection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Expand health outcomes indicators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 individual-level data across domains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Build national statistical capacity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3200" i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Make data more open and usable</a:t>
            </a:r>
          </a:p>
        </p:txBody>
      </p:sp>
    </p:spTree>
    <p:extLst>
      <p:ext uri="{BB962C8B-B14F-4D97-AF65-F5344CB8AC3E}">
        <p14:creationId xmlns:p14="http://schemas.microsoft.com/office/powerpoint/2010/main" val="2651566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623" y="2130552"/>
            <a:ext cx="3681129" cy="973366"/>
          </a:xfrm>
        </p:spPr>
        <p:txBody>
          <a:bodyPr>
            <a:normAutofit/>
          </a:bodyPr>
          <a:lstStyle/>
          <a:p>
            <a:r>
              <a:rPr lang="en-US" sz="6000" b="0" i="1" dirty="0">
                <a:solidFill>
                  <a:srgbClr val="4495A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Thank you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62967" y="5193994"/>
            <a:ext cx="1509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@oicstatcom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07623" y="5274596"/>
            <a:ext cx="487898" cy="4851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462967" y="3808534"/>
            <a:ext cx="1690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www.sesric.org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907623" y="3717506"/>
            <a:ext cx="487898" cy="55138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907623" y="4469267"/>
            <a:ext cx="487897" cy="5243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62967" y="4408279"/>
            <a:ext cx="2211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cabinet@sesric.org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statistics@sesric.org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296094" y="4154103"/>
            <a:ext cx="1305759" cy="1309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CF36CF-FA73-6B9A-AD06-AE5E4F8077AE}"/>
              </a:ext>
            </a:extLst>
          </p:cNvPr>
          <p:cNvSpPr txBox="1"/>
          <p:nvPr/>
        </p:nvSpPr>
        <p:spPr>
          <a:xfrm>
            <a:off x="7462967" y="5979710"/>
            <a:ext cx="168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@sesric1978</a:t>
            </a:r>
            <a:b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</a:br>
            <a:r>
              <a:rPr lang="en-US" altLang="ko-KR" dirty="0">
                <a:solidFill>
                  <a:srgbClr val="4989C7"/>
                </a:solidFill>
                <a:latin typeface="Segoe UI" panose="020B0502040204020203" pitchFamily="34" charset="0"/>
                <a:ea typeface="Cambria" panose="02040503050406030204" pitchFamily="18" charset="0"/>
                <a:cs typeface="Segoe UI" panose="020B0502040204020203" pitchFamily="34" charset="0"/>
              </a:rPr>
              <a:t>@oic_statcom</a:t>
            </a:r>
          </a:p>
        </p:txBody>
      </p:sp>
      <p:pic>
        <p:nvPicPr>
          <p:cNvPr id="13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id="{08C6EF3E-0034-F4A8-5B58-EC69A399621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520" y="6059875"/>
            <a:ext cx="486000" cy="486000"/>
          </a:xfrm>
          <a:prstGeom prst="rect">
            <a:avLst/>
          </a:prstGeom>
        </p:spPr>
      </p:pic>
      <p:pic>
        <p:nvPicPr>
          <p:cNvPr id="4" name="Picture 3" descr="A person with puzzle pieces in his head&#10;&#10;Description automatically generated">
            <a:extLst>
              <a:ext uri="{FF2B5EF4-FFF2-40B4-BE49-F238E27FC236}">
                <a16:creationId xmlns:a16="http://schemas.microsoft.com/office/drawing/2014/main" id="{0D7D08C2-BD63-6961-2FDE-4780D39BB9C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NoeProductSans">
      <a:majorFont>
        <a:latin typeface="Noe Display Bold"/>
        <a:ea typeface="Chivo Mono"/>
        <a:cs typeface="Chivo Mono"/>
      </a:majorFont>
      <a:minorFont>
        <a:latin typeface="Product Sans Light"/>
        <a:ea typeface="Chivo Mono"/>
        <a:cs typeface="Chivo Mon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hivo Mono"/>
        <a:cs typeface="Chivo Mono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hivo Mono"/>
        <a:cs typeface="Chivo Mono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4786E6925E644C82E31831AEA50057" ma:contentTypeVersion="18" ma:contentTypeDescription="Create a new document." ma:contentTypeScope="" ma:versionID="d374f5d8cc33b04ae9e847763f205218">
  <xsd:schema xmlns:xsd="http://www.w3.org/2001/XMLSchema" xmlns:xs="http://www.w3.org/2001/XMLSchema" xmlns:p="http://schemas.microsoft.com/office/2006/metadata/properties" xmlns:ns2="3d325080-840b-4dc8-b8ab-d60714d56b57" xmlns:ns3="b588b930-5b30-4097-91f9-37623a96efd5" targetNamespace="http://schemas.microsoft.com/office/2006/metadata/properties" ma:root="true" ma:fieldsID="bd9b5228deccc29b90ec81e811cd0097" ns2:_="" ns3:_="">
    <xsd:import namespace="3d325080-840b-4dc8-b8ab-d60714d56b57"/>
    <xsd:import namespace="b588b930-5b30-4097-91f9-37623a96ef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325080-840b-4dc8-b8ab-d60714d56b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3ce402-834e-41eb-87d0-d5ace8e4c40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8b930-5b30-4097-91f9-37623a96efd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050a154-9e51-4e69-9ba1-5ddd729039fc}" ma:internalName="TaxCatchAll" ma:showField="CatchAllData" ma:web="b588b930-5b30-4097-91f9-37623a96ef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3d325080-840b-4dc8-b8ab-d60714d56b57" xsi:nil="true"/>
    <lcf76f155ced4ddcb4097134ff3c332f xmlns="3d325080-840b-4dc8-b8ab-d60714d56b57">
      <Terms xmlns="http://schemas.microsoft.com/office/infopath/2007/PartnerControls"/>
    </lcf76f155ced4ddcb4097134ff3c332f>
    <TaxCatchAll xmlns="b588b930-5b30-4097-91f9-37623a96efd5" xsi:nil="true"/>
  </documentManagement>
</p:properties>
</file>

<file path=customXml/itemProps1.xml><?xml version="1.0" encoding="utf-8"?>
<ds:datastoreItem xmlns:ds="http://schemas.openxmlformats.org/officeDocument/2006/customXml" ds:itemID="{8F3C807B-B9FF-4E6A-8BB3-F630EAFB2368}">
  <ds:schemaRefs/>
</ds:datastoreItem>
</file>

<file path=customXml/itemProps2.xml><?xml version="1.0" encoding="utf-8"?>
<ds:datastoreItem xmlns:ds="http://schemas.openxmlformats.org/officeDocument/2006/customXml" ds:itemID="{1D20B6E4-879E-4E6C-BDE7-261540CD3765}">
  <ds:schemaRefs/>
</ds:datastoreItem>
</file>

<file path=customXml/itemProps3.xml><?xml version="1.0" encoding="utf-8"?>
<ds:datastoreItem xmlns:ds="http://schemas.openxmlformats.org/officeDocument/2006/customXml" ds:itemID="{09EC1AB0-9704-404D-B6D3-819D938AC55B}">
  <ds:schemaRefs>
    <ds:schemaRef ds:uri="3d325080-840b-4dc8-b8ab-d60714d56b57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b588b930-5b30-4097-91f9-37623a96efd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Geometric annual presentation</Template>
  <TotalTime>457</TotalTime>
  <Words>399</Words>
  <Application>Microsoft Office PowerPoint</Application>
  <PresentationFormat>Widescreen</PresentationFormat>
  <Paragraphs>61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Franklin Gothic Demi</vt:lpstr>
      <vt:lpstr>Noe Display Bold</vt:lpstr>
      <vt:lpstr>Product Sans Light</vt:lpstr>
      <vt:lpstr>Segoe UI</vt:lpstr>
      <vt:lpstr>Wingdings</vt:lpstr>
      <vt:lpstr>Theme1</vt:lpstr>
      <vt:lpstr>Human Capital Statistics</vt:lpstr>
      <vt:lpstr>Outline</vt:lpstr>
      <vt:lpstr>Relevancy</vt:lpstr>
      <vt:lpstr>Overview of Human Capital Statistics in OIC Countries</vt:lpstr>
      <vt:lpstr>Overview of Human Capital Statistics in OIC Countries</vt:lpstr>
      <vt:lpstr>Efforts of SESRIC in Human Capital Statistics</vt:lpstr>
      <vt:lpstr>Potential Future Directions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10th Meeting of the Technical Committee of Arab Statistics Initiative (ArabStat)</dc:title>
  <dc:creator>Atilla Karaman</dc:creator>
  <cp:lastModifiedBy>Atilla Karaman</cp:lastModifiedBy>
  <cp:revision>334</cp:revision>
  <cp:lastPrinted>2021-12-15T11:25:00Z</cp:lastPrinted>
  <dcterms:created xsi:type="dcterms:W3CDTF">2021-11-16T07:40:00Z</dcterms:created>
  <dcterms:modified xsi:type="dcterms:W3CDTF">2023-11-07T05:54:34Z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0x010100154786E6925E644C82E31831AEA50057</vt:lpwstr>
  </property>
  <property fmtid="{D5CDD505-2E9C-101B-9397-08002B2CF9AE}" pid="3" name="MediaServiceImageTags">
    <vt:lpwstr/>
  </property>
  <property fmtid="{D5CDD505-2E9C-101B-9397-08002B2CF9AE}" pid="4" name="ICV">
    <vt:lpwstr>0789754AC74F40E68FE66D272B6C8245_12</vt:lpwstr>
  </property>
  <property fmtid="{D5CDD505-2E9C-101B-9397-08002B2CF9AE}" pid="5" name="KSOProductBuildVer">
    <vt:lpwstr>2057-12.2.0.13266</vt:lpwstr>
  </property>
</Properties>
</file>