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50" r:id="rId5"/>
    <p:sldId id="352" r:id="rId6"/>
    <p:sldId id="365" r:id="rId7"/>
    <p:sldId id="366" r:id="rId8"/>
    <p:sldId id="376" r:id="rId9"/>
    <p:sldId id="377" r:id="rId10"/>
    <p:sldId id="378" r:id="rId11"/>
    <p:sldId id="379" r:id="rId12"/>
    <p:sldId id="374" r:id="rId13"/>
    <p:sldId id="375" r:id="rId14"/>
    <p:sldId id="343" r:id="rId15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Ahmet Ozturk" initials="AO" lastIdx="1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46E"/>
    <a:srgbClr val="E3A538"/>
    <a:srgbClr val="548235"/>
    <a:srgbClr val="803159"/>
    <a:srgbClr val="009FDA"/>
    <a:srgbClr val="4989C7"/>
    <a:srgbClr val="E06742"/>
    <a:srgbClr val="4495A2"/>
    <a:srgbClr val="FFFFFF"/>
    <a:srgbClr val="F9D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80189" autoAdjust="0"/>
  </p:normalViewPr>
  <p:slideViewPr>
    <p:cSldViewPr snapToGrid="0" showGuides="1">
      <p:cViewPr varScale="1">
        <p:scale>
          <a:sx n="62" d="100"/>
          <a:sy n="62" d="100"/>
        </p:scale>
        <p:origin x="78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sesrtcic-my.sharepoint.com/personal/fahman_sesric_org/Documents/# REPORTS/2023/# Agriculture 2023/# Draft Report/FIGURE_Agriculture 20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sesrtcic-my.sharepoint.com/personal/fahman_sesric_org/Documents/# REPORTS/2023/# Agriculture 2023/# Draft Report/FIGURE_Agriculture 202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sesrtcic-my.sharepoint.com/personal/fahman_sesric_org/Documents/# REPORTS/2023/# Agriculture 2023/# Draft Report/FIGURE_Agriculture 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76312865736074E-2"/>
          <c:y val="9.9469043386539904E-2"/>
          <c:w val="0.93509784748648062"/>
          <c:h val="0.75518525517342838"/>
        </c:manualLayout>
      </c:layout>
      <c:lineChart>
        <c:grouping val="standard"/>
        <c:varyColors val="0"/>
        <c:ser>
          <c:idx val="0"/>
          <c:order val="0"/>
          <c:tx>
            <c:strRef>
              <c:f>'[FIGURE_Agriculture 2023.xlsx]Fig 4.4'!$A$2</c:f>
              <c:strCache>
                <c:ptCount val="1"/>
                <c:pt idx="0">
                  <c:v>OIC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22-46D0-A765-D978BA00553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22-46D0-A765-D978BA00553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22-46D0-A765-D978BA00553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22-46D0-A765-D978BA00553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22-46D0-A765-D978BA00553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22-46D0-A765-D978BA00553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22-46D0-A765-D978BA00553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22-46D0-A765-D978BA00553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22-46D0-A765-D978BA00553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22-46D0-A765-D978BA00553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22-46D0-A765-D978BA00553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22-46D0-A765-D978BA00553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A22-46D0-A765-D978BA00553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22-46D0-A765-D978BA00553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A22-46D0-A765-D978BA00553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22-46D0-A765-D978BA00553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A22-46D0-A765-D978BA00553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'[FIGURE_Agriculture 2023.xlsx]Fig 4.4'!$B$1:$U$1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'[FIGURE_Agriculture 2023.xlsx]Fig 4.4'!$B$2:$U$2</c:f>
              <c:numCache>
                <c:formatCode>0.00</c:formatCode>
                <c:ptCount val="20"/>
                <c:pt idx="0">
                  <c:v>15.554453015925526</c:v>
                </c:pt>
                <c:pt idx="1">
                  <c:v>15.427420145926071</c:v>
                </c:pt>
                <c:pt idx="2">
                  <c:v>15.090218978033509</c:v>
                </c:pt>
                <c:pt idx="3">
                  <c:v>14.587193980890497</c:v>
                </c:pt>
                <c:pt idx="4">
                  <c:v>14.108497258180719</c:v>
                </c:pt>
                <c:pt idx="5">
                  <c:v>13.577738319613051</c:v>
                </c:pt>
                <c:pt idx="6">
                  <c:v>13.150874691264919</c:v>
                </c:pt>
                <c:pt idx="7">
                  <c:v>12.760286300200576</c:v>
                </c:pt>
                <c:pt idx="8">
                  <c:v>12.166699273770728</c:v>
                </c:pt>
                <c:pt idx="9">
                  <c:v>11.580573874077107</c:v>
                </c:pt>
                <c:pt idx="10">
                  <c:v>10.968212213636246</c:v>
                </c:pt>
                <c:pt idx="11">
                  <c:v>10.647516382566973</c:v>
                </c:pt>
                <c:pt idx="12">
                  <c:v>10.289966365194909</c:v>
                </c:pt>
                <c:pt idx="13">
                  <c:v>10.164630525888411</c:v>
                </c:pt>
                <c:pt idx="14">
                  <c:v>10.16000708562315</c:v>
                </c:pt>
                <c:pt idx="15">
                  <c:v>10.121787297140553</c:v>
                </c:pt>
                <c:pt idx="16">
                  <c:v>10.045405170401196</c:v>
                </c:pt>
                <c:pt idx="17">
                  <c:v>10.008442642765806</c:v>
                </c:pt>
                <c:pt idx="18">
                  <c:v>10.533190693431147</c:v>
                </c:pt>
                <c:pt idx="19">
                  <c:v>11.228727139111971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AA22-46D0-A765-D978BA005539}"/>
            </c:ext>
          </c:extLst>
        </c:ser>
        <c:ser>
          <c:idx val="1"/>
          <c:order val="1"/>
          <c:tx>
            <c:strRef>
              <c:f>'[FIGURE_Agriculture 2023.xlsx]Fig 4.4'!$A$3</c:f>
              <c:strCache>
                <c:ptCount val="1"/>
                <c:pt idx="0">
                  <c:v>Non-OIC Developing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A22-46D0-A765-D978BA00553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A22-46D0-A765-D978BA00553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A22-46D0-A765-D978BA00553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A22-46D0-A765-D978BA00553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A22-46D0-A765-D978BA00553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A22-46D0-A765-D978BA00553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A22-46D0-A765-D978BA00553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A22-46D0-A765-D978BA00553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A22-46D0-A765-D978BA00553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A22-46D0-A765-D978BA00553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A22-46D0-A765-D978BA00553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A22-46D0-A765-D978BA00553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A22-46D0-A765-D978BA00553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A22-46D0-A765-D978BA00553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A22-46D0-A765-D978BA00553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A22-46D0-A765-D978BA00553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A22-46D0-A765-D978BA00553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'[FIGURE_Agriculture 2023.xlsx]Fig 4.4'!$B$1:$U$1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'[FIGURE_Agriculture 2023.xlsx]Fig 4.4'!$B$3:$U$3</c:f>
              <c:numCache>
                <c:formatCode>0.00</c:formatCode>
                <c:ptCount val="20"/>
                <c:pt idx="0">
                  <c:v>14.161975995710735</c:v>
                </c:pt>
                <c:pt idx="1">
                  <c:v>14.261162322533361</c:v>
                </c:pt>
                <c:pt idx="2">
                  <c:v>14.240324665604421</c:v>
                </c:pt>
                <c:pt idx="3">
                  <c:v>13.920801176703703</c:v>
                </c:pt>
                <c:pt idx="4">
                  <c:v>13.293627891551013</c:v>
                </c:pt>
                <c:pt idx="5">
                  <c:v>12.257293211002741</c:v>
                </c:pt>
                <c:pt idx="6">
                  <c:v>11.211479164473017</c:v>
                </c:pt>
                <c:pt idx="7">
                  <c:v>10.54086862536078</c:v>
                </c:pt>
                <c:pt idx="8">
                  <c:v>9.8213044470784023</c:v>
                </c:pt>
                <c:pt idx="9">
                  <c:v>9.3862482703796193</c:v>
                </c:pt>
                <c:pt idx="10">
                  <c:v>9.0031828061176924</c:v>
                </c:pt>
                <c:pt idx="11">
                  <c:v>8.8003837721501146</c:v>
                </c:pt>
                <c:pt idx="12">
                  <c:v>8.7234956009710611</c:v>
                </c:pt>
                <c:pt idx="13">
                  <c:v>8.6814019060662098</c:v>
                </c:pt>
                <c:pt idx="14">
                  <c:v>8.6625357131301506</c:v>
                </c:pt>
                <c:pt idx="15">
                  <c:v>8.5757986189198068</c:v>
                </c:pt>
                <c:pt idx="16">
                  <c:v>8.4895952334734339</c:v>
                </c:pt>
                <c:pt idx="17">
                  <c:v>8.580468788710423</c:v>
                </c:pt>
                <c:pt idx="18">
                  <c:v>9.155236242778134</c:v>
                </c:pt>
                <c:pt idx="19">
                  <c:v>9.8961253219850001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AA22-46D0-A765-D978BA005539}"/>
            </c:ext>
          </c:extLst>
        </c:ser>
        <c:ser>
          <c:idx val="2"/>
          <c:order val="2"/>
          <c:tx>
            <c:strRef>
              <c:f>'[FIGURE_Agriculture 2023.xlsx]Fig 4.4'!$A$4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x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5508574885540774E-2"/>
                  <c:y val="4.8699487686984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3747261092142437E-2"/>
                      <c:h val="8.37878662926708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4-AA22-46D0-A765-D978BA00553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A22-46D0-A765-D978BA00553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A22-46D0-A765-D978BA00553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A22-46D0-A765-D978BA00553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A22-46D0-A765-D978BA00553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A22-46D0-A765-D978BA00553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A22-46D0-A765-D978BA00553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A22-46D0-A765-D978BA00553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A22-46D0-A765-D978BA00553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A22-46D0-A765-D978BA00553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AA22-46D0-A765-D978BA00553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A22-46D0-A765-D978BA00553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AA22-46D0-A765-D978BA00553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A22-46D0-A765-D978BA00553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AA22-46D0-A765-D978BA00553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AA22-46D0-A765-D978BA005539}"/>
                </c:ext>
              </c:extLst>
            </c:dLbl>
            <c:dLbl>
              <c:idx val="16"/>
              <c:layout>
                <c:manualLayout>
                  <c:x val="-2.3544408911124158E-2"/>
                  <c:y val="3.9861105166661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AA22-46D0-A765-D978BA00553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AA22-46D0-A765-D978BA00553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AA22-46D0-A765-D978BA005539}"/>
                </c:ext>
              </c:extLst>
            </c:dLbl>
            <c:dLbl>
              <c:idx val="19"/>
              <c:layout>
                <c:manualLayout>
                  <c:x val="-1.7787829715250423E-2"/>
                  <c:y val="5.3118678947146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AA22-46D0-A765-D978BA00553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'[FIGURE_Agriculture 2023.xlsx]Fig 4.4'!$B$1:$U$1</c:f>
              <c:numCache>
                <c:formatCode>General</c:formatCode>
                <c:ptCount val="2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</c:numCache>
            </c:numRef>
          </c:cat>
          <c:val>
            <c:numRef>
              <c:f>'[FIGURE_Agriculture 2023.xlsx]Fig 4.4'!$B$4:$U$4</c:f>
              <c:numCache>
                <c:formatCode>0.00</c:formatCode>
                <c:ptCount val="20"/>
                <c:pt idx="0">
                  <c:v>13.1</c:v>
                </c:pt>
                <c:pt idx="1">
                  <c:v>13.3</c:v>
                </c:pt>
                <c:pt idx="2">
                  <c:v>13</c:v>
                </c:pt>
                <c:pt idx="3">
                  <c:v>12.9</c:v>
                </c:pt>
                <c:pt idx="4">
                  <c:v>12.3</c:v>
                </c:pt>
                <c:pt idx="5">
                  <c:v>11.5</c:v>
                </c:pt>
                <c:pt idx="6">
                  <c:v>10.5</c:v>
                </c:pt>
                <c:pt idx="7">
                  <c:v>10</c:v>
                </c:pt>
                <c:pt idx="8">
                  <c:v>9.8000000000000007</c:v>
                </c:pt>
                <c:pt idx="9">
                  <c:v>8.6</c:v>
                </c:pt>
                <c:pt idx="10">
                  <c:v>8.3000000000000007</c:v>
                </c:pt>
                <c:pt idx="11">
                  <c:v>8.1999999999999993</c:v>
                </c:pt>
                <c:pt idx="12">
                  <c:v>7.9</c:v>
                </c:pt>
                <c:pt idx="13">
                  <c:v>7.8</c:v>
                </c:pt>
                <c:pt idx="14">
                  <c:v>8</c:v>
                </c:pt>
                <c:pt idx="15">
                  <c:v>7.8</c:v>
                </c:pt>
                <c:pt idx="16">
                  <c:v>7.6</c:v>
                </c:pt>
                <c:pt idx="17">
                  <c:v>7.7</c:v>
                </c:pt>
                <c:pt idx="18">
                  <c:v>8</c:v>
                </c:pt>
                <c:pt idx="19">
                  <c:v>9.3000000000000007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8-AA22-46D0-A765-D978BA00553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4402960"/>
        <c:axId val="104393392"/>
      </c:lineChart>
      <c:catAx>
        <c:axId val="10440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04393392"/>
        <c:crosses val="autoZero"/>
        <c:auto val="1"/>
        <c:lblAlgn val="ctr"/>
        <c:lblOffset val="100"/>
        <c:noMultiLvlLbl val="0"/>
      </c:catAx>
      <c:valAx>
        <c:axId val="104393392"/>
        <c:scaling>
          <c:orientation val="minMax"/>
          <c:min val="6"/>
        </c:scaling>
        <c:delete val="1"/>
        <c:axPos val="l"/>
        <c:numFmt formatCode="0" sourceLinked="0"/>
        <c:majorTickMark val="none"/>
        <c:minorTickMark val="none"/>
        <c:tickLblPos val="nextTo"/>
        <c:crossAx val="10440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624475902260852E-2"/>
          <c:y val="4.7346345641634736E-2"/>
          <c:w val="0.98837547543847781"/>
          <c:h val="0.52496799045807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'[FIGURE_Agriculture 2023.xlsx]Fig 5.3'!$D$4</c:f>
              <c:strCache>
                <c:ptCount val="1"/>
              </c:strCache>
            </c:strRef>
          </c:tx>
          <c:spPr>
            <a:noFill/>
            <a:ln w="381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1E-4E67-A750-B3EA0ED5567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1E-4E67-A750-B3EA0ED55670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1E-4E67-A750-B3EA0ED5567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1E-4E67-A750-B3EA0ED5567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F1E-4E67-A750-B3EA0ED55670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F1E-4E67-A750-B3EA0ED55670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F1E-4E67-A750-B3EA0ED55670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F1E-4E67-A750-B3EA0ED55670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F1E-4E67-A750-B3EA0ED55670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F1E-4E67-A750-B3EA0ED55670}"/>
              </c:ext>
            </c:extLst>
          </c:dPt>
          <c:dPt>
            <c:idx val="10"/>
            <c:invertIfNegative val="0"/>
            <c:bubble3D val="0"/>
            <c:spPr>
              <a:solidFill>
                <a:srgbClr val="7030A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F1E-4E67-A750-B3EA0ED55670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F1E-4E67-A750-B3EA0ED5567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1E-4E67-A750-B3EA0ED5567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1E-4E67-A750-B3EA0ED5567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1E-4E67-A750-B3EA0ED5567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1E-4E67-A750-B3EA0ED5567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1E-4E67-A750-B3EA0ED5567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1E-4E67-A750-B3EA0ED5567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1E-4E67-A750-B3EA0ED55670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1E-4E67-A750-B3EA0ED55670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F1E-4E67-A750-B3EA0ED55670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F1E-4E67-A750-B3EA0ED55670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F1E-4E67-A750-B3EA0ED55670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F1E-4E67-A750-B3EA0ED556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'[FIGURE_Agriculture 2023.xlsx]Fig 5.3'!$A$5:$B$16</c:f>
              <c:multiLvlStrCache>
                <c:ptCount val="12"/>
                <c:lvl>
                  <c:pt idx="0">
                    <c:v>OIC</c:v>
                  </c:pt>
                  <c:pt idx="1">
                    <c:v>Non-OIC Developing</c:v>
                  </c:pt>
                  <c:pt idx="2">
                    <c:v>Developed</c:v>
                  </c:pt>
                  <c:pt idx="3">
                    <c:v>World</c:v>
                  </c:pt>
                  <c:pt idx="4">
                    <c:v>OIC</c:v>
                  </c:pt>
                  <c:pt idx="5">
                    <c:v>Non-OIC Developing</c:v>
                  </c:pt>
                  <c:pt idx="6">
                    <c:v>Developed</c:v>
                  </c:pt>
                  <c:pt idx="7">
                    <c:v>World</c:v>
                  </c:pt>
                  <c:pt idx="8">
                    <c:v>OIC</c:v>
                  </c:pt>
                  <c:pt idx="9">
                    <c:v>Non-OIC Developing</c:v>
                  </c:pt>
                  <c:pt idx="10">
                    <c:v>Developed</c:v>
                  </c:pt>
                  <c:pt idx="11">
                    <c:v>World</c:v>
                  </c:pt>
                </c:lvl>
                <c:lvl>
                  <c:pt idx="0">
                    <c:v>Stunting</c:v>
                  </c:pt>
                  <c:pt idx="4">
                    <c:v>Wasting</c:v>
                  </c:pt>
                  <c:pt idx="8">
                    <c:v>Overweight</c:v>
                  </c:pt>
                </c:lvl>
              </c:multiLvlStrCache>
            </c:multiLvlStrRef>
          </c:cat>
          <c:val>
            <c:numRef>
              <c:f>'[FIGURE_Agriculture 2023.xlsx]Fig 5.3'!$C$5:$C$16</c:f>
              <c:numCache>
                <c:formatCode>0.0%</c:formatCode>
                <c:ptCount val="12"/>
                <c:pt idx="0">
                  <c:v>0.26493895002255863</c:v>
                </c:pt>
                <c:pt idx="1">
                  <c:v>0.2308584652786253</c:v>
                </c:pt>
                <c:pt idx="2">
                  <c:v>3.3290431333831347E-2</c:v>
                </c:pt>
                <c:pt idx="3">
                  <c:v>0.22500000000000001</c:v>
                </c:pt>
                <c:pt idx="4">
                  <c:v>8.1367464583274443E-2</c:v>
                </c:pt>
                <c:pt idx="5">
                  <c:v>8.4686965882999218E-2</c:v>
                </c:pt>
                <c:pt idx="6">
                  <c:v>5.1116668618058601E-3</c:v>
                </c:pt>
                <c:pt idx="7">
                  <c:v>6.8000000000000005E-2</c:v>
                </c:pt>
                <c:pt idx="8">
                  <c:v>5.5463045743668893E-2</c:v>
                </c:pt>
                <c:pt idx="9">
                  <c:v>5.3487612757301017E-2</c:v>
                </c:pt>
                <c:pt idx="10">
                  <c:v>7.6078915069517083E-2</c:v>
                </c:pt>
                <c:pt idx="11">
                  <c:v>5.5999999999999994E-2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F1E-4E67-A750-B3EA0ED55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"/>
        <c:axId val="1965429856"/>
        <c:axId val="1965432352"/>
      </c:barChart>
      <c:catAx>
        <c:axId val="19654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965432352"/>
        <c:crosses val="autoZero"/>
        <c:auto val="1"/>
        <c:lblAlgn val="ctr"/>
        <c:lblOffset val="100"/>
        <c:noMultiLvlLbl val="0"/>
      </c:catAx>
      <c:valAx>
        <c:axId val="1965432352"/>
        <c:scaling>
          <c:orientation val="minMax"/>
          <c:max val="0.30000000000000004"/>
        </c:scaling>
        <c:delete val="1"/>
        <c:axPos val="l"/>
        <c:numFmt formatCode="0.0%" sourceLinked="1"/>
        <c:majorTickMark val="none"/>
        <c:minorTickMark val="none"/>
        <c:tickLblPos val="nextTo"/>
        <c:crossAx val="196542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242424242424242E-2"/>
          <c:y val="0.1901159506960364"/>
          <c:w val="0.93149527480236138"/>
          <c:h val="0.65530970021152424"/>
        </c:manualLayout>
      </c:layout>
      <c:lineChart>
        <c:grouping val="standard"/>
        <c:varyColors val="0"/>
        <c:ser>
          <c:idx val="0"/>
          <c:order val="0"/>
          <c:tx>
            <c:strRef>
              <c:f>'[FIGURE_Agriculture 2023.xlsx]Fig 5.2'!$A$5</c:f>
              <c:strCache>
                <c:ptCount val="1"/>
                <c:pt idx="0">
                  <c:v>OIC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0C-4ABC-AD7A-87FF64E0E78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C-4ABC-AD7A-87FF64E0E78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'[FIGURE_Agriculture 2023.xlsx]Fig 5.2'!$B$4:$E$4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'[FIGURE_Agriculture 2023.xlsx]Fig 5.2'!$B$5:$E$5</c:f>
              <c:numCache>
                <c:formatCode>0.00</c:formatCode>
                <c:ptCount val="4"/>
                <c:pt idx="0">
                  <c:v>3.2291914893617002</c:v>
                </c:pt>
                <c:pt idx="1">
                  <c:v>3.3114893617021273</c:v>
                </c:pt>
                <c:pt idx="2">
                  <c:v>3.3856191489361698</c:v>
                </c:pt>
                <c:pt idx="3">
                  <c:v>3.477808510638297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0C-4ABC-AD7A-87FF64E0E781}"/>
            </c:ext>
          </c:extLst>
        </c:ser>
        <c:ser>
          <c:idx val="1"/>
          <c:order val="1"/>
          <c:tx>
            <c:strRef>
              <c:f>'[FIGURE_Agriculture 2023.xlsx]Fig 5.2'!$A$6</c:f>
              <c:strCache>
                <c:ptCount val="1"/>
                <c:pt idx="0">
                  <c:v>Non-OIC Developing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0C-4ABC-AD7A-87FF64E0E78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C-4ABC-AD7A-87FF64E0E78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'[FIGURE_Agriculture 2023.xlsx]Fig 5.2'!$B$4:$E$4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'[FIGURE_Agriculture 2023.xlsx]Fig 5.2'!$B$6:$E$6</c:f>
              <c:numCache>
                <c:formatCode>0.00</c:formatCode>
                <c:ptCount val="4"/>
                <c:pt idx="0">
                  <c:v>3.5096860465116277</c:v>
                </c:pt>
                <c:pt idx="1">
                  <c:v>3.542946428299262</c:v>
                </c:pt>
                <c:pt idx="2">
                  <c:v>3.6060975609756087</c:v>
                </c:pt>
                <c:pt idx="3">
                  <c:v>3.7232073170731699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10C-4ABC-AD7A-87FF64E0E781}"/>
            </c:ext>
          </c:extLst>
        </c:ser>
        <c:ser>
          <c:idx val="2"/>
          <c:order val="2"/>
          <c:tx>
            <c:strRef>
              <c:f>'[FIGURE_Agriculture 2023.xlsx]Fig 5.2'!$A$7</c:f>
              <c:strCache>
                <c:ptCount val="1"/>
                <c:pt idx="0">
                  <c:v>Developed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0C-4ABC-AD7A-87FF64E0E781}"/>
                </c:ext>
              </c:extLst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0C-4ABC-AD7A-87FF64E0E78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'[FIGURE_Agriculture 2023.xlsx]Fig 5.2'!$B$4:$E$4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'[FIGURE_Agriculture 2023.xlsx]Fig 5.2'!$B$7:$E$7</c:f>
              <c:numCache>
                <c:formatCode>0.00</c:formatCode>
                <c:ptCount val="4"/>
                <c:pt idx="0">
                  <c:v>2.9564722222222226</c:v>
                </c:pt>
                <c:pt idx="1">
                  <c:v>2.9973142857142845</c:v>
                </c:pt>
                <c:pt idx="2">
                  <c:v>3.000485714285714</c:v>
                </c:pt>
                <c:pt idx="3">
                  <c:v>3.1244857142857145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10C-4ABC-AD7A-87FF64E0E781}"/>
            </c:ext>
          </c:extLst>
        </c:ser>
        <c:ser>
          <c:idx val="3"/>
          <c:order val="3"/>
          <c:tx>
            <c:strRef>
              <c:f>'[FIGURE_Agriculture 2023.xlsx]Fig 5.2'!$A$8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0C-4ABC-AD7A-87FF64E0E78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0C-4ABC-AD7A-87FF64E0E78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'[FIGURE_Agriculture 2023.xlsx]Fig 5.2'!$B$4:$E$4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'[FIGURE_Agriculture 2023.xlsx]Fig 5.2'!$B$8:$E$8</c:f>
              <c:numCache>
                <c:formatCode>0.00</c:formatCode>
                <c:ptCount val="4"/>
                <c:pt idx="0">
                  <c:v>3.3140000000000001</c:v>
                </c:pt>
                <c:pt idx="1">
                  <c:v>3.35</c:v>
                </c:pt>
                <c:pt idx="2">
                  <c:v>3.4249999999999998</c:v>
                </c:pt>
                <c:pt idx="3">
                  <c:v>3.5369999999999999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10C-4ABC-AD7A-87FF64E0E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6010576"/>
        <c:axId val="2076014736"/>
      </c:lineChart>
      <c:catAx>
        <c:axId val="207601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76014736"/>
        <c:crosses val="autoZero"/>
        <c:auto val="1"/>
        <c:lblAlgn val="ctr"/>
        <c:lblOffset val="100"/>
        <c:noMultiLvlLbl val="0"/>
      </c:catAx>
      <c:valAx>
        <c:axId val="2076014736"/>
        <c:scaling>
          <c:orientation val="minMax"/>
          <c:min val="2.9"/>
        </c:scaling>
        <c:delete val="1"/>
        <c:axPos val="l"/>
        <c:numFmt formatCode="0.00" sourceLinked="1"/>
        <c:majorTickMark val="none"/>
        <c:minorTickMark val="none"/>
        <c:tickLblPos val="nextTo"/>
        <c:crossAx val="207601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4.2194092827004218E-2"/>
          <c:w val="0.99612250045320916"/>
          <c:h val="0.1663432893673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97938672300108E-3"/>
          <c:y val="8.1699521596764607E-2"/>
          <c:w val="0.9916666666666667"/>
          <c:h val="0.75265692221361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'[FIGURE_Agriculture 2023.xlsx]Fig 5.2'!$B$18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86-44CD-826A-A7636AE07393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86-44CD-826A-A7636AE07393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86-44CD-826A-A7636AE0739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86-44CD-826A-A7636AE0739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'[FIGURE_Agriculture 2023.xlsx]Fig 5.2'!$A$19:$A$22</c:f>
              <c:strCache>
                <c:ptCount val="4"/>
                <c:pt idx="0">
                  <c:v>OIC</c:v>
                </c:pt>
                <c:pt idx="1">
                  <c:v>Non-OIC Developing</c:v>
                </c:pt>
                <c:pt idx="2">
                  <c:v>Developed</c:v>
                </c:pt>
                <c:pt idx="3">
                  <c:v>World</c:v>
                </c:pt>
              </c:strCache>
            </c:strRef>
          </c:cat>
          <c:val>
            <c:numRef>
              <c:f>'[FIGURE_Agriculture 2023.xlsx]Fig 5.2'!$B$19:$B$22</c:f>
              <c:numCache>
                <c:formatCode>0.0%</c:formatCode>
                <c:ptCount val="4"/>
                <c:pt idx="0">
                  <c:v>0.63416707650318527</c:v>
                </c:pt>
                <c:pt idx="1">
                  <c:v>0.43950519941460764</c:v>
                </c:pt>
                <c:pt idx="2">
                  <c:v>1.3612398737003796E-2</c:v>
                </c:pt>
                <c:pt idx="3">
                  <c:v>0.41899999999999998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86-44CD-826A-A7636AE07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0"/>
        <c:axId val="1679751552"/>
        <c:axId val="1679751968"/>
      </c:barChart>
      <c:catAx>
        <c:axId val="167975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679751968"/>
        <c:crosses val="autoZero"/>
        <c:auto val="1"/>
        <c:lblAlgn val="ctr"/>
        <c:lblOffset val="100"/>
        <c:noMultiLvlLbl val="0"/>
      </c:catAx>
      <c:valAx>
        <c:axId val="16797519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7975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11/6/2023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67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Franklin Gothic Demi" panose="020B0703020102020204" pitchFamily="34" charset="0"/>
              <a:buChar char="►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67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5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52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68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1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 hasCustomPrompt="1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/>
          <p:cNvSpPr>
            <a:spLocks noGrp="1"/>
          </p:cNvSpPr>
          <p:nvPr>
            <p:ph type="tbl" sz="quarter" idx="10" hasCustomPrompt="1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/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/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/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/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/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/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/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/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/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/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/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0560" y="6610349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263" y="805775"/>
            <a:ext cx="7255363" cy="1595593"/>
          </a:xfrm>
        </p:spPr>
        <p:txBody>
          <a:bodyPr/>
          <a:lstStyle/>
          <a:p>
            <a:pPr algn="ctr"/>
            <a:r>
              <a:rPr lang="en-US" sz="2800" b="0" dirty="0">
                <a:solidFill>
                  <a:srgbClr val="4495A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Food Security Statistics</a:t>
            </a:r>
            <a:endParaRPr lang="en-GB" sz="2800" b="0" dirty="0">
              <a:solidFill>
                <a:srgbClr val="4495A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33940" y="4390728"/>
            <a:ext cx="5594008" cy="56937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4989C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Statistical, Economic and Social Research and</a:t>
            </a:r>
            <a:br>
              <a:rPr lang="en-GB" dirty="0">
                <a:solidFill>
                  <a:srgbClr val="4989C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>
                <a:solidFill>
                  <a:srgbClr val="4989C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Training Centre for Islamic Countries (SESRIC)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4603262" y="2626163"/>
            <a:ext cx="7255364" cy="1539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en-US" sz="1800" b="0" baseline="3000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Meeting of the Steering Committee of the</a:t>
            </a:r>
            <a:b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Arab Statistics Initiative (</a:t>
            </a:r>
            <a:r>
              <a:rPr lang="en-US" sz="1800" b="0" dirty="0" err="1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Arabstat</a:t>
            </a:r>
            <a: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b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4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ABU DHABI – UAE, 8-9 November 2023</a:t>
            </a:r>
          </a:p>
          <a:p>
            <a:pPr algn="ctr"/>
            <a:endParaRPr lang="en-GB" sz="1400" b="0" dirty="0">
              <a:solidFill>
                <a:srgbClr val="7CA65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14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ATILLA KARAMAN</a:t>
            </a:r>
            <a:br>
              <a:rPr lang="en-GB" sz="14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4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DIRECTOR, STATISTICS &amp; INFORMATION DEPARTMENT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490122" y="5184901"/>
            <a:ext cx="1481644" cy="14864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/>
          </a:bodyPr>
          <a:lstStyle/>
          <a:p>
            <a:pPr algn="ctr"/>
            <a:r>
              <a:rPr lang="en-GB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 Future Directions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10/11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7A4A62-2733-E538-FBE1-2FBF60A7F1F9}"/>
              </a:ext>
            </a:extLst>
          </p:cNvPr>
          <p:cNvSpPr txBox="1"/>
          <p:nvPr/>
        </p:nvSpPr>
        <p:spPr>
          <a:xfrm>
            <a:off x="1580562" y="1493667"/>
            <a:ext cx="9030877" cy="486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i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AGRISurvey</a:t>
            </a:r>
            <a:endParaRPr lang="en-GB" sz="320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World Programme for the Census of Agriculture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Food Balance Sheets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SEEA-AFF</a:t>
            </a:r>
          </a:p>
        </p:txBody>
      </p:sp>
    </p:spTree>
    <p:extLst>
      <p:ext uri="{BB962C8B-B14F-4D97-AF65-F5344CB8AC3E}">
        <p14:creationId xmlns:p14="http://schemas.microsoft.com/office/powerpoint/2010/main" val="265156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623" y="2130552"/>
            <a:ext cx="3681129" cy="973366"/>
          </a:xfrm>
        </p:spPr>
        <p:txBody>
          <a:bodyPr>
            <a:normAutofit/>
          </a:bodyPr>
          <a:lstStyle/>
          <a:p>
            <a:r>
              <a:rPr lang="en-US" sz="6000" b="0" i="1" dirty="0">
                <a:solidFill>
                  <a:srgbClr val="4495A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2967" y="5193994"/>
            <a:ext cx="150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@sesric</a:t>
            </a:r>
            <a:b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</a:br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@oicstatcom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07623" y="5274596"/>
            <a:ext cx="487898" cy="4851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2967" y="3808534"/>
            <a:ext cx="169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www.sesric.org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07623" y="3717506"/>
            <a:ext cx="487898" cy="551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7623" y="4469267"/>
            <a:ext cx="487897" cy="5243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62967" y="4408279"/>
            <a:ext cx="221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cabinet@sesric.org</a:t>
            </a:r>
            <a:b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</a:br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statistics@sesric.org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0296094" y="4154103"/>
            <a:ext cx="1305759" cy="1309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CF36CF-FA73-6B9A-AD06-AE5E4F8077AE}"/>
              </a:ext>
            </a:extLst>
          </p:cNvPr>
          <p:cNvSpPr txBox="1"/>
          <p:nvPr/>
        </p:nvSpPr>
        <p:spPr>
          <a:xfrm>
            <a:off x="7462967" y="5979710"/>
            <a:ext cx="168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@sesric1978</a:t>
            </a:r>
            <a:b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</a:br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@oic_statcom</a:t>
            </a:r>
          </a:p>
        </p:txBody>
      </p:sp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08C6EF3E-0034-F4A8-5B58-EC69A39962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520" y="6059875"/>
            <a:ext cx="486000" cy="486000"/>
          </a:xfrm>
          <a:prstGeom prst="rect">
            <a:avLst/>
          </a:prstGeom>
        </p:spPr>
      </p:pic>
      <p:pic>
        <p:nvPicPr>
          <p:cNvPr id="20" name="Graphic 7">
            <a:extLst>
              <a:ext uri="{FF2B5EF4-FFF2-40B4-BE49-F238E27FC236}">
                <a16:creationId xmlns:a16="http://schemas.microsoft.com/office/drawing/2014/main" id="{C83310EB-D806-3349-B07B-AD51E91C23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7">
            <a:extLst>
              <a:ext uri="{FF2B5EF4-FFF2-40B4-BE49-F238E27FC236}">
                <a16:creationId xmlns:a16="http://schemas.microsoft.com/office/drawing/2014/main" id="{AAD739F4-B4B5-248C-72E1-276F19363C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" t="14063" r="-1" b="29686"/>
          <a:stretch/>
        </p:blipFill>
        <p:spPr>
          <a:xfrm>
            <a:off x="0" y="1"/>
            <a:ext cx="12191963" cy="6858000"/>
          </a:xfrm>
          <a:custGeom>
            <a:avLst/>
            <a:gdLst>
              <a:gd name="connsiteX0" fmla="*/ 128 w 12191963"/>
              <a:gd name="connsiteY0" fmla="*/ -152 h 12191963"/>
              <a:gd name="connsiteX1" fmla="*/ 12192091 w 12191963"/>
              <a:gd name="connsiteY1" fmla="*/ -152 h 12191963"/>
              <a:gd name="connsiteX2" fmla="*/ 12192091 w 12191963"/>
              <a:gd name="connsiteY2" fmla="*/ 12191811 h 12191963"/>
              <a:gd name="connsiteX3" fmla="*/ 128 w 12191963"/>
              <a:gd name="connsiteY3" fmla="*/ 12191811 h 12191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63" h="12191963">
                <a:moveTo>
                  <a:pt x="128" y="-152"/>
                </a:moveTo>
                <a:lnTo>
                  <a:pt x="12192091" y="-152"/>
                </a:lnTo>
                <a:lnTo>
                  <a:pt x="12192091" y="12191811"/>
                </a:lnTo>
                <a:lnTo>
                  <a:pt x="128" y="12191811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23" y="347049"/>
            <a:ext cx="10524166" cy="6108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</a:p>
        </p:txBody>
      </p:sp>
      <p:sp>
        <p:nvSpPr>
          <p:cNvPr id="11" name="Text Placeholder 3"/>
          <p:cNvSpPr txBox="1"/>
          <p:nvPr/>
        </p:nvSpPr>
        <p:spPr>
          <a:xfrm>
            <a:off x="2348347" y="1683100"/>
            <a:ext cx="7495307" cy="34918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Franklin Gothic Demi" panose="020B0703020102020204" pitchFamily="34" charset="0"/>
              <a:buChar char="►"/>
            </a:pPr>
            <a:r>
              <a:rPr lang="en-GB" sz="2800" i="1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Relevancy</a:t>
            </a:r>
          </a:p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Franklin Gothic Demi" panose="020B0703020102020204" pitchFamily="34" charset="0"/>
              <a:buChar char="►"/>
            </a:pPr>
            <a:r>
              <a:rPr lang="en-GB" sz="2800" i="1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Overview of Food Security Statistics</a:t>
            </a:r>
            <a:br>
              <a:rPr lang="en-GB" sz="2800" i="1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i="1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in OIC Countries</a:t>
            </a:r>
          </a:p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Franklin Gothic Demi" panose="020B0703020102020204" pitchFamily="34" charset="0"/>
              <a:buChar char="►"/>
            </a:pPr>
            <a:r>
              <a:rPr lang="en-GB" sz="2800" i="1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Efforts of SESRIC in Food Security Statistics</a:t>
            </a:r>
          </a:p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Franklin Gothic Demi" panose="020B0703020102020204" pitchFamily="34" charset="0"/>
              <a:buChar char="►"/>
            </a:pPr>
            <a:r>
              <a:rPr lang="en-GB" sz="2800" i="1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Potential Future Directions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2/11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/>
          </a:bodyPr>
          <a:lstStyle/>
          <a:p>
            <a:pPr algn="ctr"/>
            <a:r>
              <a:rPr lang="en-GB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Relevancy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3/11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3A9544-C22E-C181-A47E-46F7DCEF0438}"/>
              </a:ext>
            </a:extLst>
          </p:cNvPr>
          <p:cNvGrpSpPr/>
          <p:nvPr/>
        </p:nvGrpSpPr>
        <p:grpSpPr>
          <a:xfrm>
            <a:off x="1162248" y="2772484"/>
            <a:ext cx="9881068" cy="954000"/>
            <a:chOff x="1162248" y="2822371"/>
            <a:chExt cx="9881068" cy="954000"/>
          </a:xfrm>
        </p:grpSpPr>
        <p:sp>
          <p:nvSpPr>
            <p:cNvPr id="13" name="TextBox 12"/>
            <p:cNvSpPr txBox="1"/>
            <p:nvPr/>
          </p:nvSpPr>
          <p:spPr>
            <a:xfrm>
              <a:off x="2194401" y="3006985"/>
              <a:ext cx="88489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OIC STI Agenda 2026</a:t>
              </a:r>
            </a:p>
          </p:txBody>
        </p:sp>
        <p:pic>
          <p:nvPicPr>
            <p:cNvPr id="1026" name="Picture 2" descr="ICGEB COMSTECH – ICGEB Scientific Cooperation Programme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248" y="2822371"/>
              <a:ext cx="926872" cy="9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C5C188F-19A2-3533-159A-F92A16960A05}"/>
              </a:ext>
            </a:extLst>
          </p:cNvPr>
          <p:cNvGrpSpPr/>
          <p:nvPr/>
        </p:nvGrpSpPr>
        <p:grpSpPr>
          <a:xfrm>
            <a:off x="1148684" y="5229676"/>
            <a:ext cx="9236974" cy="1077218"/>
            <a:chOff x="1148684" y="5329452"/>
            <a:chExt cx="9236974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194401" y="5329452"/>
              <a:ext cx="81912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OIC Ministerial Conferences on Food Security &amp; Agricultural Development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E3A538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148684" y="5329452"/>
              <a:ext cx="952500" cy="952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02EAA3-1871-BC80-8954-DD3CD5324475}"/>
              </a:ext>
            </a:extLst>
          </p:cNvPr>
          <p:cNvGrpSpPr/>
          <p:nvPr/>
        </p:nvGrpSpPr>
        <p:grpSpPr>
          <a:xfrm>
            <a:off x="1162248" y="1543888"/>
            <a:ext cx="7246725" cy="954000"/>
            <a:chOff x="1162248" y="1568830"/>
            <a:chExt cx="7246725" cy="954000"/>
          </a:xfrm>
        </p:grpSpPr>
        <p:sp>
          <p:nvSpPr>
            <p:cNvPr id="15" name="TextBox 14"/>
            <p:cNvSpPr txBox="1"/>
            <p:nvPr/>
          </p:nvSpPr>
          <p:spPr>
            <a:xfrm>
              <a:off x="2194401" y="1753445"/>
              <a:ext cx="6214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OIC-2025 Programme of Action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7CD11E-BA97-0F66-6BD0-4BDB06018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2248" y="1568830"/>
              <a:ext cx="935840" cy="954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B4BB48-0451-5680-2DEF-D0FA554CC2E0}"/>
              </a:ext>
            </a:extLst>
          </p:cNvPr>
          <p:cNvGrpSpPr/>
          <p:nvPr/>
        </p:nvGrpSpPr>
        <p:grpSpPr>
          <a:xfrm>
            <a:off x="1162248" y="4001080"/>
            <a:ext cx="6865471" cy="954000"/>
            <a:chOff x="1162248" y="4075912"/>
            <a:chExt cx="6865471" cy="954000"/>
          </a:xfrm>
        </p:grpSpPr>
        <p:sp>
          <p:nvSpPr>
            <p:cNvPr id="14" name="TextBox 13"/>
            <p:cNvSpPr txBox="1"/>
            <p:nvPr/>
          </p:nvSpPr>
          <p:spPr>
            <a:xfrm>
              <a:off x="2194401" y="4260525"/>
              <a:ext cx="58333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Prioritised SDGs at the OIC level</a:t>
              </a:r>
            </a:p>
          </p:txBody>
        </p:sp>
        <p:pic>
          <p:nvPicPr>
            <p:cNvPr id="4" name="Picture 2" descr="GOAL 2: ZERO HUNGER – İMÜ SKA">
              <a:extLst>
                <a:ext uri="{FF2B5EF4-FFF2-40B4-BE49-F238E27FC236}">
                  <a16:creationId xmlns:a16="http://schemas.microsoft.com/office/drawing/2014/main" id="{E12AD3BE-E040-18F1-021A-0F6B8B2020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248" y="4075912"/>
              <a:ext cx="954000" cy="9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/>
          </a:bodyPr>
          <a:lstStyle/>
          <a:p>
            <a:pPr algn="ctr"/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Food Security</a:t>
            </a:r>
            <a:b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Statistics in OIC Countries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4/11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3F18FA-1294-50A2-8446-6B1749E7F394}"/>
              </a:ext>
            </a:extLst>
          </p:cNvPr>
          <p:cNvSpPr txBox="1">
            <a:spLocks/>
          </p:cNvSpPr>
          <p:nvPr/>
        </p:nvSpPr>
        <p:spPr>
          <a:xfrm>
            <a:off x="575479" y="1572873"/>
            <a:ext cx="9550298" cy="564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70AD47">
                    <a:lumMod val="50000"/>
                  </a:srgbClr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Global Food Security Index (GFSI) 2022 shows diverse pictures</a:t>
            </a:r>
            <a:br>
              <a:rPr lang="en-GB" sz="2000" b="1" dirty="0">
                <a:solidFill>
                  <a:srgbClr val="70AD47">
                    <a:lumMod val="50000"/>
                  </a:srgbClr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</a:br>
            <a:r>
              <a:rPr lang="en-GB" sz="2000" b="1" dirty="0">
                <a:solidFill>
                  <a:srgbClr val="70AD47">
                    <a:lumMod val="50000"/>
                  </a:srgbClr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of the state and trends of food security in OIC countries</a:t>
            </a:r>
            <a:endParaRPr lang="en-US" sz="2000" b="1" dirty="0">
              <a:solidFill>
                <a:srgbClr val="70AD47">
                  <a:lumMod val="50000"/>
                </a:srgbClr>
              </a:solidFill>
              <a:latin typeface="Segoe UI" panose="020B0502040204020203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06298-0733-D7CB-33D0-EF9B39229E16}"/>
              </a:ext>
            </a:extLst>
          </p:cNvPr>
          <p:cNvSpPr/>
          <p:nvPr/>
        </p:nvSpPr>
        <p:spPr>
          <a:xfrm flipV="1">
            <a:off x="500514" y="1572872"/>
            <a:ext cx="74965" cy="56421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6CF789-FD8C-5620-7365-9D874E8D81CC}"/>
              </a:ext>
            </a:extLst>
          </p:cNvPr>
          <p:cNvSpPr/>
          <p:nvPr/>
        </p:nvSpPr>
        <p:spPr>
          <a:xfrm>
            <a:off x="8522053" y="2594745"/>
            <a:ext cx="3504847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2022, 5 OIC countries having “good” food security; 13 “moderate” food security; 18 “weak” food security; one with “very weak” food security.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performers since 2018 was made in Uzbekistan, Egypt, Tajikistan, Kazakhstan, and UAE.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21E76F1-5571-70E9-C0F4-DA350745E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752753"/>
              </p:ext>
            </p:extLst>
          </p:nvPr>
        </p:nvGraphicFramePr>
        <p:xfrm>
          <a:off x="575479" y="2205275"/>
          <a:ext cx="7946574" cy="4229112"/>
        </p:xfrm>
        <a:graphic>
          <a:graphicData uri="http://schemas.openxmlformats.org/drawingml/2006/table">
            <a:tbl>
              <a:tblPr firstRow="1" firstCol="1" bandRow="1"/>
              <a:tblGrid>
                <a:gridCol w="2341490">
                  <a:extLst>
                    <a:ext uri="{9D8B030D-6E8A-4147-A177-3AD203B41FA5}">
                      <a16:colId xmlns:a16="http://schemas.microsoft.com/office/drawing/2014/main" val="3567830719"/>
                    </a:ext>
                  </a:extLst>
                </a:gridCol>
                <a:gridCol w="860879">
                  <a:extLst>
                    <a:ext uri="{9D8B030D-6E8A-4147-A177-3AD203B41FA5}">
                      <a16:colId xmlns:a16="http://schemas.microsoft.com/office/drawing/2014/main" val="2172503604"/>
                    </a:ext>
                  </a:extLst>
                </a:gridCol>
                <a:gridCol w="770918">
                  <a:extLst>
                    <a:ext uri="{9D8B030D-6E8A-4147-A177-3AD203B41FA5}">
                      <a16:colId xmlns:a16="http://schemas.microsoft.com/office/drawing/2014/main" val="2963812454"/>
                    </a:ext>
                  </a:extLst>
                </a:gridCol>
                <a:gridCol w="2390219">
                  <a:extLst>
                    <a:ext uri="{9D8B030D-6E8A-4147-A177-3AD203B41FA5}">
                      <a16:colId xmlns:a16="http://schemas.microsoft.com/office/drawing/2014/main" val="3877256511"/>
                    </a:ext>
                  </a:extLst>
                </a:gridCol>
                <a:gridCol w="834640">
                  <a:extLst>
                    <a:ext uri="{9D8B030D-6E8A-4147-A177-3AD203B41FA5}">
                      <a16:colId xmlns:a16="http://schemas.microsoft.com/office/drawing/2014/main" val="2787232451"/>
                    </a:ext>
                  </a:extLst>
                </a:gridCol>
                <a:gridCol w="748428">
                  <a:extLst>
                    <a:ext uri="{9D8B030D-6E8A-4147-A177-3AD203B41FA5}">
                      <a16:colId xmlns:a16="http://schemas.microsoft.com/office/drawing/2014/main" val="1033402607"/>
                    </a:ext>
                  </a:extLst>
                </a:gridCol>
              </a:tblGrid>
              <a:tr h="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VERY GOOD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WEAK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E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035970"/>
                  </a:ext>
                </a:extLst>
              </a:tr>
              <a:tr h="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SCORE 80+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Δ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964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SCORE 40-54.9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E6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Δ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AE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456943"/>
                  </a:ext>
                </a:extLst>
              </a:tr>
              <a:tr h="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GOOD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9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Bangladesh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DE3118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-2.5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756719"/>
                  </a:ext>
                </a:extLst>
              </a:tr>
              <a:tr h="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SCORE 70-79.9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9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Δ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96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Pakistan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52.2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DE3118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-1.2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29377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UAE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75.2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3.6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Mali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51.9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45606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Qatar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72.4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DE3118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-0.6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Senegal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51.2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09108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Kazakhstan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72.1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3.9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Burkina Faso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49.6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DE3118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634626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Oman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71.2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DE3118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-2.1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Benin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48.1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1.7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57658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Bahrain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70.3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0.8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Uganda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47.7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445294"/>
                  </a:ext>
                </a:extLst>
              </a:tr>
              <a:tr h="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MODERATE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Mozambique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47.3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917324"/>
                  </a:ext>
                </a:extLst>
              </a:tr>
              <a:tr h="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SCORE 55-69.9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Δ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B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Cote d'Ivoire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46.5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DE3118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-4.3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114837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Malaysia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69.9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2.7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Cameroon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46.4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DE3118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-1.7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47893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Saudi Arabia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69.9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2.6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Niger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46.3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DE3118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-4.5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80561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Jordan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66.2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0.9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Togo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46.2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DE3118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-1.6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37424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Turkey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65.3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0.1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Guinea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45.1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67597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Kuwait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65.2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DE3118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-2.8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Chad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43.2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0.9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99956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Morocco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63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DE3118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-0.5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Sudan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42.8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2.7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379759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Tunisia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60.3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1.2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Nigeria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42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DE3118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-2.7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14123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Indonesia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60.2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DE3118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-3.4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Sierra Leone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40.5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0.4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655082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Azerbaijan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59.8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1.6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Yemen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40.1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1.2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58246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Algeria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58.9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0.4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</a:pPr>
                      <a:endParaRPr lang="en-US" sz="11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</a:pPr>
                      <a:endParaRPr lang="en-US" sz="11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</a:pPr>
                      <a:endParaRPr lang="en-US" sz="11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96821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Uzbekistan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57.5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5.4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VERY WEAK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9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05022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Tajikistan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56.7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4.4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SCORE 0-39.9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91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Δ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19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646028"/>
                  </a:ext>
                </a:extLst>
              </a:tr>
              <a:tr h="45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Egypt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56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5E9E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5.1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Syria*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36.3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DE3118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-3.6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4657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/>
          </a:bodyPr>
          <a:lstStyle/>
          <a:p>
            <a:pPr algn="ctr"/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Food Security</a:t>
            </a:r>
            <a:b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Statistics in OIC Countries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5/11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76740-536D-776F-01CB-9089CFD94650}"/>
              </a:ext>
            </a:extLst>
          </p:cNvPr>
          <p:cNvSpPr txBox="1">
            <a:spLocks/>
          </p:cNvSpPr>
          <p:nvPr/>
        </p:nvSpPr>
        <p:spPr>
          <a:xfrm>
            <a:off x="575479" y="1572873"/>
            <a:ext cx="9550298" cy="564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70AD47">
                    <a:lumMod val="50000"/>
                  </a:srgbClr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Undernourished population increased due to COVID-19 and other stressors</a:t>
            </a:r>
            <a:endParaRPr lang="en-US" sz="2000" b="1" dirty="0">
              <a:solidFill>
                <a:srgbClr val="70AD47">
                  <a:lumMod val="50000"/>
                </a:srgbClr>
              </a:solidFill>
              <a:latin typeface="Segoe UI" panose="020B0502040204020203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E06978-1FD8-E630-7712-D4ECF8F59D8D}"/>
              </a:ext>
            </a:extLst>
          </p:cNvPr>
          <p:cNvSpPr/>
          <p:nvPr/>
        </p:nvSpPr>
        <p:spPr>
          <a:xfrm flipV="1">
            <a:off x="500514" y="1572872"/>
            <a:ext cx="74965" cy="56421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D764DC-0F89-9A5A-7F8D-369DAEF09709}"/>
              </a:ext>
            </a:extLst>
          </p:cNvPr>
          <p:cNvSpPr/>
          <p:nvPr/>
        </p:nvSpPr>
        <p:spPr>
          <a:xfrm>
            <a:off x="7870373" y="2318753"/>
            <a:ext cx="379911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Undernourished population in OIC countries has declined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from 15.6% in 2001 to a record-low of 10.0% in 2017. Yet, still </a:t>
            </a: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higher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than those of non-OIC developing countries and world.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Hunger population increased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11.2% in 2020, resulting in an additional of more than 20 million undernourished people.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2020, there were 203 million </a:t>
            </a: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undernourished people in OIC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equivalent to </a:t>
            </a:r>
            <a:r>
              <a:rPr lang="en-US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28% of global undernourished people</a:t>
            </a:r>
            <a:r>
              <a:rPr lang="en-US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AAAB767-F1E3-7946-DB02-BDECC8507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823872"/>
              </p:ext>
            </p:extLst>
          </p:nvPr>
        </p:nvGraphicFramePr>
        <p:xfrm>
          <a:off x="658585" y="2540000"/>
          <a:ext cx="7211788" cy="384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E1FC2BA-8B1D-8DC2-EFE2-2A931C368173}"/>
              </a:ext>
            </a:extLst>
          </p:cNvPr>
          <p:cNvSpPr/>
          <p:nvPr/>
        </p:nvSpPr>
        <p:spPr>
          <a:xfrm>
            <a:off x="658585" y="2169264"/>
            <a:ext cx="6977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Prevalence of Undernourishment (% of Total Population), 2001-2020</a:t>
            </a: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0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/>
          </a:bodyPr>
          <a:lstStyle/>
          <a:p>
            <a:pPr algn="ctr"/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Food Security</a:t>
            </a:r>
            <a:b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Statistics in OIC Countries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6/11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AED64C1-CF68-DEFE-F131-54FB7D802B7E}"/>
              </a:ext>
            </a:extLst>
          </p:cNvPr>
          <p:cNvSpPr txBox="1">
            <a:spLocks/>
          </p:cNvSpPr>
          <p:nvPr/>
        </p:nvSpPr>
        <p:spPr>
          <a:xfrm>
            <a:off x="575479" y="1572873"/>
            <a:ext cx="9550298" cy="564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70AD47">
                    <a:lumMod val="50000"/>
                  </a:srgbClr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Malnutrition continues to be an issue in OIC member countries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AA9CBB-7D5F-9B15-403A-EB1807D672D4}"/>
              </a:ext>
            </a:extLst>
          </p:cNvPr>
          <p:cNvSpPr/>
          <p:nvPr/>
        </p:nvSpPr>
        <p:spPr>
          <a:xfrm flipV="1">
            <a:off x="500514" y="1572872"/>
            <a:ext cx="74965" cy="56421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FC34F67-78FD-7BA8-307C-E86736F9F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322018"/>
              </p:ext>
            </p:extLst>
          </p:nvPr>
        </p:nvGraphicFramePr>
        <p:xfrm>
          <a:off x="575479" y="2825745"/>
          <a:ext cx="7577920" cy="3651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5792F87-3450-EA45-DEA6-B6D6086F7D9A}"/>
              </a:ext>
            </a:extLst>
          </p:cNvPr>
          <p:cNvSpPr/>
          <p:nvPr/>
        </p:nvSpPr>
        <p:spPr>
          <a:xfrm>
            <a:off x="1289639" y="21890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Nutritional Status of Under 5 Children</a:t>
            </a:r>
          </a:p>
          <a:p>
            <a:pPr algn="ctr"/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(% of total children under-5), 2021</a:t>
            </a: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0325BF-ED6A-AC1E-CD88-FF2146947A84}"/>
              </a:ext>
            </a:extLst>
          </p:cNvPr>
          <p:cNvSpPr/>
          <p:nvPr/>
        </p:nvSpPr>
        <p:spPr>
          <a:xfrm>
            <a:off x="8201081" y="2189026"/>
            <a:ext cx="341544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Stunting </a:t>
            </a:r>
            <a:r>
              <a:rPr lang="en-US" sz="19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the most prevalent malnutrition type in OIC countries with 26.5% of children under-5.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Much work to be done</a:t>
            </a:r>
            <a:r>
              <a:rPr lang="en-US" sz="19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the Global Nutrition Targets 2025, which is to reduce and maintain childhood </a:t>
            </a:r>
            <a:r>
              <a:rPr lang="en-US" sz="19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wasting</a:t>
            </a:r>
            <a:r>
              <a:rPr lang="en-US" sz="19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less than 5% by 2025.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Overweight</a:t>
            </a:r>
            <a:r>
              <a:rPr lang="en-US" sz="19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is the least of the other types in OIC. Overweight (overnutrition) is typically the issue of higher income countries.</a:t>
            </a:r>
          </a:p>
        </p:txBody>
      </p:sp>
    </p:spTree>
    <p:extLst>
      <p:ext uri="{BB962C8B-B14F-4D97-AF65-F5344CB8AC3E}">
        <p14:creationId xmlns:p14="http://schemas.microsoft.com/office/powerpoint/2010/main" val="81245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/>
          </a:bodyPr>
          <a:lstStyle/>
          <a:p>
            <a:pPr algn="ctr"/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Food Security</a:t>
            </a:r>
            <a:b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Statistics in OIC Countries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7/11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A4A94-019F-721B-9162-0667D4F640BE}"/>
              </a:ext>
            </a:extLst>
          </p:cNvPr>
          <p:cNvSpPr txBox="1">
            <a:spLocks/>
          </p:cNvSpPr>
          <p:nvPr/>
        </p:nvSpPr>
        <p:spPr>
          <a:xfrm>
            <a:off x="575479" y="1572873"/>
            <a:ext cx="9550298" cy="564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70AD47">
                    <a:lumMod val="50000"/>
                  </a:srgbClr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Healthy diet becomes more expensive, many people cannot afford 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14E415-A84B-A0D0-4E84-D2B1563E9DF8}"/>
              </a:ext>
            </a:extLst>
          </p:cNvPr>
          <p:cNvSpPr/>
          <p:nvPr/>
        </p:nvSpPr>
        <p:spPr>
          <a:xfrm flipV="1">
            <a:off x="500514" y="1572872"/>
            <a:ext cx="74965" cy="56421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34592AD-3D4D-4790-52EA-9902831BC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717910"/>
              </p:ext>
            </p:extLst>
          </p:nvPr>
        </p:nvGraphicFramePr>
        <p:xfrm>
          <a:off x="575479" y="2839190"/>
          <a:ext cx="4769407" cy="374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5E3D541-4394-F7CD-DF9C-A9F0409E2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662822"/>
              </p:ext>
            </p:extLst>
          </p:nvPr>
        </p:nvGraphicFramePr>
        <p:xfrm>
          <a:off x="6095999" y="2839190"/>
          <a:ext cx="5319757" cy="374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E2249F7-51AD-A05F-BA70-DE78748B5C8B}"/>
              </a:ext>
            </a:extLst>
          </p:cNvPr>
          <p:cNvSpPr/>
          <p:nvPr/>
        </p:nvSpPr>
        <p:spPr>
          <a:xfrm>
            <a:off x="1177930" y="2254415"/>
            <a:ext cx="3564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Cost of Healthy Diet (US$/person/day), 2017-2020</a:t>
            </a: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5A3794-D85F-1F7E-A0C6-1AE36C733D86}"/>
              </a:ext>
            </a:extLst>
          </p:cNvPr>
          <p:cNvSpPr/>
          <p:nvPr/>
        </p:nvSpPr>
        <p:spPr>
          <a:xfrm>
            <a:off x="6875697" y="2254415"/>
            <a:ext cx="376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People Unable to Afford a Healthy Diet (% of population), 2020</a:t>
            </a:r>
            <a:endParaRPr lang="en-US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7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/>
          </a:bodyPr>
          <a:lstStyle/>
          <a:p>
            <a:pPr algn="ctr"/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Food Security</a:t>
            </a:r>
            <a:b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Statistics in OIC Countries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8/11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DAF8FD-15E3-065E-85EE-2D162BDE2806}"/>
              </a:ext>
            </a:extLst>
          </p:cNvPr>
          <p:cNvSpPr txBox="1">
            <a:spLocks/>
          </p:cNvSpPr>
          <p:nvPr/>
        </p:nvSpPr>
        <p:spPr>
          <a:xfrm>
            <a:off x="575479" y="1572873"/>
            <a:ext cx="9550298" cy="564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70AD47">
                    <a:lumMod val="50000"/>
                  </a:srgbClr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Around 76 million people in 10 OIC countries are</a:t>
            </a:r>
          </a:p>
          <a:p>
            <a:r>
              <a:rPr lang="en-US" sz="2000" b="1" dirty="0">
                <a:solidFill>
                  <a:srgbClr val="70AD47">
                    <a:lumMod val="50000"/>
                  </a:srgbClr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in food crisis or worse (IPC Phase 3 or above)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165AB8-980F-34C4-4A88-6DC5F6BD515F}"/>
              </a:ext>
            </a:extLst>
          </p:cNvPr>
          <p:cNvSpPr/>
          <p:nvPr/>
        </p:nvSpPr>
        <p:spPr>
          <a:xfrm flipV="1">
            <a:off x="500514" y="1572872"/>
            <a:ext cx="74965" cy="564210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6A8F12-E75B-6B01-1F3F-65E4D7CE3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85237"/>
              </p:ext>
            </p:extLst>
          </p:nvPr>
        </p:nvGraphicFramePr>
        <p:xfrm>
          <a:off x="500514" y="2226638"/>
          <a:ext cx="6248630" cy="4278089"/>
        </p:xfrm>
        <a:graphic>
          <a:graphicData uri="http://schemas.openxmlformats.org/drawingml/2006/table">
            <a:tbl>
              <a:tblPr firstRow="1" firstCol="1" bandRow="1"/>
              <a:tblGrid>
                <a:gridCol w="1505223">
                  <a:extLst>
                    <a:ext uri="{9D8B030D-6E8A-4147-A177-3AD203B41FA5}">
                      <a16:colId xmlns:a16="http://schemas.microsoft.com/office/drawing/2014/main" val="3567226172"/>
                    </a:ext>
                  </a:extLst>
                </a:gridCol>
                <a:gridCol w="1619501">
                  <a:extLst>
                    <a:ext uri="{9D8B030D-6E8A-4147-A177-3AD203B41FA5}">
                      <a16:colId xmlns:a16="http://schemas.microsoft.com/office/drawing/2014/main" val="3200795911"/>
                    </a:ext>
                  </a:extLst>
                </a:gridCol>
                <a:gridCol w="1620318">
                  <a:extLst>
                    <a:ext uri="{9D8B030D-6E8A-4147-A177-3AD203B41FA5}">
                      <a16:colId xmlns:a16="http://schemas.microsoft.com/office/drawing/2014/main" val="3006016259"/>
                    </a:ext>
                  </a:extLst>
                </a:gridCol>
                <a:gridCol w="1503588">
                  <a:extLst>
                    <a:ext uri="{9D8B030D-6E8A-4147-A177-3AD203B41FA5}">
                      <a16:colId xmlns:a16="http://schemas.microsoft.com/office/drawing/2014/main" val="1452723840"/>
                    </a:ext>
                  </a:extLst>
                </a:gridCol>
              </a:tblGrid>
              <a:tr h="635621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Low-Income Food-Deficit Countries (LIFDCs) and Countries Needing External Assistance for Food</a:t>
                      </a:r>
                      <a:endParaRPr lang="en-US" sz="1800" i="1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42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540554"/>
                  </a:ext>
                </a:extLst>
              </a:tr>
              <a:tr h="303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Afghanistan</a:t>
                      </a:r>
                      <a:endParaRPr lang="en-US" sz="1800" i="1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Guinea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Niger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Sudan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748429"/>
                  </a:ext>
                </a:extLst>
              </a:tr>
              <a:tr h="303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Bangladesh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Mali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Senegal</a:t>
                      </a:r>
                      <a:endParaRPr lang="en-US" sz="1800" i="1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Syria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701061"/>
                  </a:ext>
                </a:extLst>
              </a:tr>
              <a:tr h="303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Burkina Faso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Mauritania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Sierra Leone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Uganda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263274"/>
                  </a:ext>
                </a:extLst>
              </a:tr>
              <a:tr h="303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Cameroon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Mozambique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Somalia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Yemen</a:t>
                      </a:r>
                      <a:endParaRPr lang="en-US" sz="1800" i="1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008425"/>
                  </a:ext>
                </a:extLst>
              </a:tr>
              <a:tr h="303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Chad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002707"/>
                  </a:ext>
                </a:extLst>
              </a:tr>
              <a:tr h="303539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Low-Income Food-Deficit Countries (LIFDCs) 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42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221725"/>
                  </a:ext>
                </a:extLst>
              </a:tr>
              <a:tr h="303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Benin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Gambia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Kyrgyzstan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Togo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296792"/>
                  </a:ext>
                </a:extLst>
              </a:tr>
              <a:tr h="303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Comoros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Guinea-Bissau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Tajikistan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Uzbekistan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789412"/>
                  </a:ext>
                </a:extLst>
              </a:tr>
              <a:tr h="30353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Cote d'Ivoire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841"/>
                  </a:ext>
                </a:extLst>
              </a:tr>
              <a:tr h="303539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Countries Needing External Assistance for Food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42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868151"/>
                  </a:ext>
                </a:extLst>
              </a:tr>
              <a:tr h="303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Djibouti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Libya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Pakistan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710769"/>
                  </a:ext>
                </a:extLst>
              </a:tr>
              <a:tr h="303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Iraq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Nigeria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800" i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800" i="1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38123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8EEC341-8150-741F-C060-53155BF9C202}"/>
              </a:ext>
            </a:extLst>
          </p:cNvPr>
          <p:cNvSpPr/>
          <p:nvPr/>
        </p:nvSpPr>
        <p:spPr>
          <a:xfrm>
            <a:off x="6749144" y="2215808"/>
            <a:ext cx="535395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Latest food security projection pointed out that millions of people in </a:t>
            </a:r>
            <a:r>
              <a:rPr lang="en-GB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OIC countries </a:t>
            </a:r>
            <a:r>
              <a:rPr lang="en-GB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(Afghanistan, Bangladesh, Djibouti, Lebanon, Mozambique, Pakistan, Somalia, Sudan, Uganda, and Yemen) are </a:t>
            </a:r>
            <a:r>
              <a:rPr lang="en-GB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food crisis or worse</a:t>
            </a:r>
            <a:r>
              <a:rPr lang="en-GB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(IPC Phase 3 or above).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are </a:t>
            </a:r>
            <a:r>
              <a:rPr lang="en-GB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 OIC countries </a:t>
            </a:r>
            <a:r>
              <a:rPr lang="en-GB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either classified as </a:t>
            </a:r>
            <a:r>
              <a:rPr lang="en-GB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“Low-income Food Deficit Country” (</a:t>
            </a:r>
            <a:r>
              <a:rPr lang="en-GB" b="1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LIFDC</a:t>
            </a:r>
            <a:r>
              <a:rPr lang="en-GB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r>
              <a:rPr lang="en-GB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GB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“Countries in Crisis Requiring External Assistance“</a:t>
            </a:r>
            <a:r>
              <a:rPr lang="en-GB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or both.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Main food insecurity drivers: Global economic downturn, climate-related hazards (e.g., drought, flood, pest), conflicts and insecurities, displaced population</a:t>
            </a:r>
          </a:p>
        </p:txBody>
      </p:sp>
    </p:spTree>
    <p:extLst>
      <p:ext uri="{BB962C8B-B14F-4D97-AF65-F5344CB8AC3E}">
        <p14:creationId xmlns:p14="http://schemas.microsoft.com/office/powerpoint/2010/main" val="234691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/>
          </a:bodyPr>
          <a:lstStyle/>
          <a:p>
            <a:pPr algn="ctr"/>
            <a:r>
              <a:rPr lang="en-GB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Efforts of SESRIC</a:t>
            </a:r>
            <a:br>
              <a:rPr lang="en-GB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pc="-1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Food Security Statistics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9/11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602EFA-EE99-7D7D-9091-9E9A09EDDD1B}"/>
              </a:ext>
            </a:extLst>
          </p:cNvPr>
          <p:cNvGrpSpPr/>
          <p:nvPr/>
        </p:nvGrpSpPr>
        <p:grpSpPr>
          <a:xfrm>
            <a:off x="3006392" y="1524000"/>
            <a:ext cx="6179216" cy="4747117"/>
            <a:chOff x="1148684" y="1524000"/>
            <a:chExt cx="6179216" cy="47471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E314DC0-9271-CC86-5177-20137677FB75}"/>
                </a:ext>
              </a:extLst>
            </p:cNvPr>
            <p:cNvSpPr txBox="1"/>
            <p:nvPr/>
          </p:nvSpPr>
          <p:spPr>
            <a:xfrm>
              <a:off x="2194401" y="3006985"/>
              <a:ext cx="5133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SESRIC </a:t>
              </a:r>
              <a:r>
                <a:rPr lang="en-GB" sz="3200" i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StatCaB</a:t>
              </a:r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Programme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1E664D-A85E-E03A-3A09-E1DF4CADD4D8}"/>
                </a:ext>
              </a:extLst>
            </p:cNvPr>
            <p:cNvSpPr txBox="1"/>
            <p:nvPr/>
          </p:nvSpPr>
          <p:spPr>
            <a:xfrm>
              <a:off x="2194401" y="4260525"/>
              <a:ext cx="3317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OICStat</a:t>
              </a:r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Database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7A4A62-2733-E538-FBE1-2FBF60A7F1F9}"/>
                </a:ext>
              </a:extLst>
            </p:cNvPr>
            <p:cNvSpPr txBox="1"/>
            <p:nvPr/>
          </p:nvSpPr>
          <p:spPr>
            <a:xfrm>
              <a:off x="2194401" y="1753445"/>
              <a:ext cx="5133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OIC Statistical Commission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4025CC-EE85-DEF9-1B90-588134FC4675}"/>
                </a:ext>
              </a:extLst>
            </p:cNvPr>
            <p:cNvSpPr txBox="1"/>
            <p:nvPr/>
          </p:nvSpPr>
          <p:spPr>
            <a:xfrm>
              <a:off x="2194402" y="5513315"/>
              <a:ext cx="4142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Statistical Publications</a:t>
              </a:r>
            </a:p>
          </p:txBody>
        </p:sp>
        <p:pic>
          <p:nvPicPr>
            <p:cNvPr id="1026" name="Picture 2" descr="Image">
              <a:extLst>
                <a:ext uri="{FF2B5EF4-FFF2-40B4-BE49-F238E27FC236}">
                  <a16:creationId xmlns:a16="http://schemas.microsoft.com/office/drawing/2014/main" id="{F53B377E-0C42-460C-F719-CFBDA2B6D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84" y="1524000"/>
              <a:ext cx="954000" cy="954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CE4CA32-D764-E580-49C0-F842F486F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84" y="2788372"/>
              <a:ext cx="954000" cy="9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1035DF5-7DFA-CD41-0DE6-8D16F558E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84" y="4052744"/>
              <a:ext cx="954000" cy="9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3EEC1A90-26D0-D0F8-95D4-CE1F81897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865" y="5317117"/>
              <a:ext cx="689639" cy="9540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172758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NoeProductSans">
      <a:majorFont>
        <a:latin typeface="Noe Display Bold"/>
        <a:ea typeface="Chivo Mono"/>
        <a:cs typeface="Chivo Mono"/>
      </a:majorFont>
      <a:minorFont>
        <a:latin typeface="Product Sans Light"/>
        <a:ea typeface="Chivo Mono"/>
        <a:cs typeface="Chivo Mo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hivo Mono"/>
        <a:cs typeface="Chivo Mono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hivo Mono"/>
        <a:cs typeface="Chivo Mono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hivo Mono"/>
        <a:cs typeface="Chivo Mono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hivo Mono"/>
        <a:cs typeface="Chivo Mono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3d325080-840b-4dc8-b8ab-d60714d56b57" xsi:nil="true"/>
    <lcf76f155ced4ddcb4097134ff3c332f xmlns="3d325080-840b-4dc8-b8ab-d60714d56b57">
      <Terms xmlns="http://schemas.microsoft.com/office/infopath/2007/PartnerControls"/>
    </lcf76f155ced4ddcb4097134ff3c332f>
    <TaxCatchAll xmlns="b588b930-5b30-4097-91f9-37623a96efd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4786E6925E644C82E31831AEA50057" ma:contentTypeVersion="18" ma:contentTypeDescription="Create a new document." ma:contentTypeScope="" ma:versionID="d374f5d8cc33b04ae9e847763f205218">
  <xsd:schema xmlns:xsd="http://www.w3.org/2001/XMLSchema" xmlns:xs="http://www.w3.org/2001/XMLSchema" xmlns:p="http://schemas.microsoft.com/office/2006/metadata/properties" xmlns:ns2="3d325080-840b-4dc8-b8ab-d60714d56b57" xmlns:ns3="b588b930-5b30-4097-91f9-37623a96efd5" targetNamespace="http://schemas.microsoft.com/office/2006/metadata/properties" ma:root="true" ma:fieldsID="bd9b5228deccc29b90ec81e811cd0097" ns2:_="" ns3:_="">
    <xsd:import namespace="3d325080-840b-4dc8-b8ab-d60714d56b57"/>
    <xsd:import namespace="b588b930-5b30-4097-91f9-37623a96ef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25080-840b-4dc8-b8ab-d60714d56b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e3ce402-834e-41eb-87d0-d5ace8e4c4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8b930-5b30-4097-91f9-37623a96efd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050a154-9e51-4e69-9ba1-5ddd729039fc}" ma:internalName="TaxCatchAll" ma:showField="CatchAllData" ma:web="b588b930-5b30-4097-91f9-37623a96ef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EC1AB0-9704-404D-B6D3-819D938AC55B}">
  <ds:schemaRefs>
    <ds:schemaRef ds:uri="3d325080-840b-4dc8-b8ab-d60714d56b57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588b930-5b30-4097-91f9-37623a96efd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/>
</ds:datastoreItem>
</file>

<file path=customXml/itemProps3.xml><?xml version="1.0" encoding="utf-8"?>
<ds:datastoreItem xmlns:ds="http://schemas.openxmlformats.org/officeDocument/2006/customXml" ds:itemID="{8F3C807B-B9FF-4E6A-8BB3-F630EAFB236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358</TotalTime>
  <Words>919</Words>
  <Application>Microsoft Office PowerPoint</Application>
  <PresentationFormat>Widescreen</PresentationFormat>
  <Paragraphs>255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Demi</vt:lpstr>
      <vt:lpstr>Noe Display Bold</vt:lpstr>
      <vt:lpstr>Product Sans Light</vt:lpstr>
      <vt:lpstr>Segoe UI</vt:lpstr>
      <vt:lpstr>Wingdings</vt:lpstr>
      <vt:lpstr>Theme1</vt:lpstr>
      <vt:lpstr>Food Security Statistics</vt:lpstr>
      <vt:lpstr>Outline</vt:lpstr>
      <vt:lpstr>Relevancy</vt:lpstr>
      <vt:lpstr>Overview of Food Security Statistics in OIC Countries</vt:lpstr>
      <vt:lpstr>Overview of Food Security Statistics in OIC Countries</vt:lpstr>
      <vt:lpstr>Overview of Food Security Statistics in OIC Countries</vt:lpstr>
      <vt:lpstr>Overview of Food Security Statistics in OIC Countries</vt:lpstr>
      <vt:lpstr>Overview of Food Security Statistics in OIC Countries</vt:lpstr>
      <vt:lpstr>Efforts of SESRIC in Food Security Statistics</vt:lpstr>
      <vt:lpstr>Potential Future Directions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Meeting of the Technical Committee of Arab Statistics Initiative (ArabStat)</dc:title>
  <dc:creator>Atilla Karaman</dc:creator>
  <cp:lastModifiedBy>Mhamed Mouaacha</cp:lastModifiedBy>
  <cp:revision>335</cp:revision>
  <cp:lastPrinted>2021-12-15T11:25:00Z</cp:lastPrinted>
  <dcterms:created xsi:type="dcterms:W3CDTF">2021-11-16T07:40:00Z</dcterms:created>
  <dcterms:modified xsi:type="dcterms:W3CDTF">2023-11-06T05:36:18Z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0x010100154786E6925E644C82E31831AEA50057</vt:lpwstr>
  </property>
  <property fmtid="{D5CDD505-2E9C-101B-9397-08002B2CF9AE}" pid="3" name="MediaServiceImageTags">
    <vt:lpwstr/>
  </property>
  <property fmtid="{D5CDD505-2E9C-101B-9397-08002B2CF9AE}" pid="4" name="ICV">
    <vt:lpwstr>0789754AC74F40E68FE66D272B6C8245_12</vt:lpwstr>
  </property>
  <property fmtid="{D5CDD505-2E9C-101B-9397-08002B2CF9AE}" pid="5" name="KSOProductBuildVer">
    <vt:lpwstr>2057-12.2.0.13266</vt:lpwstr>
  </property>
  <property fmtid="{D5CDD505-2E9C-101B-9397-08002B2CF9AE}" pid="6" name="MSIP_Label_e9f17927-79b2-40d2-8aa6-1ef1eabb3585_Enabled">
    <vt:lpwstr>true</vt:lpwstr>
  </property>
  <property fmtid="{D5CDD505-2E9C-101B-9397-08002B2CF9AE}" pid="7" name="MSIP_Label_e9f17927-79b2-40d2-8aa6-1ef1eabb3585_SetDate">
    <vt:lpwstr>2023-11-06T05:35:32Z</vt:lpwstr>
  </property>
  <property fmtid="{D5CDD505-2E9C-101B-9397-08002B2CF9AE}" pid="8" name="MSIP_Label_e9f17927-79b2-40d2-8aa6-1ef1eabb3585_Method">
    <vt:lpwstr>Standard</vt:lpwstr>
  </property>
  <property fmtid="{D5CDD505-2E9C-101B-9397-08002B2CF9AE}" pid="9" name="MSIP_Label_e9f17927-79b2-40d2-8aa6-1ef1eabb3585_Name">
    <vt:lpwstr>defa4170-0d19-0005-0004-bc88714345d2</vt:lpwstr>
  </property>
  <property fmtid="{D5CDD505-2E9C-101B-9397-08002B2CF9AE}" pid="10" name="MSIP_Label_e9f17927-79b2-40d2-8aa6-1ef1eabb3585_SiteId">
    <vt:lpwstr>4aa5460f-975c-4915-88d5-cf81ff19b905</vt:lpwstr>
  </property>
  <property fmtid="{D5CDD505-2E9C-101B-9397-08002B2CF9AE}" pid="11" name="MSIP_Label_e9f17927-79b2-40d2-8aa6-1ef1eabb3585_ActionId">
    <vt:lpwstr>7537f6f0-a79f-42c4-bd77-5a2b7f979e57</vt:lpwstr>
  </property>
  <property fmtid="{D5CDD505-2E9C-101B-9397-08002B2CF9AE}" pid="12" name="MSIP_Label_e9f17927-79b2-40d2-8aa6-1ef1eabb3585_ContentBits">
    <vt:lpwstr>0</vt:lpwstr>
  </property>
</Properties>
</file>