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0" r:id="rId5"/>
    <p:sldId id="352" r:id="rId6"/>
    <p:sldId id="365" r:id="rId7"/>
    <p:sldId id="366" r:id="rId8"/>
    <p:sldId id="370" r:id="rId9"/>
    <p:sldId id="371" r:id="rId10"/>
    <p:sldId id="372" r:id="rId11"/>
    <p:sldId id="373" r:id="rId12"/>
    <p:sldId id="374" r:id="rId13"/>
    <p:sldId id="375" r:id="rId14"/>
    <p:sldId id="343" r:id="rId1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Ahmet Ozturk" initials="AO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803159"/>
    <a:srgbClr val="009FDA"/>
    <a:srgbClr val="4989C7"/>
    <a:srgbClr val="E06742"/>
    <a:srgbClr val="4495A2"/>
    <a:srgbClr val="FFFFFF"/>
    <a:srgbClr val="F9D448"/>
    <a:srgbClr val="7CA655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80189" autoAdjust="0"/>
  </p:normalViewPr>
  <p:slideViewPr>
    <p:cSldViewPr snapToGrid="0" showGuides="1">
      <p:cViewPr varScale="1">
        <p:scale>
          <a:sx n="88" d="100"/>
          <a:sy n="88" d="100"/>
        </p:scale>
        <p:origin x="12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esrtcic-my.sharepoint.com/personal/fahman_sesric_org/Documents/#%20REPORTS/2022/#%20Environment%202022/Figures_Tables_Env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esrtcic-my.sharepoint.com/personal/fahman_sesric_org/Documents/#%20REPORTS/2022/#%20Environment%202022/Figures_Tables_Env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esrtcic-my.sharepoint.com/personal/fahman_sesric_org/Documents/#%20REPORTS/2023/#%20Environment%202023/Final/Supporting%20documents/for%20pp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esrtcic-my.sharepoint.com/personal/fahman_sesric_org/Documents/#%20REPORTS/2023/#%20Environment%202023/Final/Supporting%20documents/for%20pp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esrtcic-my.sharepoint.com/personal/fahman_sesric_org/Documents/#%20REPORTS/2023/#%20Environment%202023/Final/Supporting%20documents/for%20pp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sesrtcic-my.sharepoint.com/personal/fahman_sesric_org/Documents/# REPORTS/2023/# Environment 2023/Final/Supporting documents/for 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en-GB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tr-TR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Dimensions of the 2022 EPI </a:t>
            </a:r>
            <a:endPara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39711508254574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lang="en-GB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01532985514699"/>
          <c:y val="0.127122972781611"/>
          <c:w val="0.72541586048892304"/>
          <c:h val="0.872877027218389"/>
        </c:manualLayout>
      </c:layout>
      <c:doughnutChart>
        <c:varyColors val="1"/>
        <c:ser>
          <c:idx val="0"/>
          <c:order val="0"/>
          <c:tx>
            <c:strRef>
              <c:f>'BOX 2'!$D$2</c:f>
              <c:strCache>
                <c:ptCount val="1"/>
                <c:pt idx="0">
                  <c:v>Tier 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78-499E-8477-FA0F86D7A1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78-499E-8477-FA0F86D7A113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78-499E-8477-FA0F86D7A1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78-499E-8477-FA0F86D7A1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78-499E-8477-FA0F86D7A1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78-499E-8477-FA0F86D7A1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78-499E-8477-FA0F86D7A11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78-499E-8477-FA0F86D7A11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D78-499E-8477-FA0F86D7A11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D78-499E-8477-FA0F86D7A11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D78-499E-8477-FA0F86D7A11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D78-499E-8477-FA0F86D7A11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D78-499E-8477-FA0F86D7A11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D78-499E-8477-FA0F86D7A113}"/>
              </c:ext>
            </c:extLst>
          </c:dPt>
          <c:dLbls>
            <c:dLbl>
              <c:idx val="0"/>
              <c:layout>
                <c:manualLayout>
                  <c:x val="-4.0246887998650199E-3"/>
                  <c:y val="1.80928670722997E-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01410569292899"/>
                      <c:h val="0.19154086093098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78-499E-8477-FA0F86D7A113}"/>
                </c:ext>
              </c:extLst>
            </c:dLbl>
            <c:dLbl>
              <c:idx val="1"/>
              <c:layout>
                <c:manualLayout>
                  <c:x val="-2.3407161824070201E-5"/>
                  <c:y val="4.2210839798517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77739405381302"/>
                      <c:h val="0.1709486452061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78-499E-8477-FA0F86D7A11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GB" sz="900" b="1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D78-499E-8477-FA0F86D7A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'BOX 2'!$C$3:$C$16</c:f>
              <c:strCache>
                <c:ptCount val="14"/>
                <c:pt idx="0">
                  <c:v>Ecosystem Vitality</c:v>
                </c:pt>
                <c:pt idx="1">
                  <c:v>Environmental Health</c:v>
                </c:pt>
                <c:pt idx="2">
                  <c:v>Climate Change</c:v>
                </c:pt>
                <c:pt idx="3">
                  <c:v>Biodiversity &amp; Habitat</c:v>
                </c:pt>
                <c:pt idx="4">
                  <c:v>Ecosystem Services</c:v>
                </c:pt>
                <c:pt idx="5">
                  <c:v>Fisheries</c:v>
                </c:pt>
                <c:pt idx="6">
                  <c:v>Acidification</c:v>
                </c:pt>
                <c:pt idx="7">
                  <c:v>Agriculture</c:v>
                </c:pt>
                <c:pt idx="8">
                  <c:v>Water Resources</c:v>
                </c:pt>
                <c:pt idx="9">
                  <c:v>Air Quality</c:v>
                </c:pt>
                <c:pt idx="10">
                  <c:v>Sanitation &amp; Drinking Water</c:v>
                </c:pt>
                <c:pt idx="11">
                  <c:v>Heavy Metals</c:v>
                </c:pt>
                <c:pt idx="12">
                  <c:v>Waste Management</c:v>
                </c:pt>
                <c:pt idx="13">
                  <c:v>Climate Change Mitigation</c:v>
                </c:pt>
              </c:strCache>
            </c:strRef>
          </c:cat>
          <c:val>
            <c:numRef>
              <c:f>'BOX 2'!$D$3:$D$16</c:f>
              <c:numCache>
                <c:formatCode>0%</c:formatCode>
                <c:ptCount val="14"/>
                <c:pt idx="0">
                  <c:v>0.42</c:v>
                </c:pt>
                <c:pt idx="1">
                  <c:v>0.2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D78-499E-8477-FA0F86D7A113}"/>
            </c:ext>
          </c:extLst>
        </c:ser>
        <c:ser>
          <c:idx val="1"/>
          <c:order val="1"/>
          <c:tx>
            <c:strRef>
              <c:f>'BOX 2'!$E$2</c:f>
              <c:strCache>
                <c:ptCount val="1"/>
                <c:pt idx="0">
                  <c:v>Tier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9D78-499E-8477-FA0F86D7A1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9D78-499E-8477-FA0F86D7A1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9D78-499E-8477-FA0F86D7A11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9D78-499E-8477-FA0F86D7A113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9D78-499E-8477-FA0F86D7A11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9D78-499E-8477-FA0F86D7A113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9D78-499E-8477-FA0F86D7A113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9D78-499E-8477-FA0F86D7A113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9D78-499E-8477-FA0F86D7A113}"/>
              </c:ext>
            </c:extLst>
          </c:dPt>
          <c:dPt>
            <c:idx val="9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9D78-499E-8477-FA0F86D7A113}"/>
              </c:ext>
            </c:extLst>
          </c:dPt>
          <c:dPt>
            <c:idx val="1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9D78-499E-8477-FA0F86D7A113}"/>
              </c:ext>
            </c:extLst>
          </c:dPt>
          <c:dPt>
            <c:idx val="1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9D78-499E-8477-FA0F86D7A11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9D78-499E-8477-FA0F86D7A11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9D78-499E-8477-FA0F86D7A113}"/>
              </c:ext>
            </c:extLst>
          </c:dPt>
          <c:dLbls>
            <c:dLbl>
              <c:idx val="7"/>
              <c:layout>
                <c:manualLayout>
                  <c:x val="0"/>
                  <c:y val="2.2977941176470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D78-499E-8477-FA0F86D7A113}"/>
                </c:ext>
              </c:extLst>
            </c:dLbl>
            <c:dLbl>
              <c:idx val="8"/>
              <c:layout>
                <c:manualLayout>
                  <c:x val="4.7204187195898799E-2"/>
                  <c:y val="7.888689063223719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96664671302"/>
                      <c:h val="0.159517209935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E-9D78-499E-8477-FA0F86D7A113}"/>
                </c:ext>
              </c:extLst>
            </c:dLbl>
            <c:dLbl>
              <c:idx val="10"/>
              <c:layout>
                <c:manualLayout>
                  <c:x val="-3.4374376448558001E-2"/>
                  <c:y val="8.82779932839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GB" sz="8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91781400132"/>
                      <c:h val="0.13892282306623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D78-499E-8477-FA0F86D7A113}"/>
                </c:ext>
              </c:extLst>
            </c:dLbl>
            <c:dLbl>
              <c:idx val="11"/>
              <c:layout>
                <c:manualLayout>
                  <c:x val="-0.18422507112469499"/>
                  <c:y val="8.74116167080448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796350017651"/>
                      <c:h val="0.12841195287170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4-9D78-499E-8477-FA0F86D7A113}"/>
                </c:ext>
              </c:extLst>
            </c:dLbl>
            <c:dLbl>
              <c:idx val="12"/>
              <c:layout>
                <c:manualLayout>
                  <c:x val="-0.24977123636103801"/>
                  <c:y val="3.72569229469330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923454743596"/>
                      <c:h val="0.192065617596401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6-9D78-499E-8477-FA0F86D7A113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GB" sz="8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38-9D78-499E-8477-FA0F86D7A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8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'BOX 2'!$C$3:$C$16</c:f>
              <c:strCache>
                <c:ptCount val="14"/>
                <c:pt idx="0">
                  <c:v>Ecosystem Vitality</c:v>
                </c:pt>
                <c:pt idx="1">
                  <c:v>Environmental Health</c:v>
                </c:pt>
                <c:pt idx="2">
                  <c:v>Climate Change</c:v>
                </c:pt>
                <c:pt idx="3">
                  <c:v>Biodiversity &amp; Habitat</c:v>
                </c:pt>
                <c:pt idx="4">
                  <c:v>Ecosystem Services</c:v>
                </c:pt>
                <c:pt idx="5">
                  <c:v>Fisheries</c:v>
                </c:pt>
                <c:pt idx="6">
                  <c:v>Acidification</c:v>
                </c:pt>
                <c:pt idx="7">
                  <c:v>Agriculture</c:v>
                </c:pt>
                <c:pt idx="8">
                  <c:v>Water Resources</c:v>
                </c:pt>
                <c:pt idx="9">
                  <c:v>Air Quality</c:v>
                </c:pt>
                <c:pt idx="10">
                  <c:v>Sanitation &amp; Drinking Water</c:v>
                </c:pt>
                <c:pt idx="11">
                  <c:v>Heavy Metals</c:v>
                </c:pt>
                <c:pt idx="12">
                  <c:v>Waste Management</c:v>
                </c:pt>
                <c:pt idx="13">
                  <c:v>Climate Change Mitigation</c:v>
                </c:pt>
              </c:strCache>
            </c:strRef>
          </c:cat>
          <c:val>
            <c:numRef>
              <c:f>'BOX 2'!$E$3:$E$16</c:f>
              <c:numCache>
                <c:formatCode>General</c:formatCode>
                <c:ptCount val="14"/>
                <c:pt idx="3" formatCode="0%">
                  <c:v>0.17996999999999999</c:v>
                </c:pt>
                <c:pt idx="4" formatCode="0%">
                  <c:v>7.9989000000000005E-2</c:v>
                </c:pt>
                <c:pt idx="5" formatCode="0%">
                  <c:v>5.0000999999999997E-2</c:v>
                </c:pt>
                <c:pt idx="6" formatCode="0%">
                  <c:v>4.0000800000000003E-2</c:v>
                </c:pt>
                <c:pt idx="7" formatCode="0%">
                  <c:v>4.0000800000000003E-2</c:v>
                </c:pt>
                <c:pt idx="8" formatCode="0%">
                  <c:v>3.0030000000000001E-2</c:v>
                </c:pt>
                <c:pt idx="9" formatCode="0%">
                  <c:v>0.11</c:v>
                </c:pt>
                <c:pt idx="10" formatCode="0%">
                  <c:v>0.05</c:v>
                </c:pt>
                <c:pt idx="11" formatCode="0%">
                  <c:v>0.02</c:v>
                </c:pt>
                <c:pt idx="12" formatCode="0%">
                  <c:v>0.02</c:v>
                </c:pt>
                <c:pt idx="13" formatCode="0%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9D78-499E-8477-FA0F86D7A1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GB"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Trend of Environmental Performance Inde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</a:t>
            </a:r>
          </a:p>
          <a:p>
            <a:pPr>
              <a:defRPr sz="1600"/>
            </a:pPr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(Higher = Better)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3028116818640301"/>
          <c:y val="2.2300785502733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06539048566198E-2"/>
          <c:y val="0.24536775809793601"/>
          <c:w val="0.98934609514338001"/>
          <c:h val="0.587525022534915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 4.1'!$D$7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4-480D-AAA5-75D63770527B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4-480D-AAA5-75D6377052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4-480D-AAA5-75D63770527B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en-GB" sz="28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EC4-480D-AAA5-75D63770527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en-GB" sz="28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EC4-480D-AAA5-75D6377052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 4.1'!$B$8:$B$11</c:f>
              <c:strCache>
                <c:ptCount val="4"/>
                <c:pt idx="0">
                  <c:v>OIC</c:v>
                </c:pt>
                <c:pt idx="1">
                  <c:v>Non-OIC Developing</c:v>
                </c:pt>
                <c:pt idx="2">
                  <c:v>Developed</c:v>
                </c:pt>
                <c:pt idx="3">
                  <c:v>World</c:v>
                </c:pt>
              </c:strCache>
            </c:strRef>
          </c:cat>
          <c:val>
            <c:numRef>
              <c:f>'F 4.1'!$D$8:$D$11</c:f>
              <c:numCache>
                <c:formatCode>0.0</c:formatCode>
                <c:ptCount val="4"/>
                <c:pt idx="0">
                  <c:v>35.692307692307701</c:v>
                </c:pt>
                <c:pt idx="1">
                  <c:v>40.6645161290323</c:v>
                </c:pt>
                <c:pt idx="2">
                  <c:v>60.594285714285697</c:v>
                </c:pt>
                <c:pt idx="3">
                  <c:v>43.103333333333303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C4-480D-AAA5-75D637705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5"/>
        <c:axId val="1827290415"/>
        <c:axId val="1827287087"/>
      </c:barChart>
      <c:catAx>
        <c:axId val="182729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27287087"/>
        <c:crosses val="autoZero"/>
        <c:auto val="1"/>
        <c:lblAlgn val="ctr"/>
        <c:lblOffset val="100"/>
        <c:noMultiLvlLbl val="0"/>
      </c:catAx>
      <c:valAx>
        <c:axId val="1827287087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182729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Environmental Performance in OIC</a:t>
            </a:r>
          </a:p>
          <a:p>
            <a:pPr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Dimensions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336899984245799"/>
          <c:y val="0.21795301031338199"/>
          <c:w val="0.60663100015754201"/>
          <c:h val="0.741162216264940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'F 4.2'!$D$3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 4.2'!$B$4:$B$6</c:f>
              <c:strCache>
                <c:ptCount val="3"/>
                <c:pt idx="0">
                  <c:v>Ecosystem Vitality</c:v>
                </c:pt>
                <c:pt idx="1">
                  <c:v>Environmental Health</c:v>
                </c:pt>
                <c:pt idx="2">
                  <c:v>Climate Change</c:v>
                </c:pt>
              </c:strCache>
            </c:strRef>
          </c:cat>
          <c:val>
            <c:numRef>
              <c:f>'F 4.2'!$D$4:$D$6</c:f>
              <c:numCache>
                <c:formatCode>0</c:formatCode>
                <c:ptCount val="3"/>
                <c:pt idx="0">
                  <c:v>40.532692307692301</c:v>
                </c:pt>
                <c:pt idx="1">
                  <c:v>31.076923076923102</c:v>
                </c:pt>
                <c:pt idx="2">
                  <c:v>32.780769230769202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B-4068-95FE-1BBEB036D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39599567"/>
        <c:axId val="1739575855"/>
      </c:barChart>
      <c:catAx>
        <c:axId val="1739599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39575855"/>
        <c:crosses val="autoZero"/>
        <c:auto val="1"/>
        <c:lblAlgn val="ctr"/>
        <c:lblOffset val="100"/>
        <c:noMultiLvlLbl val="0"/>
      </c:catAx>
      <c:valAx>
        <c:axId val="1739575855"/>
        <c:scaling>
          <c:orientation val="minMax"/>
          <c:max val="60"/>
          <c:min val="0"/>
        </c:scaling>
        <c:delete val="1"/>
        <c:axPos val="b"/>
        <c:numFmt formatCode="0" sourceLinked="0"/>
        <c:majorTickMark val="none"/>
        <c:minorTickMark val="none"/>
        <c:tickLblPos val="nextTo"/>
        <c:crossAx val="1739599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>
          <a:latin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Environmental Performance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 4.3'!$D$3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 4.3'!$B$46:$B$55</c:f>
              <c:strCache>
                <c:ptCount val="10"/>
                <c:pt idx="0">
                  <c:v>Kuwait (87)</c:v>
                </c:pt>
                <c:pt idx="1">
                  <c:v>Comoros (85)</c:v>
                </c:pt>
                <c:pt idx="2">
                  <c:v>Jordan (81)</c:v>
                </c:pt>
                <c:pt idx="3">
                  <c:v>Afghanistan (81)</c:v>
                </c:pt>
                <c:pt idx="4">
                  <c:v>Brunei (71)</c:v>
                </c:pt>
                <c:pt idx="5">
                  <c:v>Suriname (70)</c:v>
                </c:pt>
                <c:pt idx="6">
                  <c:v>Albania (62)</c:v>
                </c:pt>
                <c:pt idx="7">
                  <c:v>Djibouti (60)</c:v>
                </c:pt>
                <c:pt idx="8">
                  <c:v>Gabon (51)</c:v>
                </c:pt>
                <c:pt idx="9">
                  <c:v>UAE (39)</c:v>
                </c:pt>
              </c:strCache>
            </c:strRef>
          </c:cat>
          <c:val>
            <c:numRef>
              <c:f>'F 4.3'!$D$46:$D$55</c:f>
              <c:numCache>
                <c:formatCode>0</c:formatCode>
                <c:ptCount val="10"/>
                <c:pt idx="0">
                  <c:v>42.4</c:v>
                </c:pt>
                <c:pt idx="1">
                  <c:v>42.5</c:v>
                </c:pt>
                <c:pt idx="2">
                  <c:v>43.6</c:v>
                </c:pt>
                <c:pt idx="3">
                  <c:v>43.6</c:v>
                </c:pt>
                <c:pt idx="4">
                  <c:v>45.7</c:v>
                </c:pt>
                <c:pt idx="5">
                  <c:v>45.9</c:v>
                </c:pt>
                <c:pt idx="6">
                  <c:v>47.1</c:v>
                </c:pt>
                <c:pt idx="7">
                  <c:v>47.5</c:v>
                </c:pt>
                <c:pt idx="8">
                  <c:v>49.7</c:v>
                </c:pt>
                <c:pt idx="9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B-4838-B82B-0784DF300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0"/>
        <c:axId val="1738466735"/>
        <c:axId val="1738468399"/>
      </c:barChart>
      <c:catAx>
        <c:axId val="173846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38468399"/>
        <c:crosses val="autoZero"/>
        <c:auto val="1"/>
        <c:lblAlgn val="ctr"/>
        <c:lblOffset val="100"/>
        <c:noMultiLvlLbl val="0"/>
      </c:catAx>
      <c:valAx>
        <c:axId val="1738468399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73846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GB"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Improvement in Last Decade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 4.3'!$T$3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 4.3'!$P$46:$P$55</c:f>
              <c:strCache>
                <c:ptCount val="10"/>
                <c:pt idx="0">
                  <c:v>Turkmenistan</c:v>
                </c:pt>
                <c:pt idx="1">
                  <c:v>Maldives</c:v>
                </c:pt>
                <c:pt idx="2">
                  <c:v>Saudi Arabia</c:v>
                </c:pt>
                <c:pt idx="3">
                  <c:v>Albania</c:v>
                </c:pt>
                <c:pt idx="4">
                  <c:v>Malaysia</c:v>
                </c:pt>
                <c:pt idx="5">
                  <c:v>Kazakhstan</c:v>
                </c:pt>
                <c:pt idx="6">
                  <c:v>Djibouti</c:v>
                </c:pt>
                <c:pt idx="7">
                  <c:v>Kuwait</c:v>
                </c:pt>
                <c:pt idx="8">
                  <c:v>UAE</c:v>
                </c:pt>
                <c:pt idx="9">
                  <c:v>Afghanistan</c:v>
                </c:pt>
              </c:strCache>
            </c:strRef>
          </c:cat>
          <c:val>
            <c:numRef>
              <c:f>'F 4.3'!$T$46:$T$55</c:f>
              <c:numCache>
                <c:formatCode>\+0;\-0;0.</c:formatCode>
                <c:ptCount val="10"/>
                <c:pt idx="0">
                  <c:v>8.9</c:v>
                </c:pt>
                <c:pt idx="1">
                  <c:v>9</c:v>
                </c:pt>
                <c:pt idx="2">
                  <c:v>9.5</c:v>
                </c:pt>
                <c:pt idx="3">
                  <c:v>9.9</c:v>
                </c:pt>
                <c:pt idx="4">
                  <c:v>10.3</c:v>
                </c:pt>
                <c:pt idx="5">
                  <c:v>11.8</c:v>
                </c:pt>
                <c:pt idx="6">
                  <c:v>12.9</c:v>
                </c:pt>
                <c:pt idx="7">
                  <c:v>15.2</c:v>
                </c:pt>
                <c:pt idx="8">
                  <c:v>15.9</c:v>
                </c:pt>
                <c:pt idx="9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6-46B5-89D3-8E0258E62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0"/>
        <c:axId val="1738466735"/>
        <c:axId val="1738468399"/>
      </c:barChart>
      <c:catAx>
        <c:axId val="173846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738468399"/>
        <c:crosses val="autoZero"/>
        <c:auto val="1"/>
        <c:lblAlgn val="ctr"/>
        <c:lblOffset val="100"/>
        <c:noMultiLvlLbl val="0"/>
      </c:catAx>
      <c:valAx>
        <c:axId val="1738468399"/>
        <c:scaling>
          <c:orientation val="minMax"/>
        </c:scaling>
        <c:delete val="1"/>
        <c:axPos val="b"/>
        <c:numFmt formatCode="\+0;\-0;0." sourceLinked="1"/>
        <c:majorTickMark val="none"/>
        <c:minorTickMark val="none"/>
        <c:tickLblPos val="nextTo"/>
        <c:crossAx val="173846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GB"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GB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Zero Target in OIC Countries</a:t>
            </a:r>
          </a:p>
        </c:rich>
      </c:tx>
      <c:layout>
        <c:manualLayout>
          <c:xMode val="edge"/>
          <c:yMode val="edge"/>
          <c:x val="0.119482136323488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435418430181331"/>
          <c:y val="0.36810050608440797"/>
          <c:w val="0.38948078436813638"/>
          <c:h val="0.495093879149072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CA65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9-440F-ABF4-3C449C8B714A}"/>
              </c:ext>
            </c:extLst>
          </c:dPt>
          <c:dPt>
            <c:idx val="1"/>
            <c:bubble3D val="0"/>
            <c:spPr>
              <a:solidFill>
                <a:srgbClr val="7CA65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9-440F-ABF4-3C449C8B714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39-440F-ABF4-3C449C8B714A}"/>
              </c:ext>
            </c:extLst>
          </c:dPt>
          <c:dPt>
            <c:idx val="3"/>
            <c:bubble3D val="0"/>
            <c:spPr>
              <a:solidFill>
                <a:srgbClr val="7CA6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39-440F-ABF4-3C449C8B714A}"/>
              </c:ext>
            </c:extLst>
          </c:dPt>
          <c:dLbls>
            <c:dLbl>
              <c:idx val="0"/>
              <c:layout>
                <c:manualLayout>
                  <c:x val="2.8574945028492405E-3"/>
                  <c:y val="4.2233778245869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5523439708745"/>
                      <c:h val="0.26386469662906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F39-440F-ABF4-3C449C8B714A}"/>
                </c:ext>
              </c:extLst>
            </c:dLbl>
            <c:dLbl>
              <c:idx val="1"/>
              <c:layout>
                <c:manualLayout>
                  <c:x val="-0.14993749034877313"/>
                  <c:y val="2.05873318075331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326455634864235"/>
                      <c:h val="0.10787975659210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39-440F-ABF4-3C449C8B714A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2497038549116"/>
                      <c:h val="0.13699234511806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F39-440F-ABF4-3C449C8B714A}"/>
                </c:ext>
              </c:extLst>
            </c:dLbl>
            <c:dLbl>
              <c:idx val="3"/>
              <c:layout>
                <c:manualLayout>
                  <c:x val="-2.653750443251204E-2"/>
                  <c:y val="-3.03602833307701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49905916862889"/>
                      <c:h val="0.20042860326493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F39-440F-ABF4-3C449C8B7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'Tab 8.3'!$N$4:$N$7</c:f>
              <c:strCache>
                <c:ptCount val="4"/>
                <c:pt idx="0">
                  <c:v>Declared/in Discussion</c:v>
                </c:pt>
                <c:pt idx="1">
                  <c:v>Achieved (self-declared)</c:v>
                </c:pt>
                <c:pt idx="2">
                  <c:v>No target</c:v>
                </c:pt>
                <c:pt idx="3">
                  <c:v>In policy document</c:v>
                </c:pt>
              </c:strCache>
            </c:strRef>
          </c:cat>
          <c:val>
            <c:numRef>
              <c:f>'Tab 8.3'!$O$4:$O$7</c:f>
              <c:numCache>
                <c:formatCode>General</c:formatCode>
                <c:ptCount val="4"/>
                <c:pt idx="0">
                  <c:v>27</c:v>
                </c:pt>
                <c:pt idx="1">
                  <c:v>5</c:v>
                </c:pt>
                <c:pt idx="2">
                  <c:v>22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39-440F-ABF4-3C449C8B7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5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8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 hasCustomPrompt="1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/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/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/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560" y="6610349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263" y="805775"/>
            <a:ext cx="7255363" cy="1595593"/>
          </a:xfrm>
        </p:spPr>
        <p:txBody>
          <a:bodyPr/>
          <a:lstStyle/>
          <a:p>
            <a:pPr algn="ctr"/>
            <a:r>
              <a:rPr lang="en-US" sz="2800" b="0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 Statistics and</a:t>
            </a:r>
            <a:br>
              <a:rPr lang="en-US" sz="2800" b="0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0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Green Economy</a:t>
            </a:r>
            <a:endParaRPr lang="en-GB" sz="2800" b="0" dirty="0">
              <a:solidFill>
                <a:srgbClr val="4495A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33940" y="4390728"/>
            <a:ext cx="5594008" cy="56937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Statistical, Economic and Social Research and</a:t>
            </a:r>
            <a:b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Centre for Islamic Countries (SESRIC)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603262" y="2626163"/>
            <a:ext cx="7255364" cy="1539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800" b="0" baseline="3000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Meeting of the Steering Committee of the</a:t>
            </a: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Arab Statistics Initiative (</a:t>
            </a:r>
            <a:r>
              <a:rPr lang="en-US" sz="1800" b="0" dirty="0" err="1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Arabstat</a:t>
            </a: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ABU DHABI – UAE, 8-9 November 2023</a:t>
            </a:r>
          </a:p>
          <a:p>
            <a:pPr algn="ctr"/>
            <a:endParaRPr lang="en-GB" sz="1400" b="0" dirty="0">
              <a:solidFill>
                <a:srgbClr val="7CA65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ATILLA KARAMAN</a:t>
            </a:r>
            <a:b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DIRECTOR, STATISTICS &amp; INFORMATION DEPARTMENT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90122" y="5184901"/>
            <a:ext cx="1481644" cy="1486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Future Directions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10/11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A4A62-2733-E538-FBE1-2FBF60A7F1F9}"/>
              </a:ext>
            </a:extLst>
          </p:cNvPr>
          <p:cNvSpPr txBox="1"/>
          <p:nvPr/>
        </p:nvSpPr>
        <p:spPr>
          <a:xfrm>
            <a:off x="1116423" y="1753445"/>
            <a:ext cx="10299334" cy="387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 climate change statistical programmes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Strengthen the capacities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involvement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Produce and disseminate climate change statistics</a:t>
            </a:r>
          </a:p>
        </p:txBody>
      </p:sp>
    </p:spTree>
    <p:extLst>
      <p:ext uri="{BB962C8B-B14F-4D97-AF65-F5344CB8AC3E}">
        <p14:creationId xmlns:p14="http://schemas.microsoft.com/office/powerpoint/2010/main" val="265156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623" y="2130552"/>
            <a:ext cx="3681129" cy="973366"/>
          </a:xfrm>
        </p:spPr>
        <p:txBody>
          <a:bodyPr>
            <a:normAutofit/>
          </a:bodyPr>
          <a:lstStyle/>
          <a:p>
            <a:r>
              <a:rPr lang="en-US" sz="6000" b="0" i="1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2967" y="5193994"/>
            <a:ext cx="150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@sesric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@oicstatcom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7623" y="5274596"/>
            <a:ext cx="487898" cy="485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2967" y="3808534"/>
            <a:ext cx="169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www.sesric.org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07623" y="3717506"/>
            <a:ext cx="487898" cy="551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7623" y="4469267"/>
            <a:ext cx="487897" cy="5243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62967" y="4408279"/>
            <a:ext cx="221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cabinet@sesric.org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statistics@sesric.org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296094" y="4154103"/>
            <a:ext cx="1305759" cy="1309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377E52-EBDE-F6A3-ECD8-7684B5106A62}"/>
              </a:ext>
            </a:extLst>
          </p:cNvPr>
          <p:cNvSpPr txBox="1"/>
          <p:nvPr/>
        </p:nvSpPr>
        <p:spPr>
          <a:xfrm>
            <a:off x="7462967" y="5979710"/>
            <a:ext cx="168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@sesric1978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@oic_statcom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FB26CDC4-943E-58FC-0E1F-88C304EBE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20" y="6059875"/>
            <a:ext cx="486000" cy="4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B8019-31CB-4C15-C699-BA5E078766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3" y="347049"/>
            <a:ext cx="10524166" cy="6108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</a:p>
        </p:txBody>
      </p:sp>
      <p:sp>
        <p:nvSpPr>
          <p:cNvPr id="11" name="Text Placeholder 3"/>
          <p:cNvSpPr txBox="1"/>
          <p:nvPr/>
        </p:nvSpPr>
        <p:spPr>
          <a:xfrm>
            <a:off x="2348347" y="1683100"/>
            <a:ext cx="7495307" cy="3491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US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Relevancy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US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Overview of Environmental &amp; Green Economy Statistics in OIC Countries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US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Efforts of SESRIC in Environmental Statistics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US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Potential Future Directions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2/11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Relevancy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3/11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62248" y="2822372"/>
            <a:ext cx="9881068" cy="954000"/>
            <a:chOff x="1162248" y="2758879"/>
            <a:chExt cx="9881068" cy="954000"/>
          </a:xfrm>
        </p:grpSpPr>
        <p:sp>
          <p:nvSpPr>
            <p:cNvPr id="13" name="TextBox 12"/>
            <p:cNvSpPr txBox="1"/>
            <p:nvPr/>
          </p:nvSpPr>
          <p:spPr>
            <a:xfrm>
              <a:off x="2194401" y="2943492"/>
              <a:ext cx="8848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 STI Agenda 2026</a:t>
              </a:r>
            </a:p>
          </p:txBody>
        </p:sp>
        <p:pic>
          <p:nvPicPr>
            <p:cNvPr id="1026" name="Picture 2" descr="ICGEB COMSTECH – ICGEB Scientific Cooperation Program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248" y="2758879"/>
              <a:ext cx="926872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148684" y="4075912"/>
            <a:ext cx="6879035" cy="954000"/>
            <a:chOff x="1148684" y="4148940"/>
            <a:chExt cx="6879035" cy="954000"/>
          </a:xfrm>
        </p:grpSpPr>
        <p:sp>
          <p:nvSpPr>
            <p:cNvPr id="14" name="TextBox 13"/>
            <p:cNvSpPr txBox="1"/>
            <p:nvPr/>
          </p:nvSpPr>
          <p:spPr>
            <a:xfrm>
              <a:off x="2194401" y="4333553"/>
              <a:ext cx="5833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Prioritised SDGs at the OIC level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4148940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171222" y="1568832"/>
            <a:ext cx="7237751" cy="954000"/>
            <a:chOff x="1171222" y="1511323"/>
            <a:chExt cx="7237751" cy="954000"/>
          </a:xfrm>
        </p:grpSpPr>
        <p:sp>
          <p:nvSpPr>
            <p:cNvPr id="15" name="TextBox 14"/>
            <p:cNvSpPr txBox="1"/>
            <p:nvPr/>
          </p:nvSpPr>
          <p:spPr>
            <a:xfrm>
              <a:off x="2194401" y="1695936"/>
              <a:ext cx="6214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OIC-2025 Programme of Action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1222" y="1511323"/>
              <a:ext cx="930712" cy="954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48684" y="5329452"/>
            <a:ext cx="9010656" cy="952500"/>
            <a:chOff x="1148684" y="5303606"/>
            <a:chExt cx="9010656" cy="952500"/>
          </a:xfrm>
        </p:grpSpPr>
        <p:sp>
          <p:nvSpPr>
            <p:cNvPr id="10" name="TextBox 9"/>
            <p:cNvSpPr txBox="1"/>
            <p:nvPr/>
          </p:nvSpPr>
          <p:spPr>
            <a:xfrm>
              <a:off x="2194402" y="5487469"/>
              <a:ext cx="7964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 Ministerial Conferences on Environment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8684" y="5303606"/>
              <a:ext cx="952500" cy="952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Environmental &amp;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 Economy 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4/11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575479" y="1572873"/>
            <a:ext cx="664197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Environment Performance Index (EPI) 2022</a:t>
            </a:r>
            <a:endParaRPr lang="en-US" sz="2000" b="1" dirty="0">
              <a:solidFill>
                <a:srgbClr val="548235"/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5482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312572"/>
            <a:ext cx="63792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 2022 EPI</a:t>
            </a:r>
            <a:r>
              <a:rPr lang="tr-TR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maintained by Yale University, provides a data-driven </a:t>
            </a:r>
            <a:r>
              <a:rPr lang="en-US" sz="2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 of the state of environment</a:t>
            </a:r>
            <a:r>
              <a:rPr lang="en-US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around the world.</a:t>
            </a:r>
            <a:endParaRPr lang="tr-TR" sz="24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Ranks 180 countries on 3 policy objectives – </a:t>
            </a:r>
            <a:r>
              <a:rPr lang="en-US" sz="2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 health, ecosystem vitality, and climate change</a:t>
            </a:r>
            <a:endParaRPr lang="tr-TR" sz="2400" b="1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EPI </a:t>
            </a:r>
            <a:r>
              <a:rPr lang="en-US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provides a scorecard that </a:t>
            </a:r>
            <a:r>
              <a:rPr lang="en-US" sz="2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highlights leaders and laggards</a:t>
            </a:r>
            <a:r>
              <a:rPr lang="en-US" sz="2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environmental performance – or in addressing the environmental challenges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7484326" y="2197787"/>
          <a:ext cx="4087188" cy="339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7484327" y="5811700"/>
            <a:ext cx="4087188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GB" sz="1050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Source: 2022 Environmental Performance Index. Yale </a:t>
            </a:r>
            <a:r>
              <a:rPr lang="en-GB" sz="900" i="1" dirty="0" err="1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Center</a:t>
            </a:r>
            <a:r>
              <a:rPr lang="en-GB" sz="1050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for Environmental Law &amp; Policy. epi.yale.edu.</a:t>
            </a:r>
            <a:endParaRPr lang="en-US" sz="1050" i="1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Environmental &amp;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 Economy 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5/11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Environmental performance of OIC lag</a:t>
            </a:r>
            <a:r>
              <a:rPr lang="en-GB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 behind</a:t>
            </a:r>
            <a:r>
              <a:rPr lang="tr-TR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 the rest of the world</a:t>
            </a:r>
            <a:endParaRPr lang="en-US" sz="2000" b="1" dirty="0">
              <a:solidFill>
                <a:srgbClr val="548235"/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5482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00514" y="2437752"/>
          <a:ext cx="6140143" cy="367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770914" y="2438934"/>
          <a:ext cx="4659086" cy="402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575479" y="6110910"/>
            <a:ext cx="5981751" cy="26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GB" sz="105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Source: </a:t>
            </a: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SESRIC staff calculation based on data from the 2022 EPI. (epi.yale.edu)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Environmental &amp;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 Economy 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6/11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Among OIC countries, UAE </a:t>
            </a:r>
            <a:r>
              <a:rPr lang="en-GB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leads </a:t>
            </a:r>
            <a:r>
              <a:rPr lang="tr-TR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the environmental performance in 2022, while Afghanistan </a:t>
            </a:r>
            <a:r>
              <a:rPr lang="en-GB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showed</a:t>
            </a:r>
            <a:r>
              <a:rPr lang="tr-TR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 as the best improvement in the </a:t>
            </a:r>
            <a:r>
              <a:rPr lang="en-GB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last </a:t>
            </a:r>
            <a:r>
              <a:rPr lang="tr-TR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decade</a:t>
            </a:r>
            <a:endParaRPr lang="en-US" sz="2000" b="1" dirty="0">
              <a:solidFill>
                <a:srgbClr val="548235"/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5482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721478" y="2522693"/>
          <a:ext cx="5431784" cy="369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296025" y="2522693"/>
          <a:ext cx="5431784" cy="369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5479" y="6217533"/>
            <a:ext cx="5981751" cy="270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GB" sz="11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Source: </a:t>
            </a:r>
            <a:r>
              <a:rPr lang="en-US" sz="11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SESRIC staff calculation based on data from the 2022 EPI. (epi.yale.edu)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Environmental &amp;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 Economy 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7/11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575479" y="1572873"/>
            <a:ext cx="4785661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Climate policies in OIC countries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5482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45E6E-E8A2-06FE-4049-5FC8431AA468}"/>
              </a:ext>
            </a:extLst>
          </p:cNvPr>
          <p:cNvSpPr/>
          <p:nvPr/>
        </p:nvSpPr>
        <p:spPr>
          <a:xfrm>
            <a:off x="5509986" y="1572873"/>
            <a:ext cx="620122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OIC countries</a:t>
            </a: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have at least one climate related law and policy.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limit global warming to 1.5°C, </a:t>
            </a:r>
            <a:r>
              <a:rPr lang="en-GB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emissions must be reduced by 45% by 2030 and reach net-zero by 2050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are </a:t>
            </a:r>
            <a:r>
              <a:rPr lang="en-GB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35 OIC countries committed in net-zero target in various ways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majority of which still in discussion / declaration phase.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 countries already </a:t>
            </a:r>
            <a:r>
              <a:rPr lang="en-GB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achieved net-zero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Benin, Comoros, Gabon, Guyana, and Suriname.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 countries have </a:t>
            </a:r>
            <a:r>
              <a:rPr lang="en-GB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net-zero formalized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Tunisia, Maldives and Türkiye.</a:t>
            </a:r>
            <a:endParaRPr lang="en-GB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2D919E3-0585-C8A5-5897-E8A5AC3C5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410586"/>
              </p:ext>
            </p:extLst>
          </p:nvPr>
        </p:nvGraphicFramePr>
        <p:xfrm>
          <a:off x="312432" y="2432586"/>
          <a:ext cx="4785661" cy="355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17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Environmental &amp;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 Economy 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8/11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548235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From 2000 to 2021, electricity generation from renewable resources  increased in the OIC but its share in total electricity generation declined.</a:t>
            </a:r>
            <a:endParaRPr lang="en-US" sz="2000" b="1" dirty="0">
              <a:solidFill>
                <a:srgbClr val="548235"/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5482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D2FE1218-524C-2A3F-59CB-85DB36CE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606" y="2177408"/>
            <a:ext cx="9324789" cy="43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Efforts of SESRIC</a:t>
            </a:r>
            <a:b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Environmental Statistics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9/11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602EFA-EE99-7D7D-9091-9E9A09EDDD1B}"/>
              </a:ext>
            </a:extLst>
          </p:cNvPr>
          <p:cNvGrpSpPr/>
          <p:nvPr/>
        </p:nvGrpSpPr>
        <p:grpSpPr>
          <a:xfrm>
            <a:off x="3006392" y="1524000"/>
            <a:ext cx="6179216" cy="4747117"/>
            <a:chOff x="1148684" y="1524000"/>
            <a:chExt cx="6179216" cy="4747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314DC0-9271-CC86-5177-20137677FB75}"/>
                </a:ext>
              </a:extLst>
            </p:cNvPr>
            <p:cNvSpPr txBox="1"/>
            <p:nvPr/>
          </p:nvSpPr>
          <p:spPr>
            <a:xfrm>
              <a:off x="2194401" y="3006985"/>
              <a:ext cx="513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SESRIC </a:t>
              </a:r>
              <a:r>
                <a:rPr lang="en-GB" sz="3200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StatCaB</a:t>
              </a:r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Programme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1E664D-A85E-E03A-3A09-E1DF4CADD4D8}"/>
                </a:ext>
              </a:extLst>
            </p:cNvPr>
            <p:cNvSpPr txBox="1"/>
            <p:nvPr/>
          </p:nvSpPr>
          <p:spPr>
            <a:xfrm>
              <a:off x="2194401" y="4260525"/>
              <a:ext cx="3317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OICStat</a:t>
              </a:r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Database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7A4A62-2733-E538-FBE1-2FBF60A7F1F9}"/>
                </a:ext>
              </a:extLst>
            </p:cNvPr>
            <p:cNvSpPr txBox="1"/>
            <p:nvPr/>
          </p:nvSpPr>
          <p:spPr>
            <a:xfrm>
              <a:off x="2194401" y="1753445"/>
              <a:ext cx="513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 Statistical Commission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025CC-EE85-DEF9-1B90-588134FC4675}"/>
                </a:ext>
              </a:extLst>
            </p:cNvPr>
            <p:cNvSpPr txBox="1"/>
            <p:nvPr/>
          </p:nvSpPr>
          <p:spPr>
            <a:xfrm>
              <a:off x="2194402" y="5513315"/>
              <a:ext cx="4142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Statistical Publications</a:t>
              </a:r>
            </a:p>
          </p:txBody>
        </p:sp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F53B377E-0C42-460C-F719-CFBDA2B6D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1524000"/>
              <a:ext cx="954000" cy="954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CE4CA32-D764-E580-49C0-F842F486F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2788372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1035DF5-7DFA-CD41-0DE6-8D16F558E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4052744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EEC1A90-26D0-D0F8-95D4-CE1F81897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865" y="5317117"/>
              <a:ext cx="689639" cy="9540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7275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NoeProductSans">
      <a:majorFont>
        <a:latin typeface="Noe Display Bold"/>
        <a:ea typeface="Chivo Mono"/>
        <a:cs typeface="Chivo Mono"/>
      </a:majorFont>
      <a:minorFont>
        <a:latin typeface="Product Sans Light"/>
        <a:ea typeface="Chivo Mono"/>
        <a:cs typeface="Chivo Mo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hivo Mono"/>
        <a:cs typeface="Chivo Mono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hivo Mono"/>
        <a:cs typeface="Chivo Mono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hivo Mono"/>
        <a:cs typeface="Chivo Mono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hivo Mono"/>
        <a:cs typeface="Chivo Mono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786E6925E644C82E31831AEA50057" ma:contentTypeVersion="18" ma:contentTypeDescription="Create a new document." ma:contentTypeScope="" ma:versionID="d374f5d8cc33b04ae9e847763f205218">
  <xsd:schema xmlns:xsd="http://www.w3.org/2001/XMLSchema" xmlns:xs="http://www.w3.org/2001/XMLSchema" xmlns:p="http://schemas.microsoft.com/office/2006/metadata/properties" xmlns:ns2="3d325080-840b-4dc8-b8ab-d60714d56b57" xmlns:ns3="b588b930-5b30-4097-91f9-37623a96efd5" targetNamespace="http://schemas.microsoft.com/office/2006/metadata/properties" ma:root="true" ma:fieldsID="bd9b5228deccc29b90ec81e811cd0097" ns2:_="" ns3:_="">
    <xsd:import namespace="3d325080-840b-4dc8-b8ab-d60714d56b57"/>
    <xsd:import namespace="b588b930-5b30-4097-91f9-37623a96ef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5080-840b-4dc8-b8ab-d60714d56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3ce402-834e-41eb-87d0-d5ace8e4c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b930-5b30-4097-91f9-37623a96ef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50a154-9e51-4e69-9ba1-5ddd729039fc}" ma:internalName="TaxCatchAll" ma:showField="CatchAllData" ma:web="b588b930-5b30-4097-91f9-37623a96e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d325080-840b-4dc8-b8ab-d60714d56b57" xsi:nil="true"/>
    <lcf76f155ced4ddcb4097134ff3c332f xmlns="3d325080-840b-4dc8-b8ab-d60714d56b57">
      <Terms xmlns="http://schemas.microsoft.com/office/infopath/2007/PartnerControls"/>
    </lcf76f155ced4ddcb4097134ff3c332f>
    <TaxCatchAll xmlns="b588b930-5b30-4097-91f9-37623a96ef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807B-B9FF-4E6A-8BB3-F630EAFB2368}">
  <ds:schemaRefs/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documentManagement/types"/>
    <ds:schemaRef ds:uri="http://purl.org/dc/dcmitype/"/>
    <ds:schemaRef ds:uri="http://purl.org/dc/terms/"/>
    <ds:schemaRef ds:uri="3d325080-840b-4dc8-b8ab-d60714d56b57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588b930-5b30-4097-91f9-37623a96efd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243</TotalTime>
  <Words>604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Demi</vt:lpstr>
      <vt:lpstr>Noe Display Bold</vt:lpstr>
      <vt:lpstr>Product Sans Light</vt:lpstr>
      <vt:lpstr>Segoe UI</vt:lpstr>
      <vt:lpstr>Wingdings</vt:lpstr>
      <vt:lpstr>Theme1</vt:lpstr>
      <vt:lpstr>Environmental Statistics and the Green Economy</vt:lpstr>
      <vt:lpstr>Outline</vt:lpstr>
      <vt:lpstr>Relevancy</vt:lpstr>
      <vt:lpstr>Overview of Environmental &amp; Green Economy Statistics in OIC Countries</vt:lpstr>
      <vt:lpstr>Overview of Environmental &amp; Green Economy Statistics in OIC Countries</vt:lpstr>
      <vt:lpstr>Overview of Environmental &amp; Green Economy Statistics in OIC Countries</vt:lpstr>
      <vt:lpstr>Overview of Environmental &amp; Green Economy Statistics in OIC Countries</vt:lpstr>
      <vt:lpstr>Overview of Environmental &amp; Green Economy Statistics in OIC Countries</vt:lpstr>
      <vt:lpstr>Efforts of SESRIC in Environmental Statistics</vt:lpstr>
      <vt:lpstr>Potential Future Directions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Meeting of the Technical Committee of Arab Statistics Initiative (ArabStat)</dc:title>
  <dc:creator>Atilla Karaman</dc:creator>
  <cp:lastModifiedBy>Jamal Qasem</cp:lastModifiedBy>
  <cp:revision>335</cp:revision>
  <cp:lastPrinted>2021-12-15T11:25:00Z</cp:lastPrinted>
  <dcterms:created xsi:type="dcterms:W3CDTF">2021-11-16T07:40:00Z</dcterms:created>
  <dcterms:modified xsi:type="dcterms:W3CDTF">2023-11-07T06:23:18Z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0x010100154786E6925E644C82E31831AEA50057</vt:lpwstr>
  </property>
  <property fmtid="{D5CDD505-2E9C-101B-9397-08002B2CF9AE}" pid="3" name="MediaServiceImageTags">
    <vt:lpwstr/>
  </property>
  <property fmtid="{D5CDD505-2E9C-101B-9397-08002B2CF9AE}" pid="4" name="ICV">
    <vt:lpwstr>0789754AC74F40E68FE66D272B6C8245_12</vt:lpwstr>
  </property>
  <property fmtid="{D5CDD505-2E9C-101B-9397-08002B2CF9AE}" pid="5" name="KSOProductBuildVer">
    <vt:lpwstr>2057-12.2.0.13266</vt:lpwstr>
  </property>
  <property fmtid="{D5CDD505-2E9C-101B-9397-08002B2CF9AE}" pid="6" name="MSIP_Label_e9f17927-79b2-40d2-8aa6-1ef1eabb3585_Enabled">
    <vt:lpwstr>true</vt:lpwstr>
  </property>
  <property fmtid="{D5CDD505-2E9C-101B-9397-08002B2CF9AE}" pid="7" name="MSIP_Label_e9f17927-79b2-40d2-8aa6-1ef1eabb3585_SetDate">
    <vt:lpwstr>2023-11-07T06:22:46Z</vt:lpwstr>
  </property>
  <property fmtid="{D5CDD505-2E9C-101B-9397-08002B2CF9AE}" pid="8" name="MSIP_Label_e9f17927-79b2-40d2-8aa6-1ef1eabb3585_Method">
    <vt:lpwstr>Standard</vt:lpwstr>
  </property>
  <property fmtid="{D5CDD505-2E9C-101B-9397-08002B2CF9AE}" pid="9" name="MSIP_Label_e9f17927-79b2-40d2-8aa6-1ef1eabb3585_Name">
    <vt:lpwstr>defa4170-0d19-0005-0004-bc88714345d2</vt:lpwstr>
  </property>
  <property fmtid="{D5CDD505-2E9C-101B-9397-08002B2CF9AE}" pid="10" name="MSIP_Label_e9f17927-79b2-40d2-8aa6-1ef1eabb3585_SiteId">
    <vt:lpwstr>4aa5460f-975c-4915-88d5-cf81ff19b905</vt:lpwstr>
  </property>
  <property fmtid="{D5CDD505-2E9C-101B-9397-08002B2CF9AE}" pid="11" name="MSIP_Label_e9f17927-79b2-40d2-8aa6-1ef1eabb3585_ActionId">
    <vt:lpwstr>918d5f5d-b3c1-419a-aedd-b1336c29f710</vt:lpwstr>
  </property>
  <property fmtid="{D5CDD505-2E9C-101B-9397-08002B2CF9AE}" pid="12" name="MSIP_Label_e9f17927-79b2-40d2-8aa6-1ef1eabb3585_ContentBits">
    <vt:lpwstr>0</vt:lpwstr>
  </property>
</Properties>
</file>