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4" r:id="rId2"/>
  </p:sldMasterIdLst>
  <p:notesMasterIdLst>
    <p:notesMasterId r:id="rId17"/>
  </p:notesMasterIdLst>
  <p:sldIdLst>
    <p:sldId id="257" r:id="rId3"/>
    <p:sldId id="337" r:id="rId4"/>
    <p:sldId id="338" r:id="rId5"/>
    <p:sldId id="357" r:id="rId6"/>
    <p:sldId id="356" r:id="rId7"/>
    <p:sldId id="361" r:id="rId8"/>
    <p:sldId id="364" r:id="rId9"/>
    <p:sldId id="369" r:id="rId10"/>
    <p:sldId id="363" r:id="rId11"/>
    <p:sldId id="376" r:id="rId12"/>
    <p:sldId id="377" r:id="rId13"/>
    <p:sldId id="373" r:id="rId14"/>
    <p:sldId id="374" r:id="rId15"/>
    <p:sldId id="375" r:id="rId16"/>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94660"/>
  </p:normalViewPr>
  <p:slideViewPr>
    <p:cSldViewPr snapToGrid="0" snapToObjects="1">
      <p:cViewPr varScale="1">
        <p:scale>
          <a:sx n="125" d="100"/>
          <a:sy n="125" d="100"/>
        </p:scale>
        <p:origin x="792" y="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mf-my.sharepoint.com/personal/jamal_qasem_amf_org_ae/Documents/Desktop/&#1575;&#1604;&#1603;&#1578;&#1610;&#1576;&#1575;&#1578;/&#1575;&#1604;&#1578;&#1580;&#1575;&#1585;&#1577;%20&#1575;&#1604;&#1575;&#1604;&#1603;&#1578;&#1585;&#1608;&#1606;&#1610;&#1577;/&#1588;&#1603;&#1604;%20&#1585;&#1602;&#1605;%20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https://amf-my.sharepoint.com/personal/jamal_qasem_amf_org_ae/Documents/Desktop/&#1575;&#1604;&#1603;&#1578;&#1610;&#1576;&#1575;&#1578;/&#1575;&#1604;&#1578;&#1580;&#1575;&#1585;&#1577;%20&#1575;&#1604;&#1575;&#1604;&#1603;&#1578;&#1585;&#1608;&#1606;&#1610;&#1577;/&#1588;&#1603;&#1604;%20&#1585;&#1602;&#1605;%20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2376408100522"/>
          <c:y val="0.17171296296296296"/>
          <c:w val="0.79432058922897475"/>
          <c:h val="0.67607210557013708"/>
        </c:manualLayout>
      </c:layout>
      <c:lineChart>
        <c:grouping val="standard"/>
        <c:varyColors val="0"/>
        <c:ser>
          <c:idx val="0"/>
          <c:order val="0"/>
          <c:tx>
            <c:strRef>
              <c:f>Sheet1!$A$2</c:f>
              <c:strCache>
                <c:ptCount val="1"/>
                <c:pt idx="0">
                  <c:v>Number of Internet users, billions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0"/>
              <c:layout>
                <c:manualLayout>
                  <c:x val="-1.6666666666666666E-2"/>
                  <c:y val="-0.106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CC-4604-B25A-D31BBAC5A634}"/>
                </c:ext>
              </c:extLst>
            </c:dLbl>
            <c:dLbl>
              <c:idx val="1"/>
              <c:delete val="1"/>
              <c:extLst>
                <c:ext xmlns:c15="http://schemas.microsoft.com/office/drawing/2012/chart" uri="{CE6537A1-D6FC-4f65-9D91-7224C49458BB}"/>
                <c:ext xmlns:c16="http://schemas.microsoft.com/office/drawing/2014/chart" uri="{C3380CC4-5D6E-409C-BE32-E72D297353CC}">
                  <c16:uniqueId val="{00000001-F2CC-4604-B25A-D31BBAC5A634}"/>
                </c:ext>
              </c:extLst>
            </c:dLbl>
            <c:dLbl>
              <c:idx val="2"/>
              <c:delete val="1"/>
              <c:extLst>
                <c:ext xmlns:c15="http://schemas.microsoft.com/office/drawing/2012/chart" uri="{CE6537A1-D6FC-4f65-9D91-7224C49458BB}"/>
                <c:ext xmlns:c16="http://schemas.microsoft.com/office/drawing/2014/chart" uri="{C3380CC4-5D6E-409C-BE32-E72D297353CC}">
                  <c16:uniqueId val="{00000002-F2CC-4604-B25A-D31BBAC5A634}"/>
                </c:ext>
              </c:extLst>
            </c:dLbl>
            <c:dLbl>
              <c:idx val="3"/>
              <c:delete val="1"/>
              <c:extLst>
                <c:ext xmlns:c15="http://schemas.microsoft.com/office/drawing/2012/chart" uri="{CE6537A1-D6FC-4f65-9D91-7224C49458BB}"/>
                <c:ext xmlns:c16="http://schemas.microsoft.com/office/drawing/2014/chart" uri="{C3380CC4-5D6E-409C-BE32-E72D297353CC}">
                  <c16:uniqueId val="{00000003-F2CC-4604-B25A-D31BBAC5A634}"/>
                </c:ext>
              </c:extLst>
            </c:dLbl>
            <c:dLbl>
              <c:idx val="4"/>
              <c:delete val="1"/>
              <c:extLst>
                <c:ext xmlns:c15="http://schemas.microsoft.com/office/drawing/2012/chart" uri="{CE6537A1-D6FC-4f65-9D91-7224C49458BB}"/>
                <c:ext xmlns:c16="http://schemas.microsoft.com/office/drawing/2014/chart" uri="{C3380CC4-5D6E-409C-BE32-E72D297353CC}">
                  <c16:uniqueId val="{00000004-F2CC-4604-B25A-D31BBAC5A634}"/>
                </c:ext>
              </c:extLst>
            </c:dLbl>
            <c:dLbl>
              <c:idx val="5"/>
              <c:delete val="1"/>
              <c:extLst>
                <c:ext xmlns:c15="http://schemas.microsoft.com/office/drawing/2012/chart" uri="{CE6537A1-D6FC-4f65-9D91-7224C49458BB}"/>
                <c:ext xmlns:c16="http://schemas.microsoft.com/office/drawing/2014/chart" uri="{C3380CC4-5D6E-409C-BE32-E72D297353CC}">
                  <c16:uniqueId val="{00000005-F2CC-4604-B25A-D31BBAC5A634}"/>
                </c:ext>
              </c:extLst>
            </c:dLbl>
            <c:dLbl>
              <c:idx val="6"/>
              <c:delete val="1"/>
              <c:extLst>
                <c:ext xmlns:c15="http://schemas.microsoft.com/office/drawing/2012/chart" uri="{CE6537A1-D6FC-4f65-9D91-7224C49458BB}"/>
                <c:ext xmlns:c16="http://schemas.microsoft.com/office/drawing/2014/chart" uri="{C3380CC4-5D6E-409C-BE32-E72D297353CC}">
                  <c16:uniqueId val="{00000006-F2CC-4604-B25A-D31BBAC5A634}"/>
                </c:ext>
              </c:extLst>
            </c:dLbl>
            <c:dLbl>
              <c:idx val="7"/>
              <c:layout>
                <c:manualLayout>
                  <c:x val="2.7777777777777779E-3"/>
                  <c:y val="6.018518518518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CC-4604-B25A-D31BBAC5A634}"/>
                </c:ext>
              </c:extLst>
            </c:dLbl>
            <c:dLbl>
              <c:idx val="8"/>
              <c:delete val="1"/>
              <c:extLst>
                <c:ext xmlns:c15="http://schemas.microsoft.com/office/drawing/2012/chart" uri="{CE6537A1-D6FC-4f65-9D91-7224C49458BB}"/>
                <c:ext xmlns:c16="http://schemas.microsoft.com/office/drawing/2014/chart" uri="{C3380CC4-5D6E-409C-BE32-E72D297353CC}">
                  <c16:uniqueId val="{00000008-F2CC-4604-B25A-D31BBAC5A634}"/>
                </c:ext>
              </c:extLst>
            </c:dLbl>
            <c:dLbl>
              <c:idx val="9"/>
              <c:delete val="1"/>
              <c:extLst>
                <c:ext xmlns:c15="http://schemas.microsoft.com/office/drawing/2012/chart" uri="{CE6537A1-D6FC-4f65-9D91-7224C49458BB}"/>
                <c:ext xmlns:c16="http://schemas.microsoft.com/office/drawing/2014/chart" uri="{C3380CC4-5D6E-409C-BE32-E72D297353CC}">
                  <c16:uniqueId val="{00000009-F2CC-4604-B25A-D31BBAC5A634}"/>
                </c:ext>
              </c:extLst>
            </c:dLbl>
            <c:dLbl>
              <c:idx val="10"/>
              <c:delete val="1"/>
              <c:extLst>
                <c:ext xmlns:c15="http://schemas.microsoft.com/office/drawing/2012/chart" uri="{CE6537A1-D6FC-4f65-9D91-7224C49458BB}"/>
                <c:ext xmlns:c16="http://schemas.microsoft.com/office/drawing/2014/chart" uri="{C3380CC4-5D6E-409C-BE32-E72D297353CC}">
                  <c16:uniqueId val="{0000000A-F2CC-4604-B25A-D31BBAC5A634}"/>
                </c:ext>
              </c:extLst>
            </c:dLbl>
            <c:dLbl>
              <c:idx val="11"/>
              <c:delete val="1"/>
              <c:extLst>
                <c:ext xmlns:c15="http://schemas.microsoft.com/office/drawing/2012/chart" uri="{CE6537A1-D6FC-4f65-9D91-7224C49458BB}"/>
                <c:ext xmlns:c16="http://schemas.microsoft.com/office/drawing/2014/chart" uri="{C3380CC4-5D6E-409C-BE32-E72D297353CC}">
                  <c16:uniqueId val="{0000000B-F2CC-4604-B25A-D31BBAC5A634}"/>
                </c:ext>
              </c:extLst>
            </c:dLbl>
            <c:dLbl>
              <c:idx val="12"/>
              <c:delete val="1"/>
              <c:extLst>
                <c:ext xmlns:c15="http://schemas.microsoft.com/office/drawing/2012/chart" uri="{CE6537A1-D6FC-4f65-9D91-7224C49458BB}"/>
                <c:ext xmlns:c16="http://schemas.microsoft.com/office/drawing/2014/chart" uri="{C3380CC4-5D6E-409C-BE32-E72D297353CC}">
                  <c16:uniqueId val="{0000000C-F2CC-4604-B25A-D31BBAC5A634}"/>
                </c:ext>
              </c:extLst>
            </c:dLbl>
            <c:dLbl>
              <c:idx val="13"/>
              <c:delete val="1"/>
              <c:extLst>
                <c:ext xmlns:c15="http://schemas.microsoft.com/office/drawing/2012/chart" uri="{CE6537A1-D6FC-4f65-9D91-7224C49458BB}"/>
                <c:ext xmlns:c16="http://schemas.microsoft.com/office/drawing/2014/chart" uri="{C3380CC4-5D6E-409C-BE32-E72D297353CC}">
                  <c16:uniqueId val="{0000000D-F2CC-4604-B25A-D31BBAC5A634}"/>
                </c:ext>
              </c:extLst>
            </c:dLbl>
            <c:dLbl>
              <c:idx val="14"/>
              <c:layout>
                <c:manualLayout>
                  <c:x val="-0.125"/>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CC-4604-B25A-D31BBAC5A634}"/>
                </c:ext>
              </c:extLst>
            </c:dLbl>
            <c:dLbl>
              <c:idx val="15"/>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CC-4604-B25A-D31BBAC5A634}"/>
                </c:ext>
              </c:extLst>
            </c:dLbl>
            <c:dLbl>
              <c:idx val="16"/>
              <c:layout>
                <c:manualLayout>
                  <c:x val="-9.7222222222222321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CC-4604-B25A-D31BBAC5A634}"/>
                </c:ext>
              </c:extLst>
            </c:dLbl>
            <c:dLbl>
              <c:idx val="17"/>
              <c:layout>
                <c:manualLayout>
                  <c:x val="-3.3208955223880746E-2"/>
                  <c:y val="-8.3333242098018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CC-4604-B25A-D31BBAC5A634}"/>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Sheet1!$B$2:$S$2</c:f>
              <c:numCache>
                <c:formatCode>#,##0.00</c:formatCode>
                <c:ptCount val="18"/>
                <c:pt idx="0">
                  <c:v>1</c:v>
                </c:pt>
                <c:pt idx="1">
                  <c:v>1.1000000000000001</c:v>
                </c:pt>
                <c:pt idx="2">
                  <c:v>1.4</c:v>
                </c:pt>
                <c:pt idx="3">
                  <c:v>1.6</c:v>
                </c:pt>
                <c:pt idx="4">
                  <c:v>1.8</c:v>
                </c:pt>
                <c:pt idx="5">
                  <c:v>2</c:v>
                </c:pt>
                <c:pt idx="6">
                  <c:v>2.2000000000000002</c:v>
                </c:pt>
                <c:pt idx="7">
                  <c:v>2.4</c:v>
                </c:pt>
                <c:pt idx="8">
                  <c:v>2.6</c:v>
                </c:pt>
                <c:pt idx="9">
                  <c:v>2.7</c:v>
                </c:pt>
                <c:pt idx="10">
                  <c:v>3</c:v>
                </c:pt>
                <c:pt idx="11">
                  <c:v>3.2</c:v>
                </c:pt>
                <c:pt idx="12">
                  <c:v>3.4</c:v>
                </c:pt>
                <c:pt idx="13">
                  <c:v>3.7</c:v>
                </c:pt>
                <c:pt idx="14">
                  <c:v>4.2</c:v>
                </c:pt>
                <c:pt idx="15">
                  <c:v>4.7</c:v>
                </c:pt>
                <c:pt idx="16">
                  <c:v>4.9000000000000004</c:v>
                </c:pt>
                <c:pt idx="17">
                  <c:v>5.3</c:v>
                </c:pt>
              </c:numCache>
            </c:numRef>
          </c:val>
          <c:smooth val="0"/>
          <c:extLst>
            <c:ext xmlns:c16="http://schemas.microsoft.com/office/drawing/2014/chart" uri="{C3380CC4-5D6E-409C-BE32-E72D297353CC}">
              <c16:uniqueId val="{00000012-F2CC-4604-B25A-D31BBAC5A634}"/>
            </c:ext>
          </c:extLst>
        </c:ser>
        <c:dLbls>
          <c:showLegendKey val="0"/>
          <c:showVal val="0"/>
          <c:showCatName val="0"/>
          <c:showSerName val="0"/>
          <c:showPercent val="0"/>
          <c:showBubbleSize val="0"/>
        </c:dLbls>
        <c:marker val="1"/>
        <c:smooth val="0"/>
        <c:axId val="1480204735"/>
        <c:axId val="1713443279"/>
      </c:lineChart>
      <c:catAx>
        <c:axId val="148020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2">
                    <a:lumMod val="75000"/>
                  </a:schemeClr>
                </a:solidFill>
                <a:effectLst>
                  <a:outerShdw blurRad="38100" dist="38100" dir="2700000" algn="tl">
                    <a:srgbClr val="000000">
                      <a:alpha val="43137"/>
                    </a:srgbClr>
                  </a:outerShdw>
                </a:effectLst>
                <a:latin typeface="+mn-lt"/>
                <a:ea typeface="+mn-ea"/>
                <a:cs typeface="+mn-cs"/>
              </a:defRPr>
            </a:pPr>
            <a:endParaRPr lang="en-US"/>
          </a:p>
        </c:txPr>
        <c:crossAx val="1713443279"/>
        <c:crosses val="autoZero"/>
        <c:auto val="1"/>
        <c:lblAlgn val="ctr"/>
        <c:lblOffset val="100"/>
        <c:noMultiLvlLbl val="0"/>
      </c:catAx>
      <c:valAx>
        <c:axId val="17134432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480204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2887729908023"/>
          <c:y val="5.0925925925925923E-2"/>
          <c:w val="0.73048339389145678"/>
          <c:h val="0.73577136191309422"/>
        </c:manualLayout>
      </c:layout>
      <c:barChart>
        <c:barDir val="col"/>
        <c:grouping val="clustered"/>
        <c:varyColors val="0"/>
        <c:ser>
          <c:idx val="0"/>
          <c:order val="0"/>
          <c:tx>
            <c:strRef>
              <c:f>Sheet2!$C$27</c:f>
              <c:strCache>
                <c:ptCount val="1"/>
                <c:pt idx="0">
                  <c:v>حجم التجارة الإلكترونية</c:v>
                </c:pt>
              </c:strCache>
            </c:strRef>
          </c:tx>
          <c:spPr>
            <a:solidFill>
              <a:schemeClr val="accent1">
                <a:lumMod val="40000"/>
                <a:lumOff val="60000"/>
              </a:schemeClr>
            </a:solidFill>
            <a:ln>
              <a:noFill/>
            </a:ln>
            <a:effectLst/>
          </c:spPr>
          <c:invertIfNegative val="0"/>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56AE-4726-8177-386C454A7EDE}"/>
              </c:ext>
            </c:extLst>
          </c:dPt>
          <c:dLbls>
            <c:dLbl>
              <c:idx val="3"/>
              <c:layout>
                <c:manualLayout>
                  <c:x val="4.2774768948885839E-3"/>
                  <c:y val="2.4073137742552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AE-4726-8177-386C454A7ED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Sheet2!$B$30:$B$37</c:f>
              <c:numCache>
                <c:formatCode>General</c:formatCode>
                <c:ptCount val="8"/>
                <c:pt idx="0">
                  <c:v>2019</c:v>
                </c:pt>
                <c:pt idx="1">
                  <c:v>2020</c:v>
                </c:pt>
                <c:pt idx="2">
                  <c:v>2021</c:v>
                </c:pt>
                <c:pt idx="3">
                  <c:v>2022</c:v>
                </c:pt>
                <c:pt idx="4">
                  <c:v>2023</c:v>
                </c:pt>
                <c:pt idx="5">
                  <c:v>2024</c:v>
                </c:pt>
                <c:pt idx="6">
                  <c:v>2025</c:v>
                </c:pt>
                <c:pt idx="7">
                  <c:v>2026</c:v>
                </c:pt>
              </c:numCache>
            </c:numRef>
          </c:cat>
          <c:val>
            <c:numRef>
              <c:f>Sheet2!$C$30:$C$37</c:f>
              <c:numCache>
                <c:formatCode>0.00</c:formatCode>
                <c:ptCount val="8"/>
                <c:pt idx="0">
                  <c:v>2.56</c:v>
                </c:pt>
                <c:pt idx="1">
                  <c:v>4.32</c:v>
                </c:pt>
                <c:pt idx="2">
                  <c:v>6.14</c:v>
                </c:pt>
                <c:pt idx="3">
                  <c:v>6.29</c:v>
                </c:pt>
                <c:pt idx="4">
                  <c:v>7.54</c:v>
                </c:pt>
                <c:pt idx="5">
                  <c:v>9.02</c:v>
                </c:pt>
                <c:pt idx="6">
                  <c:v>10.88</c:v>
                </c:pt>
                <c:pt idx="7">
                  <c:v>11.91</c:v>
                </c:pt>
              </c:numCache>
            </c:numRef>
          </c:val>
          <c:extLst>
            <c:ext xmlns:c16="http://schemas.microsoft.com/office/drawing/2014/chart" uri="{C3380CC4-5D6E-409C-BE32-E72D297353CC}">
              <c16:uniqueId val="{00000000-56AE-4726-8177-386C454A7EDE}"/>
            </c:ext>
          </c:extLst>
        </c:ser>
        <c:dLbls>
          <c:showLegendKey val="0"/>
          <c:showVal val="0"/>
          <c:showCatName val="0"/>
          <c:showSerName val="0"/>
          <c:showPercent val="0"/>
          <c:showBubbleSize val="0"/>
        </c:dLbls>
        <c:gapWidth val="219"/>
        <c:overlap val="-27"/>
        <c:axId val="1031769263"/>
        <c:axId val="1030513711"/>
      </c:barChart>
      <c:lineChart>
        <c:grouping val="standard"/>
        <c:varyColors val="0"/>
        <c:ser>
          <c:idx val="1"/>
          <c:order val="1"/>
          <c:tx>
            <c:strRef>
              <c:f>Sheet2!$D$27</c:f>
              <c:strCache>
                <c:ptCount val="1"/>
                <c:pt idx="0">
                  <c:v>معدل نمو التجارة الإلكترونية</c:v>
                </c:pt>
              </c:strCache>
            </c:strRef>
          </c:tx>
          <c:spPr>
            <a:ln w="28575" cap="rnd">
              <a:solidFill>
                <a:srgbClr val="FF0000"/>
              </a:solidFill>
              <a:round/>
            </a:ln>
            <a:effectLst/>
          </c:spPr>
          <c:marker>
            <c:symbol val="none"/>
          </c:marker>
          <c:cat>
            <c:numRef>
              <c:f>Sheet2!$B$30:$B$37</c:f>
              <c:numCache>
                <c:formatCode>General</c:formatCode>
                <c:ptCount val="8"/>
                <c:pt idx="0">
                  <c:v>2019</c:v>
                </c:pt>
                <c:pt idx="1">
                  <c:v>2020</c:v>
                </c:pt>
                <c:pt idx="2">
                  <c:v>2021</c:v>
                </c:pt>
                <c:pt idx="3">
                  <c:v>2022</c:v>
                </c:pt>
                <c:pt idx="4">
                  <c:v>2023</c:v>
                </c:pt>
                <c:pt idx="5">
                  <c:v>2024</c:v>
                </c:pt>
                <c:pt idx="6">
                  <c:v>2025</c:v>
                </c:pt>
                <c:pt idx="7">
                  <c:v>2026</c:v>
                </c:pt>
              </c:numCache>
            </c:numRef>
          </c:cat>
          <c:val>
            <c:numRef>
              <c:f>Sheet2!$D$30:$D$37</c:f>
              <c:numCache>
                <c:formatCode>0.0</c:formatCode>
                <c:ptCount val="8"/>
                <c:pt idx="0">
                  <c:v>34.736842105263179</c:v>
                </c:pt>
                <c:pt idx="1">
                  <c:v>68.75</c:v>
                </c:pt>
                <c:pt idx="2">
                  <c:v>42.129629629629605</c:v>
                </c:pt>
                <c:pt idx="3">
                  <c:v>2.4429967426710109</c:v>
                </c:pt>
                <c:pt idx="4">
                  <c:v>19.872813990461058</c:v>
                </c:pt>
                <c:pt idx="5">
                  <c:v>19.628647214854112</c:v>
                </c:pt>
                <c:pt idx="6">
                  <c:v>20.620842572062092</c:v>
                </c:pt>
                <c:pt idx="7">
                  <c:v>9.4669117647058663</c:v>
                </c:pt>
              </c:numCache>
            </c:numRef>
          </c:val>
          <c:smooth val="0"/>
          <c:extLst>
            <c:ext xmlns:c16="http://schemas.microsoft.com/office/drawing/2014/chart" uri="{C3380CC4-5D6E-409C-BE32-E72D297353CC}">
              <c16:uniqueId val="{00000001-56AE-4726-8177-386C454A7EDE}"/>
            </c:ext>
          </c:extLst>
        </c:ser>
        <c:dLbls>
          <c:showLegendKey val="0"/>
          <c:showVal val="0"/>
          <c:showCatName val="0"/>
          <c:showSerName val="0"/>
          <c:showPercent val="0"/>
          <c:showBubbleSize val="0"/>
        </c:dLbls>
        <c:marker val="1"/>
        <c:smooth val="0"/>
        <c:axId val="1033069535"/>
        <c:axId val="1030513231"/>
      </c:lineChart>
      <c:catAx>
        <c:axId val="103176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30513711"/>
        <c:crosses val="autoZero"/>
        <c:auto val="1"/>
        <c:lblAlgn val="ctr"/>
        <c:lblOffset val="100"/>
        <c:noMultiLvlLbl val="0"/>
      </c:catAx>
      <c:valAx>
        <c:axId val="1030513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31769263"/>
        <c:crosses val="autoZero"/>
        <c:crossBetween val="between"/>
      </c:valAx>
      <c:valAx>
        <c:axId val="103051323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033069535"/>
        <c:crosses val="max"/>
        <c:crossBetween val="between"/>
      </c:valAx>
      <c:catAx>
        <c:axId val="1033069535"/>
        <c:scaling>
          <c:orientation val="minMax"/>
        </c:scaling>
        <c:delete val="1"/>
        <c:axPos val="b"/>
        <c:numFmt formatCode="General" sourceLinked="1"/>
        <c:majorTickMark val="out"/>
        <c:minorTickMark val="none"/>
        <c:tickLblPos val="nextTo"/>
        <c:crossAx val="10305132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5314960629921"/>
          <c:y val="5.0925925925925923E-2"/>
          <c:w val="0.75789370078740159"/>
          <c:h val="0.73577136191309422"/>
        </c:manualLayout>
      </c:layout>
      <c:barChart>
        <c:barDir val="col"/>
        <c:grouping val="clustered"/>
        <c:varyColors val="0"/>
        <c:ser>
          <c:idx val="0"/>
          <c:order val="0"/>
          <c:tx>
            <c:strRef>
              <c:f>Sheet2!$J$48</c:f>
              <c:strCache>
                <c:ptCount val="1"/>
                <c:pt idx="0">
                  <c:v>حجم التجارة الإلكترونية</c:v>
                </c:pt>
              </c:strCache>
            </c:strRef>
          </c:tx>
          <c:spPr>
            <a:solidFill>
              <a:schemeClr val="accent1">
                <a:lumMod val="40000"/>
                <a:lumOff val="60000"/>
              </a:schemeClr>
            </a:solidFill>
            <a:ln>
              <a:noFill/>
            </a:ln>
            <a:effectLst/>
          </c:spPr>
          <c:invertIfNegative val="0"/>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0669-4481-A709-594F743178FF}"/>
              </c:ext>
            </c:extLst>
          </c:dPt>
          <c:dLbls>
            <c:dLbl>
              <c:idx val="3"/>
              <c:layout>
                <c:manualLayout>
                  <c:x val="8.6341724910505447E-3"/>
                  <c:y val="1.981619993583223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9-4481-A709-594F743178FF}"/>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Sheet2!$I$51:$I$58</c:f>
              <c:numCache>
                <c:formatCode>General</c:formatCode>
                <c:ptCount val="8"/>
                <c:pt idx="0">
                  <c:v>2019</c:v>
                </c:pt>
                <c:pt idx="1">
                  <c:v>2020</c:v>
                </c:pt>
                <c:pt idx="2">
                  <c:v>2021</c:v>
                </c:pt>
                <c:pt idx="3">
                  <c:v>2022</c:v>
                </c:pt>
                <c:pt idx="4">
                  <c:v>2023</c:v>
                </c:pt>
                <c:pt idx="5">
                  <c:v>2024</c:v>
                </c:pt>
                <c:pt idx="6">
                  <c:v>2025</c:v>
                </c:pt>
                <c:pt idx="7">
                  <c:v>2026</c:v>
                </c:pt>
              </c:numCache>
            </c:numRef>
          </c:cat>
          <c:val>
            <c:numRef>
              <c:f>Sheet2!$J$51:$J$58</c:f>
              <c:numCache>
                <c:formatCode>0.0</c:formatCode>
                <c:ptCount val="8"/>
                <c:pt idx="0">
                  <c:v>229.16</c:v>
                </c:pt>
                <c:pt idx="1">
                  <c:v>327.2</c:v>
                </c:pt>
                <c:pt idx="2">
                  <c:v>423.78</c:v>
                </c:pt>
                <c:pt idx="3">
                  <c:v>437.25</c:v>
                </c:pt>
                <c:pt idx="4">
                  <c:v>522.80999999999995</c:v>
                </c:pt>
                <c:pt idx="5">
                  <c:v>622.53</c:v>
                </c:pt>
                <c:pt idx="6">
                  <c:v>747.05</c:v>
                </c:pt>
                <c:pt idx="7">
                  <c:v>810.84</c:v>
                </c:pt>
              </c:numCache>
            </c:numRef>
          </c:val>
          <c:extLst>
            <c:ext xmlns:c16="http://schemas.microsoft.com/office/drawing/2014/chart" uri="{C3380CC4-5D6E-409C-BE32-E72D297353CC}">
              <c16:uniqueId val="{00000000-0669-4481-A709-594F743178FF}"/>
            </c:ext>
          </c:extLst>
        </c:ser>
        <c:dLbls>
          <c:showLegendKey val="0"/>
          <c:showVal val="0"/>
          <c:showCatName val="0"/>
          <c:showSerName val="0"/>
          <c:showPercent val="0"/>
          <c:showBubbleSize val="0"/>
        </c:dLbls>
        <c:gapWidth val="219"/>
        <c:overlap val="-27"/>
        <c:axId val="49308000"/>
        <c:axId val="46262064"/>
      </c:barChart>
      <c:lineChart>
        <c:grouping val="standard"/>
        <c:varyColors val="0"/>
        <c:ser>
          <c:idx val="1"/>
          <c:order val="1"/>
          <c:tx>
            <c:strRef>
              <c:f>Sheet2!$K$48</c:f>
              <c:strCache>
                <c:ptCount val="1"/>
                <c:pt idx="0">
                  <c:v>معدل نمو التجارة الإلكترونية</c:v>
                </c:pt>
              </c:strCache>
            </c:strRef>
          </c:tx>
          <c:spPr>
            <a:ln w="28575" cap="rnd">
              <a:solidFill>
                <a:schemeClr val="accent2"/>
              </a:solidFill>
              <a:round/>
            </a:ln>
            <a:effectLst/>
          </c:spPr>
          <c:marker>
            <c:symbol val="none"/>
          </c:marker>
          <c:cat>
            <c:numRef>
              <c:f>Sheet2!$I$51:$I$58</c:f>
              <c:numCache>
                <c:formatCode>General</c:formatCode>
                <c:ptCount val="8"/>
                <c:pt idx="0">
                  <c:v>2019</c:v>
                </c:pt>
                <c:pt idx="1">
                  <c:v>2020</c:v>
                </c:pt>
                <c:pt idx="2">
                  <c:v>2021</c:v>
                </c:pt>
                <c:pt idx="3">
                  <c:v>2022</c:v>
                </c:pt>
                <c:pt idx="4">
                  <c:v>2023</c:v>
                </c:pt>
                <c:pt idx="5">
                  <c:v>2024</c:v>
                </c:pt>
                <c:pt idx="6">
                  <c:v>2025</c:v>
                </c:pt>
                <c:pt idx="7">
                  <c:v>2026</c:v>
                </c:pt>
              </c:numCache>
            </c:numRef>
          </c:cat>
          <c:val>
            <c:numRef>
              <c:f>Sheet2!$K$51:$K$58</c:f>
              <c:numCache>
                <c:formatCode>0.0</c:formatCode>
                <c:ptCount val="8"/>
                <c:pt idx="0">
                  <c:v>20.814002530577813</c:v>
                </c:pt>
                <c:pt idx="1">
                  <c:v>42.782335486123223</c:v>
                </c:pt>
                <c:pt idx="2">
                  <c:v>29.517114914425413</c:v>
                </c:pt>
                <c:pt idx="3">
                  <c:v>3.1785360328472345</c:v>
                </c:pt>
                <c:pt idx="4">
                  <c:v>19.56775300171525</c:v>
                </c:pt>
                <c:pt idx="5">
                  <c:v>19.073850920984682</c:v>
                </c:pt>
                <c:pt idx="6">
                  <c:v>20.002248887603802</c:v>
                </c:pt>
                <c:pt idx="7">
                  <c:v>8.5389197510207016</c:v>
                </c:pt>
              </c:numCache>
            </c:numRef>
          </c:val>
          <c:smooth val="0"/>
          <c:extLst>
            <c:ext xmlns:c16="http://schemas.microsoft.com/office/drawing/2014/chart" uri="{C3380CC4-5D6E-409C-BE32-E72D297353CC}">
              <c16:uniqueId val="{00000001-0669-4481-A709-594F743178FF}"/>
            </c:ext>
          </c:extLst>
        </c:ser>
        <c:dLbls>
          <c:showLegendKey val="0"/>
          <c:showVal val="0"/>
          <c:showCatName val="0"/>
          <c:showSerName val="0"/>
          <c:showPercent val="0"/>
          <c:showBubbleSize val="0"/>
        </c:dLbls>
        <c:marker val="1"/>
        <c:smooth val="0"/>
        <c:axId val="49299648"/>
        <c:axId val="46263024"/>
      </c:lineChart>
      <c:catAx>
        <c:axId val="4930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6262064"/>
        <c:crosses val="autoZero"/>
        <c:auto val="1"/>
        <c:lblAlgn val="ctr"/>
        <c:lblOffset val="100"/>
        <c:noMultiLvlLbl val="0"/>
      </c:catAx>
      <c:valAx>
        <c:axId val="46262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9308000"/>
        <c:crosses val="autoZero"/>
        <c:crossBetween val="between"/>
      </c:valAx>
      <c:valAx>
        <c:axId val="462630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9299648"/>
        <c:crosses val="max"/>
        <c:crossBetween val="between"/>
      </c:valAx>
      <c:catAx>
        <c:axId val="49299648"/>
        <c:scaling>
          <c:orientation val="minMax"/>
        </c:scaling>
        <c:delete val="1"/>
        <c:axPos val="b"/>
        <c:numFmt formatCode="General" sourceLinked="1"/>
        <c:majorTickMark val="out"/>
        <c:minorTickMark val="none"/>
        <c:tickLblPos val="nextTo"/>
        <c:crossAx val="46263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7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7630283374222"/>
          <c:y val="2.6469206577471736E-2"/>
          <c:w val="0.75558119368454468"/>
          <c:h val="0.73577136191309422"/>
        </c:manualLayout>
      </c:layout>
      <c:barChart>
        <c:barDir val="col"/>
        <c:grouping val="clustered"/>
        <c:varyColors val="0"/>
        <c:ser>
          <c:idx val="2"/>
          <c:order val="0"/>
          <c:tx>
            <c:strRef>
              <c:f>Sheet2!$C$48</c:f>
              <c:strCache>
                <c:ptCount val="1"/>
                <c:pt idx="0">
                  <c:v>حجم التجارة الالكترونية</c:v>
                </c:pt>
              </c:strCache>
            </c:strRef>
          </c:tx>
          <c:spPr>
            <a:solidFill>
              <a:schemeClr val="accent1">
                <a:lumMod val="40000"/>
                <a:lumOff val="60000"/>
              </a:schemeClr>
            </a:solidFill>
            <a:ln>
              <a:noFill/>
            </a:ln>
            <a:effectLst/>
          </c:spPr>
          <c:invertIfNegative val="0"/>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D33E-448B-A294-CDCDF8E1318E}"/>
              </c:ext>
            </c:extLst>
          </c:dPt>
          <c:dLbls>
            <c:dLbl>
              <c:idx val="3"/>
              <c:layout>
                <c:manualLayout>
                  <c:x val="4.3170862455252723E-3"/>
                  <c:y val="-1.0161626992044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3E-448B-A294-CDCDF8E1318E}"/>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Sheet2!$B$51:$B$58</c:f>
              <c:numCache>
                <c:formatCode>General</c:formatCode>
                <c:ptCount val="8"/>
                <c:pt idx="0">
                  <c:v>2019</c:v>
                </c:pt>
                <c:pt idx="1">
                  <c:v>2020</c:v>
                </c:pt>
                <c:pt idx="2">
                  <c:v>2021</c:v>
                </c:pt>
                <c:pt idx="3">
                  <c:v>2022</c:v>
                </c:pt>
                <c:pt idx="4">
                  <c:v>2023</c:v>
                </c:pt>
                <c:pt idx="5">
                  <c:v>2024</c:v>
                </c:pt>
                <c:pt idx="6">
                  <c:v>2025</c:v>
                </c:pt>
                <c:pt idx="7">
                  <c:v>2026</c:v>
                </c:pt>
              </c:numCache>
            </c:numRef>
          </c:cat>
          <c:val>
            <c:numRef>
              <c:f>Sheet2!$C$51:$C$58</c:f>
              <c:numCache>
                <c:formatCode>0.00</c:formatCode>
                <c:ptCount val="8"/>
                <c:pt idx="0">
                  <c:v>1.0446900000000001</c:v>
                </c:pt>
                <c:pt idx="1">
                  <c:v>1.2598399999999998</c:v>
                </c:pt>
                <c:pt idx="2">
                  <c:v>1.4502599999999999</c:v>
                </c:pt>
                <c:pt idx="3">
                  <c:v>1.4561300000000001</c:v>
                </c:pt>
                <c:pt idx="4">
                  <c:v>1.6739600000000001</c:v>
                </c:pt>
                <c:pt idx="5">
                  <c:v>1.88351</c:v>
                </c:pt>
                <c:pt idx="6">
                  <c:v>2.1119499999999998</c:v>
                </c:pt>
                <c:pt idx="7">
                  <c:v>2.2393700000000001</c:v>
                </c:pt>
              </c:numCache>
            </c:numRef>
          </c:val>
          <c:extLst>
            <c:ext xmlns:c16="http://schemas.microsoft.com/office/drawing/2014/chart" uri="{C3380CC4-5D6E-409C-BE32-E72D297353CC}">
              <c16:uniqueId val="{00000000-D33E-448B-A294-CDCDF8E1318E}"/>
            </c:ext>
          </c:extLst>
        </c:ser>
        <c:dLbls>
          <c:showLegendKey val="0"/>
          <c:showVal val="0"/>
          <c:showCatName val="0"/>
          <c:showSerName val="0"/>
          <c:showPercent val="0"/>
          <c:showBubbleSize val="0"/>
        </c:dLbls>
        <c:gapWidth val="219"/>
        <c:axId val="49308000"/>
        <c:axId val="46262064"/>
      </c:barChart>
      <c:lineChart>
        <c:grouping val="standard"/>
        <c:varyColors val="0"/>
        <c:ser>
          <c:idx val="3"/>
          <c:order val="1"/>
          <c:tx>
            <c:strRef>
              <c:f>Sheet2!$D$48</c:f>
              <c:strCache>
                <c:ptCount val="1"/>
                <c:pt idx="0">
                  <c:v>معدل نمو التجارة الإلكترونية</c:v>
                </c:pt>
              </c:strCache>
            </c:strRef>
          </c:tx>
          <c:spPr>
            <a:ln w="28575" cap="rnd">
              <a:solidFill>
                <a:srgbClr val="FF0000"/>
              </a:solidFill>
              <a:round/>
            </a:ln>
            <a:effectLst/>
          </c:spPr>
          <c:marker>
            <c:symbol val="none"/>
          </c:marker>
          <c:cat>
            <c:numRef>
              <c:f>Sheet2!$B$51:$B$58</c:f>
              <c:numCache>
                <c:formatCode>General</c:formatCode>
                <c:ptCount val="8"/>
                <c:pt idx="0">
                  <c:v>2019</c:v>
                </c:pt>
                <c:pt idx="1">
                  <c:v>2020</c:v>
                </c:pt>
                <c:pt idx="2">
                  <c:v>2021</c:v>
                </c:pt>
                <c:pt idx="3">
                  <c:v>2022</c:v>
                </c:pt>
                <c:pt idx="4">
                  <c:v>2023</c:v>
                </c:pt>
                <c:pt idx="5">
                  <c:v>2024</c:v>
                </c:pt>
                <c:pt idx="6">
                  <c:v>2025</c:v>
                </c:pt>
                <c:pt idx="7">
                  <c:v>2026</c:v>
                </c:pt>
              </c:numCache>
            </c:numRef>
          </c:cat>
          <c:val>
            <c:numRef>
              <c:f>Sheet2!$D$51:$D$58</c:f>
              <c:numCache>
                <c:formatCode>0.0</c:formatCode>
                <c:ptCount val="8"/>
                <c:pt idx="0">
                  <c:v>4.3604651162790997</c:v>
                </c:pt>
                <c:pt idx="1">
                  <c:v>20.594626157041773</c:v>
                </c:pt>
                <c:pt idx="2">
                  <c:v>15.114617729235459</c:v>
                </c:pt>
                <c:pt idx="3">
                  <c:v>0.40475500944661125</c:v>
                </c:pt>
                <c:pt idx="4">
                  <c:v>14.959515977282244</c:v>
                </c:pt>
                <c:pt idx="5">
                  <c:v>12.518220268106761</c:v>
                </c:pt>
                <c:pt idx="6">
                  <c:v>12.128419811946834</c:v>
                </c:pt>
                <c:pt idx="7">
                  <c:v>6.033286772887636</c:v>
                </c:pt>
              </c:numCache>
            </c:numRef>
          </c:val>
          <c:smooth val="0"/>
          <c:extLst>
            <c:ext xmlns:c16="http://schemas.microsoft.com/office/drawing/2014/chart" uri="{C3380CC4-5D6E-409C-BE32-E72D297353CC}">
              <c16:uniqueId val="{00000001-D33E-448B-A294-CDCDF8E1318E}"/>
            </c:ext>
          </c:extLst>
        </c:ser>
        <c:dLbls>
          <c:showLegendKey val="0"/>
          <c:showVal val="0"/>
          <c:showCatName val="0"/>
          <c:showSerName val="0"/>
          <c:showPercent val="0"/>
          <c:showBubbleSize val="0"/>
        </c:dLbls>
        <c:marker val="1"/>
        <c:smooth val="0"/>
        <c:axId val="1646344832"/>
        <c:axId val="1646327072"/>
      </c:lineChart>
      <c:catAx>
        <c:axId val="4930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6262064"/>
        <c:crosses val="autoZero"/>
        <c:auto val="1"/>
        <c:lblAlgn val="ctr"/>
        <c:lblOffset val="100"/>
        <c:noMultiLvlLbl val="0"/>
      </c:catAx>
      <c:valAx>
        <c:axId val="46262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9308000"/>
        <c:crosses val="autoZero"/>
        <c:crossBetween val="between"/>
      </c:valAx>
      <c:valAx>
        <c:axId val="16463270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646344832"/>
        <c:crosses val="max"/>
        <c:crossBetween val="between"/>
      </c:valAx>
      <c:catAx>
        <c:axId val="1646344832"/>
        <c:scaling>
          <c:orientation val="minMax"/>
        </c:scaling>
        <c:delete val="1"/>
        <c:axPos val="b"/>
        <c:numFmt formatCode="General" sourceLinked="1"/>
        <c:majorTickMark val="out"/>
        <c:minorTickMark val="none"/>
        <c:tickLblPos val="nextTo"/>
        <c:crossAx val="16463270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sz="7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Sheet2!$M$23</c:f>
              <c:strCache>
                <c:ptCount val="1"/>
                <c:pt idx="0">
                  <c:v>الدول العربية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Sheet2!$O$22:$S$22</c:f>
              <c:numCache>
                <c:formatCode>0_ ;\-0\ </c:formatCode>
                <c:ptCount val="5"/>
                <c:pt idx="0">
                  <c:v>2018</c:v>
                </c:pt>
                <c:pt idx="1">
                  <c:v>2019</c:v>
                </c:pt>
                <c:pt idx="2">
                  <c:v>2020</c:v>
                </c:pt>
                <c:pt idx="3">
                  <c:v>2021</c:v>
                </c:pt>
                <c:pt idx="4">
                  <c:v>2022</c:v>
                </c:pt>
              </c:numCache>
            </c:numRef>
          </c:cat>
          <c:val>
            <c:numRef>
              <c:f>Sheet2!$O$23:$S$23</c:f>
              <c:numCache>
                <c:formatCode>0.0</c:formatCode>
                <c:ptCount val="5"/>
                <c:pt idx="0">
                  <c:v>5.1996448535020701</c:v>
                </c:pt>
                <c:pt idx="1">
                  <c:v>5.1312138657670543</c:v>
                </c:pt>
                <c:pt idx="2">
                  <c:v>5.1400393519080811</c:v>
                </c:pt>
                <c:pt idx="3">
                  <c:v>5.0340849501835345</c:v>
                </c:pt>
                <c:pt idx="4">
                  <c:v>5.1713896362556344</c:v>
                </c:pt>
              </c:numCache>
            </c:numRef>
          </c:val>
          <c:extLst>
            <c:ext xmlns:c16="http://schemas.microsoft.com/office/drawing/2014/chart" uri="{C3380CC4-5D6E-409C-BE32-E72D297353CC}">
              <c16:uniqueId val="{00000000-A212-4261-877F-EC1975B8956E}"/>
            </c:ext>
          </c:extLst>
        </c:ser>
        <c:ser>
          <c:idx val="1"/>
          <c:order val="1"/>
          <c:tx>
            <c:strRef>
              <c:f>Sheet2!$M$24</c:f>
              <c:strCache>
                <c:ptCount val="1"/>
                <c:pt idx="0">
                  <c:v>دول آسيا والمحيط الهادي</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Sheet2!$O$22:$S$22</c:f>
              <c:numCache>
                <c:formatCode>0_ ;\-0\ </c:formatCode>
                <c:ptCount val="5"/>
                <c:pt idx="0">
                  <c:v>2018</c:v>
                </c:pt>
                <c:pt idx="1">
                  <c:v>2019</c:v>
                </c:pt>
                <c:pt idx="2">
                  <c:v>2020</c:v>
                </c:pt>
                <c:pt idx="3">
                  <c:v>2021</c:v>
                </c:pt>
                <c:pt idx="4">
                  <c:v>2022</c:v>
                </c:pt>
              </c:numCache>
            </c:numRef>
          </c:cat>
          <c:val>
            <c:numRef>
              <c:f>Sheet2!$O$24:$S$24</c:f>
              <c:numCache>
                <c:formatCode>0.0</c:formatCode>
                <c:ptCount val="5"/>
                <c:pt idx="0">
                  <c:v>56.233196193429791</c:v>
                </c:pt>
                <c:pt idx="1">
                  <c:v>57.503086306577188</c:v>
                </c:pt>
                <c:pt idx="2">
                  <c:v>57.128282362086146</c:v>
                </c:pt>
                <c:pt idx="3">
                  <c:v>56.870620203079568</c:v>
                </c:pt>
                <c:pt idx="4">
                  <c:v>56.343687759879792</c:v>
                </c:pt>
              </c:numCache>
            </c:numRef>
          </c:val>
          <c:extLst>
            <c:ext xmlns:c16="http://schemas.microsoft.com/office/drawing/2014/chart" uri="{C3380CC4-5D6E-409C-BE32-E72D297353CC}">
              <c16:uniqueId val="{00000001-A212-4261-877F-EC1975B8956E}"/>
            </c:ext>
          </c:extLst>
        </c:ser>
        <c:ser>
          <c:idx val="2"/>
          <c:order val="2"/>
          <c:tx>
            <c:strRef>
              <c:f>Sheet2!$M$25</c:f>
              <c:strCache>
                <c:ptCount val="1"/>
                <c:pt idx="0">
                  <c:v>افريقيا وجنوب الصحراء الكبرى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Sheet2!$O$22:$S$22</c:f>
              <c:numCache>
                <c:formatCode>0_ ;\-0\ </c:formatCode>
                <c:ptCount val="5"/>
                <c:pt idx="0">
                  <c:v>2018</c:v>
                </c:pt>
                <c:pt idx="1">
                  <c:v>2019</c:v>
                </c:pt>
                <c:pt idx="2">
                  <c:v>2020</c:v>
                </c:pt>
                <c:pt idx="3">
                  <c:v>2021</c:v>
                </c:pt>
                <c:pt idx="4">
                  <c:v>2022</c:v>
                </c:pt>
              </c:numCache>
            </c:numRef>
          </c:cat>
          <c:val>
            <c:numRef>
              <c:f>Sheet2!$O$25:$S$25</c:f>
              <c:numCache>
                <c:formatCode>0.0</c:formatCode>
                <c:ptCount val="5"/>
                <c:pt idx="0">
                  <c:v>9.7890379781659931</c:v>
                </c:pt>
                <c:pt idx="1">
                  <c:v>10.208646547614682</c:v>
                </c:pt>
                <c:pt idx="2">
                  <c:v>10.860640804527899</c:v>
                </c:pt>
                <c:pt idx="3">
                  <c:v>10.873814177432427</c:v>
                </c:pt>
                <c:pt idx="4">
                  <c:v>11.476059028384405</c:v>
                </c:pt>
              </c:numCache>
            </c:numRef>
          </c:val>
          <c:extLst>
            <c:ext xmlns:c16="http://schemas.microsoft.com/office/drawing/2014/chart" uri="{C3380CC4-5D6E-409C-BE32-E72D297353CC}">
              <c16:uniqueId val="{00000002-A212-4261-877F-EC1975B8956E}"/>
            </c:ext>
          </c:extLst>
        </c:ser>
        <c:ser>
          <c:idx val="3"/>
          <c:order val="3"/>
          <c:tx>
            <c:strRef>
              <c:f>Sheet2!$M$26</c:f>
              <c:strCache>
                <c:ptCount val="1"/>
                <c:pt idx="0">
                  <c:v>الاتحاد الأوروبي</c:v>
                </c:pt>
              </c:strCache>
            </c:strRef>
          </c:tx>
          <c:spPr>
            <a:solidFill>
              <a:srgbClr val="FFC000"/>
            </a:solidFill>
            <a:ln>
              <a:noFill/>
            </a:ln>
            <a:effectLst/>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12-4261-877F-EC1975B895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Sheet2!$O$22:$S$22</c:f>
              <c:numCache>
                <c:formatCode>0_ ;\-0\ </c:formatCode>
                <c:ptCount val="5"/>
                <c:pt idx="0">
                  <c:v>2018</c:v>
                </c:pt>
                <c:pt idx="1">
                  <c:v>2019</c:v>
                </c:pt>
                <c:pt idx="2">
                  <c:v>2020</c:v>
                </c:pt>
                <c:pt idx="3">
                  <c:v>2021</c:v>
                </c:pt>
                <c:pt idx="4">
                  <c:v>2022</c:v>
                </c:pt>
              </c:numCache>
            </c:numRef>
          </c:cat>
          <c:val>
            <c:numRef>
              <c:f>Sheet2!$O$26:$S$26</c:f>
              <c:numCache>
                <c:formatCode>0.0</c:formatCode>
                <c:ptCount val="5"/>
                <c:pt idx="0">
                  <c:v>10.12792777020521</c:v>
                </c:pt>
                <c:pt idx="1">
                  <c:v>9.9482967254592776</c:v>
                </c:pt>
                <c:pt idx="2">
                  <c:v>9.8537663662642405</c:v>
                </c:pt>
                <c:pt idx="3">
                  <c:v>9.8214711350526791</c:v>
                </c:pt>
                <c:pt idx="4">
                  <c:v>9.6870377488148893</c:v>
                </c:pt>
              </c:numCache>
            </c:numRef>
          </c:val>
          <c:extLst>
            <c:ext xmlns:c16="http://schemas.microsoft.com/office/drawing/2014/chart" uri="{C3380CC4-5D6E-409C-BE32-E72D297353CC}">
              <c16:uniqueId val="{00000003-A212-4261-877F-EC1975B8956E}"/>
            </c:ext>
          </c:extLst>
        </c:ser>
        <c:ser>
          <c:idx val="4"/>
          <c:order val="4"/>
          <c:tx>
            <c:strRef>
              <c:f>Sheet2!$M$27</c:f>
              <c:strCache>
                <c:ptCount val="1"/>
                <c:pt idx="0">
                  <c:v>دول أخرى غير المجموعات المشار اليها</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Sheet2!$O$22:$S$22</c:f>
              <c:numCache>
                <c:formatCode>0_ ;\-0\ </c:formatCode>
                <c:ptCount val="5"/>
                <c:pt idx="0">
                  <c:v>2018</c:v>
                </c:pt>
                <c:pt idx="1">
                  <c:v>2019</c:v>
                </c:pt>
                <c:pt idx="2">
                  <c:v>2020</c:v>
                </c:pt>
                <c:pt idx="3">
                  <c:v>2021</c:v>
                </c:pt>
                <c:pt idx="4">
                  <c:v>2022</c:v>
                </c:pt>
              </c:numCache>
            </c:numRef>
          </c:cat>
          <c:val>
            <c:numRef>
              <c:f>Sheet2!$O$27:$S$27</c:f>
              <c:numCache>
                <c:formatCode>0.0</c:formatCode>
                <c:ptCount val="5"/>
                <c:pt idx="0">
                  <c:v>14.240874360673786</c:v>
                </c:pt>
                <c:pt idx="1">
                  <c:v>12.616576827643556</c:v>
                </c:pt>
                <c:pt idx="2">
                  <c:v>12.110428255641651</c:v>
                </c:pt>
                <c:pt idx="3">
                  <c:v>12.725842589502776</c:v>
                </c:pt>
                <c:pt idx="4">
                  <c:v>12.074728909698706</c:v>
                </c:pt>
              </c:numCache>
            </c:numRef>
          </c:val>
          <c:extLst>
            <c:ext xmlns:c16="http://schemas.microsoft.com/office/drawing/2014/chart" uri="{C3380CC4-5D6E-409C-BE32-E72D297353CC}">
              <c16:uniqueId val="{00000004-A212-4261-877F-EC1975B8956E}"/>
            </c:ext>
          </c:extLst>
        </c:ser>
        <c:dLbls>
          <c:showLegendKey val="0"/>
          <c:showVal val="0"/>
          <c:showCatName val="0"/>
          <c:showSerName val="0"/>
          <c:showPercent val="0"/>
          <c:showBubbleSize val="0"/>
        </c:dLbls>
        <c:gapWidth val="150"/>
        <c:overlap val="100"/>
        <c:axId val="185424000"/>
        <c:axId val="221059008"/>
      </c:barChart>
      <c:catAx>
        <c:axId val="185424000"/>
        <c:scaling>
          <c:orientation val="minMax"/>
        </c:scaling>
        <c:delete val="0"/>
        <c:axPos val="b"/>
        <c:numFmt formatCode="0_ ;\-0\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059008"/>
        <c:crosses val="autoZero"/>
        <c:auto val="1"/>
        <c:lblAlgn val="ctr"/>
        <c:lblOffset val="100"/>
        <c:noMultiLvlLbl val="0"/>
      </c:catAx>
      <c:valAx>
        <c:axId val="221059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424000"/>
        <c:crosses val="autoZero"/>
        <c:crossBetween val="between"/>
      </c:valAx>
      <c:spPr>
        <a:noFill/>
        <a:ln>
          <a:noFill/>
        </a:ln>
        <a:effectLst/>
      </c:spPr>
    </c:plotArea>
    <c:legend>
      <c:legendPos val="b"/>
      <c:layout>
        <c:manualLayout>
          <c:xMode val="edge"/>
          <c:yMode val="edge"/>
          <c:x val="3.6870734908136492E-2"/>
          <c:y val="0.80497521143190431"/>
          <c:w val="0.9484807524059492"/>
          <c:h val="0.1672470107903178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4828452012743"/>
          <c:y val="9.3076780895345837E-2"/>
          <c:w val="0.81183062134483053"/>
          <c:h val="0.64152489741599206"/>
        </c:manualLayout>
      </c:layout>
      <c:barChart>
        <c:barDir val="col"/>
        <c:grouping val="clustered"/>
        <c:varyColors val="0"/>
        <c:ser>
          <c:idx val="0"/>
          <c:order val="0"/>
          <c:tx>
            <c:strRef>
              <c:f>Sheet1!$B$18</c:f>
              <c:strCache>
                <c:ptCount val="1"/>
                <c:pt idx="0">
                  <c:v>2017</c:v>
                </c:pt>
              </c:strCache>
            </c:strRef>
          </c:tx>
          <c:spPr>
            <a:solidFill>
              <a:schemeClr val="accent1"/>
            </a:solidFill>
            <a:ln>
              <a:noFill/>
            </a:ln>
            <a:effectLst/>
          </c:spPr>
          <c:invertIfNegative val="0"/>
          <c:dLbls>
            <c:dLbl>
              <c:idx val="0"/>
              <c:layout>
                <c:manualLayout>
                  <c:x val="-2.1376085504342019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2A-472F-A184-9434CB4A3F2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Sheet1!$A$19:$A$25</c:f>
              <c:strCache>
                <c:ptCount val="7"/>
                <c:pt idx="0">
                  <c:v>الدول العربية</c:v>
                </c:pt>
                <c:pt idx="1">
                  <c:v>دول منخفضة الدخل</c:v>
                </c:pt>
                <c:pt idx="2">
                  <c:v>دول ذات الدخل المرتفع</c:v>
                </c:pt>
                <c:pt idx="3">
                  <c:v>أفريقيا جنوب الصحراء الكبرى</c:v>
                </c:pt>
                <c:pt idx="4">
                  <c:v>أمريكا اللاتينية ومنطقة البحر الكاريبي</c:v>
                </c:pt>
                <c:pt idx="5">
                  <c:v>شرق آسيا والمحيط الهادئ</c:v>
                </c:pt>
                <c:pt idx="6">
                  <c:v>العالم</c:v>
                </c:pt>
              </c:strCache>
            </c:strRef>
          </c:cat>
          <c:val>
            <c:numRef>
              <c:f>Sheet1!$B$19:$B$25</c:f>
              <c:numCache>
                <c:formatCode>0.0</c:formatCode>
                <c:ptCount val="7"/>
                <c:pt idx="0">
                  <c:v>42.6</c:v>
                </c:pt>
                <c:pt idx="1">
                  <c:v>33.29</c:v>
                </c:pt>
                <c:pt idx="2">
                  <c:v>95.57</c:v>
                </c:pt>
                <c:pt idx="3">
                  <c:v>45.66</c:v>
                </c:pt>
                <c:pt idx="4">
                  <c:v>60.22</c:v>
                </c:pt>
                <c:pt idx="5">
                  <c:v>74.14</c:v>
                </c:pt>
                <c:pt idx="6">
                  <c:v>71.91</c:v>
                </c:pt>
              </c:numCache>
            </c:numRef>
          </c:val>
          <c:extLst>
            <c:ext xmlns:c16="http://schemas.microsoft.com/office/drawing/2014/chart" uri="{C3380CC4-5D6E-409C-BE32-E72D297353CC}">
              <c16:uniqueId val="{00000001-9F2A-472F-A184-9434CB4A3F2C}"/>
            </c:ext>
          </c:extLst>
        </c:ser>
        <c:ser>
          <c:idx val="1"/>
          <c:order val="1"/>
          <c:tx>
            <c:strRef>
              <c:f>Sheet1!$C$18</c:f>
              <c:strCache>
                <c:ptCount val="1"/>
                <c:pt idx="0">
                  <c:v>2021</c:v>
                </c:pt>
              </c:strCache>
            </c:strRef>
          </c:tx>
          <c:spPr>
            <a:solidFill>
              <a:schemeClr val="accent2"/>
            </a:solidFill>
            <a:ln>
              <a:noFill/>
            </a:ln>
            <a:effectLst/>
          </c:spPr>
          <c:invertIfNegative val="0"/>
          <c:dLbls>
            <c:dLbl>
              <c:idx val="1"/>
              <c:layout>
                <c:manualLayout>
                  <c:x val="8.0160320641282558E-3"/>
                  <c:y val="-6.01851851851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2A-472F-A184-9434CB4A3F2C}"/>
                </c:ext>
              </c:extLst>
            </c:dLbl>
            <c:dLbl>
              <c:idx val="2"/>
              <c:layout>
                <c:manualLayout>
                  <c:x val="3.2064128256512975E-2"/>
                  <c:y val="-4.166666666666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2A-472F-A184-9434CB4A3F2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Sheet1!$A$19:$A$25</c:f>
              <c:strCache>
                <c:ptCount val="7"/>
                <c:pt idx="0">
                  <c:v>الدول العربية</c:v>
                </c:pt>
                <c:pt idx="1">
                  <c:v>دول منخفضة الدخل</c:v>
                </c:pt>
                <c:pt idx="2">
                  <c:v>دول ذات الدخل المرتفع</c:v>
                </c:pt>
                <c:pt idx="3">
                  <c:v>أفريقيا جنوب الصحراء الكبرى</c:v>
                </c:pt>
                <c:pt idx="4">
                  <c:v>أمريكا اللاتينية ومنطقة البحر الكاريبي</c:v>
                </c:pt>
                <c:pt idx="5">
                  <c:v>شرق آسيا والمحيط الهادئ</c:v>
                </c:pt>
                <c:pt idx="6">
                  <c:v>العالم</c:v>
                </c:pt>
              </c:strCache>
            </c:strRef>
          </c:cat>
          <c:val>
            <c:numRef>
              <c:f>Sheet1!$C$19:$C$25</c:f>
              <c:numCache>
                <c:formatCode>0.0</c:formatCode>
                <c:ptCount val="7"/>
                <c:pt idx="0">
                  <c:v>45.35</c:v>
                </c:pt>
                <c:pt idx="1">
                  <c:v>39.880000000000003</c:v>
                </c:pt>
                <c:pt idx="2">
                  <c:v>96.86</c:v>
                </c:pt>
                <c:pt idx="3">
                  <c:v>58.5</c:v>
                </c:pt>
                <c:pt idx="4">
                  <c:v>75.62</c:v>
                </c:pt>
                <c:pt idx="5">
                  <c:v>83.75</c:v>
                </c:pt>
                <c:pt idx="6">
                  <c:v>79.069999999999993</c:v>
                </c:pt>
              </c:numCache>
            </c:numRef>
          </c:val>
          <c:extLst>
            <c:ext xmlns:c16="http://schemas.microsoft.com/office/drawing/2014/chart" uri="{C3380CC4-5D6E-409C-BE32-E72D297353CC}">
              <c16:uniqueId val="{00000004-9F2A-472F-A184-9434CB4A3F2C}"/>
            </c:ext>
          </c:extLst>
        </c:ser>
        <c:dLbls>
          <c:showLegendKey val="0"/>
          <c:showVal val="0"/>
          <c:showCatName val="0"/>
          <c:showSerName val="0"/>
          <c:showPercent val="0"/>
          <c:showBubbleSize val="0"/>
        </c:dLbls>
        <c:gapWidth val="219"/>
        <c:overlap val="-27"/>
        <c:axId val="2137908287"/>
        <c:axId val="2143616431"/>
      </c:barChart>
      <c:catAx>
        <c:axId val="213790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143616431"/>
        <c:crosses val="autoZero"/>
        <c:auto val="1"/>
        <c:lblAlgn val="ctr"/>
        <c:lblOffset val="100"/>
        <c:noMultiLvlLbl val="0"/>
      </c:catAx>
      <c:valAx>
        <c:axId val="21436164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790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56866607221282"/>
          <c:y val="0.13256848836593077"/>
          <c:w val="0.74309095291541172"/>
          <c:h val="0.74914846225371257"/>
        </c:manualLayout>
      </c:layout>
      <c:barChart>
        <c:barDir val="col"/>
        <c:grouping val="clustered"/>
        <c:varyColors val="0"/>
        <c:ser>
          <c:idx val="0"/>
          <c:order val="0"/>
          <c:tx>
            <c:strRef>
              <c:f>Sheet2!$C$11</c:f>
              <c:strCache>
                <c:ptCount val="1"/>
                <c:pt idx="0">
                  <c:v>المبيعات على مستوى العالم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Sheet2!$B$12:$B$16</c:f>
              <c:numCache>
                <c:formatCode>General</c:formatCode>
                <c:ptCount val="5"/>
                <c:pt idx="0">
                  <c:v>2017</c:v>
                </c:pt>
                <c:pt idx="1">
                  <c:v>2018</c:v>
                </c:pt>
                <c:pt idx="2">
                  <c:v>2019</c:v>
                </c:pt>
                <c:pt idx="3">
                  <c:v>2020</c:v>
                </c:pt>
                <c:pt idx="4">
                  <c:v>2021</c:v>
                </c:pt>
              </c:numCache>
            </c:numRef>
          </c:cat>
          <c:val>
            <c:numRef>
              <c:f>Sheet2!$C$12:$C$16</c:f>
              <c:numCache>
                <c:formatCode>General</c:formatCode>
                <c:ptCount val="5"/>
                <c:pt idx="0">
                  <c:v>1.7</c:v>
                </c:pt>
                <c:pt idx="1">
                  <c:v>1.8</c:v>
                </c:pt>
                <c:pt idx="2">
                  <c:v>1.9</c:v>
                </c:pt>
                <c:pt idx="3" formatCode="0.0">
                  <c:v>2</c:v>
                </c:pt>
                <c:pt idx="4">
                  <c:v>2.1</c:v>
                </c:pt>
              </c:numCache>
            </c:numRef>
          </c:val>
          <c:extLst>
            <c:ext xmlns:c16="http://schemas.microsoft.com/office/drawing/2014/chart" uri="{C3380CC4-5D6E-409C-BE32-E72D297353CC}">
              <c16:uniqueId val="{00000000-738A-45C0-8B04-9FE3928F6484}"/>
            </c:ext>
          </c:extLst>
        </c:ser>
        <c:dLbls>
          <c:showLegendKey val="0"/>
          <c:showVal val="0"/>
          <c:showCatName val="0"/>
          <c:showSerName val="0"/>
          <c:showPercent val="0"/>
          <c:showBubbleSize val="0"/>
        </c:dLbls>
        <c:gapWidth val="219"/>
        <c:overlap val="-27"/>
        <c:axId val="677036120"/>
        <c:axId val="672212304"/>
      </c:barChart>
      <c:catAx>
        <c:axId val="67703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2212304"/>
        <c:crosses val="autoZero"/>
        <c:auto val="1"/>
        <c:lblAlgn val="ctr"/>
        <c:lblOffset val="100"/>
        <c:noMultiLvlLbl val="0"/>
      </c:catAx>
      <c:valAx>
        <c:axId val="67221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70361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39039878079758"/>
          <c:y val="0.16890591605968411"/>
          <c:w val="0.65976893650756996"/>
          <c:h val="0.71235697304155188"/>
        </c:manualLayout>
      </c:layout>
      <c:barChart>
        <c:barDir val="bar"/>
        <c:grouping val="clustered"/>
        <c:varyColors val="0"/>
        <c:ser>
          <c:idx val="0"/>
          <c:order val="0"/>
          <c:tx>
            <c:strRef>
              <c:f>Sheet2!$C$4</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Sheet2!$B$5:$B$8</c:f>
              <c:strCache>
                <c:ptCount val="4"/>
                <c:pt idx="0">
                  <c:v>العالم</c:v>
                </c:pt>
                <c:pt idx="1">
                  <c:v>الدول الأقل نمواً</c:v>
                </c:pt>
                <c:pt idx="2">
                  <c:v>الدول متوسط الدخل</c:v>
                </c:pt>
                <c:pt idx="3">
                  <c:v>الدول عالية الدخل</c:v>
                </c:pt>
              </c:strCache>
            </c:strRef>
          </c:cat>
          <c:val>
            <c:numRef>
              <c:f>Sheet2!$C$5:$C$8</c:f>
              <c:numCache>
                <c:formatCode>General</c:formatCode>
                <c:ptCount val="4"/>
                <c:pt idx="0" formatCode="0.0">
                  <c:v>26.25</c:v>
                </c:pt>
                <c:pt idx="1">
                  <c:v>2</c:v>
                </c:pt>
                <c:pt idx="2">
                  <c:v>5.0999999999999996</c:v>
                </c:pt>
                <c:pt idx="3">
                  <c:v>53.8</c:v>
                </c:pt>
              </c:numCache>
            </c:numRef>
          </c:val>
          <c:extLst>
            <c:ext xmlns:c16="http://schemas.microsoft.com/office/drawing/2014/chart" uri="{C3380CC4-5D6E-409C-BE32-E72D297353CC}">
              <c16:uniqueId val="{00000000-DF99-411B-BB88-EEDB7CC3E05A}"/>
            </c:ext>
          </c:extLst>
        </c:ser>
        <c:dLbls>
          <c:showLegendKey val="0"/>
          <c:showVal val="0"/>
          <c:showCatName val="0"/>
          <c:showSerName val="0"/>
          <c:showPercent val="0"/>
          <c:showBubbleSize val="0"/>
        </c:dLbls>
        <c:gapWidth val="182"/>
        <c:axId val="581299840"/>
        <c:axId val="581302792"/>
      </c:barChart>
      <c:catAx>
        <c:axId val="58129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81302792"/>
        <c:crosses val="autoZero"/>
        <c:auto val="1"/>
        <c:lblAlgn val="ctr"/>
        <c:lblOffset val="100"/>
        <c:noMultiLvlLbl val="0"/>
      </c:catAx>
      <c:valAx>
        <c:axId val="58130279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81299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000" b="1" i="0" u="none" strike="noStrike" kern="1200" spc="0" baseline="0">
                <a:solidFill>
                  <a:schemeClr val="tx1"/>
                </a:solidFill>
                <a:latin typeface="Effra Trial" panose="020B0503020203090204" pitchFamily="34" charset="0"/>
                <a:ea typeface="+mn-ea"/>
                <a:cs typeface="Effra Trial" panose="020B0503020203090204" pitchFamily="34" charset="0"/>
              </a:defRPr>
            </a:pPr>
            <a:r>
              <a:rPr lang="ar-AE" sz="1000" b="1" i="0" u="none" strike="noStrike" baseline="0" dirty="0">
                <a:solidFill>
                  <a:schemeClr val="tx1"/>
                </a:solidFill>
                <a:effectLst/>
                <a:latin typeface="Effra Trial" panose="020B0503020203090204" pitchFamily="34" charset="0"/>
                <a:cs typeface="Effra Trial" panose="020B0503020203090204" pitchFamily="34" charset="0"/>
              </a:rPr>
              <a:t>مبيعات التجارة الإلكترونية بالتجزئة في جميع أنحاء العالم </a:t>
            </a:r>
          </a:p>
        </c:rich>
      </c:tx>
      <c:layout>
        <c:manualLayout>
          <c:xMode val="edge"/>
          <c:yMode val="edge"/>
          <c:x val="0.11417341581225728"/>
          <c:y val="2.6063752298719572E-2"/>
        </c:manualLayout>
      </c:layout>
      <c:overlay val="0"/>
      <c:spPr>
        <a:noFill/>
        <a:ln>
          <a:noFill/>
        </a:ln>
        <a:effectLst/>
      </c:spPr>
      <c:txPr>
        <a:bodyPr rot="0" spcFirstLastPara="1" vertOverflow="ellipsis" vert="horz" wrap="square" anchor="ctr" anchorCtr="1"/>
        <a:lstStyle/>
        <a:p>
          <a:pPr rtl="1">
            <a:defRPr sz="1000" b="1" i="0" u="none" strike="noStrike" kern="1200" spc="0" baseline="0">
              <a:solidFill>
                <a:schemeClr val="tx1"/>
              </a:solidFill>
              <a:latin typeface="Effra Trial" panose="020B0503020203090204" pitchFamily="34" charset="0"/>
              <a:ea typeface="+mn-ea"/>
              <a:cs typeface="Effra Trial" panose="020B0503020203090204" pitchFamily="34" charset="0"/>
            </a:defRPr>
          </a:pPr>
          <a:endParaRPr lang="en-US"/>
        </a:p>
      </c:txPr>
    </c:title>
    <c:autoTitleDeleted val="0"/>
    <c:plotArea>
      <c:layout>
        <c:manualLayout>
          <c:layoutTarget val="inner"/>
          <c:xMode val="edge"/>
          <c:yMode val="edge"/>
          <c:x val="0.20969944546405384"/>
          <c:y val="0.15502014550998608"/>
          <c:w val="0.67976831843387997"/>
          <c:h val="0.57231562460429219"/>
        </c:manualLayout>
      </c:layout>
      <c:barChart>
        <c:barDir val="col"/>
        <c:grouping val="clustered"/>
        <c:varyColors val="0"/>
        <c:ser>
          <c:idx val="0"/>
          <c:order val="0"/>
          <c:tx>
            <c:strRef>
              <c:f>Sheet1!$E$5</c:f>
              <c:strCache>
                <c:ptCount val="1"/>
                <c:pt idx="0">
                  <c:v>قيمة المبيعات (تريليون دولار أمريكي)</c:v>
                </c:pt>
              </c:strCache>
            </c:strRef>
          </c:tx>
          <c:spPr>
            <a:solidFill>
              <a:schemeClr val="accent1"/>
            </a:solidFill>
            <a:ln>
              <a:noFill/>
            </a:ln>
            <a:effectLst/>
          </c:spPr>
          <c:invertIfNegative val="0"/>
          <c:dLbls>
            <c:dLbl>
              <c:idx val="0"/>
              <c:layout>
                <c:manualLayout>
                  <c:x val="-2.3682652457075192E-2"/>
                  <c:y val="-6.6411238825031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E9-4012-9109-6A731E1696F3}"/>
                </c:ext>
              </c:extLst>
            </c:dLbl>
            <c:dLbl>
              <c:idx val="1"/>
              <c:layout>
                <c:manualLayout>
                  <c:x val="-2.368265245707519E-3"/>
                  <c:y val="-7.151979565772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E9-4012-9109-6A731E1696F3}"/>
                </c:ext>
              </c:extLst>
            </c:dLbl>
            <c:dLbl>
              <c:idx val="2"/>
              <c:layout>
                <c:manualLayout>
                  <c:x val="-2.368265245707519E-3"/>
                  <c:y val="-3.5759897828863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E9-4012-9109-6A731E1696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Sheet1!$D$6:$D$11</c:f>
              <c:numCache>
                <c:formatCode>General</c:formatCode>
                <c:ptCount val="6"/>
                <c:pt idx="0">
                  <c:v>2021</c:v>
                </c:pt>
                <c:pt idx="1">
                  <c:v>2022</c:v>
                </c:pt>
                <c:pt idx="2">
                  <c:v>2023</c:v>
                </c:pt>
                <c:pt idx="3">
                  <c:v>2024</c:v>
                </c:pt>
                <c:pt idx="4">
                  <c:v>2025</c:v>
                </c:pt>
                <c:pt idx="5">
                  <c:v>2026</c:v>
                </c:pt>
              </c:numCache>
            </c:numRef>
          </c:cat>
          <c:val>
            <c:numRef>
              <c:f>Sheet1!$E$6:$E$11</c:f>
              <c:numCache>
                <c:formatCode>General</c:formatCode>
                <c:ptCount val="6"/>
                <c:pt idx="0">
                  <c:v>5.2</c:v>
                </c:pt>
                <c:pt idx="1">
                  <c:v>5.7</c:v>
                </c:pt>
                <c:pt idx="2">
                  <c:v>6.3</c:v>
                </c:pt>
                <c:pt idx="3">
                  <c:v>6.9</c:v>
                </c:pt>
                <c:pt idx="4">
                  <c:v>7.5</c:v>
                </c:pt>
                <c:pt idx="5">
                  <c:v>8.1</c:v>
                </c:pt>
              </c:numCache>
            </c:numRef>
          </c:val>
          <c:extLst>
            <c:ext xmlns:c16="http://schemas.microsoft.com/office/drawing/2014/chart" uri="{C3380CC4-5D6E-409C-BE32-E72D297353CC}">
              <c16:uniqueId val="{00000003-43E9-4012-9109-6A731E1696F3}"/>
            </c:ext>
          </c:extLst>
        </c:ser>
        <c:dLbls>
          <c:showLegendKey val="0"/>
          <c:showVal val="0"/>
          <c:showCatName val="0"/>
          <c:showSerName val="0"/>
          <c:showPercent val="0"/>
          <c:showBubbleSize val="0"/>
        </c:dLbls>
        <c:gapWidth val="219"/>
        <c:overlap val="-27"/>
        <c:axId val="349988143"/>
        <c:axId val="96800639"/>
      </c:barChart>
      <c:catAx>
        <c:axId val="34998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96800639"/>
        <c:crosses val="autoZero"/>
        <c:auto val="1"/>
        <c:lblAlgn val="ctr"/>
        <c:lblOffset val="100"/>
        <c:noMultiLvlLbl val="0"/>
      </c:catAx>
      <c:valAx>
        <c:axId val="9680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49988143"/>
        <c:crosses val="autoZero"/>
        <c:crossBetween val="between"/>
      </c:valAx>
      <c:spPr>
        <a:noFill/>
        <a:ln>
          <a:noFill/>
        </a:ln>
        <a:effectLst/>
      </c:spPr>
    </c:plotArea>
    <c:legend>
      <c:legendPos val="b"/>
      <c:layout>
        <c:manualLayout>
          <c:xMode val="edge"/>
          <c:yMode val="edge"/>
          <c:x val="0.12079148001236688"/>
          <c:y val="0.83360089199440124"/>
          <c:w val="0.78765647715088249"/>
          <c:h val="0.1340201191648770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tx1"/>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11636867925033"/>
          <c:y val="4.5703853404906652E-2"/>
          <c:w val="0.69377484055660898"/>
          <c:h val="0.73577136191309422"/>
        </c:manualLayout>
      </c:layout>
      <c:barChart>
        <c:barDir val="col"/>
        <c:grouping val="clustered"/>
        <c:varyColors val="0"/>
        <c:ser>
          <c:idx val="0"/>
          <c:order val="0"/>
          <c:tx>
            <c:strRef>
              <c:f>Sheet1!$F$8</c:f>
              <c:strCache>
                <c:ptCount val="1"/>
                <c:pt idx="0">
                  <c:v>حجم التجارة الإلكترونية</c:v>
                </c:pt>
              </c:strCache>
            </c:strRef>
          </c:tx>
          <c:spPr>
            <a:solidFill>
              <a:schemeClr val="accent1">
                <a:lumMod val="40000"/>
                <a:lumOff val="60000"/>
              </a:schemeClr>
            </a:solidFill>
            <a:ln>
              <a:noFill/>
            </a:ln>
            <a:effectLst/>
          </c:spPr>
          <c:invertIfNegative val="0"/>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7835-4779-B542-72A64303E903}"/>
              </c:ext>
            </c:extLst>
          </c:dPt>
          <c:dLbls>
            <c:dLbl>
              <c:idx val="3"/>
              <c:layout>
                <c:manualLayout>
                  <c:x val="-8.8335197994304122E-3"/>
                  <c:y val="2.35454078736538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35-4779-B542-72A64303E90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Sheet1!$C$9:$C$16</c:f>
              <c:numCache>
                <c:formatCode>General</c:formatCode>
                <c:ptCount val="8"/>
                <c:pt idx="0">
                  <c:v>2019</c:v>
                </c:pt>
                <c:pt idx="1">
                  <c:v>2020</c:v>
                </c:pt>
                <c:pt idx="2">
                  <c:v>2021</c:v>
                </c:pt>
                <c:pt idx="3">
                  <c:v>2022</c:v>
                </c:pt>
                <c:pt idx="4">
                  <c:v>2023</c:v>
                </c:pt>
                <c:pt idx="5">
                  <c:v>2024</c:v>
                </c:pt>
                <c:pt idx="6">
                  <c:v>2025</c:v>
                </c:pt>
                <c:pt idx="7">
                  <c:v>2026</c:v>
                </c:pt>
              </c:numCache>
            </c:numRef>
          </c:cat>
          <c:val>
            <c:numRef>
              <c:f>Sheet1!$F$9:$F$16</c:f>
              <c:numCache>
                <c:formatCode>General</c:formatCode>
                <c:ptCount val="8"/>
                <c:pt idx="0">
                  <c:v>6.83</c:v>
                </c:pt>
                <c:pt idx="1">
                  <c:v>8.18</c:v>
                </c:pt>
                <c:pt idx="2">
                  <c:v>9.68</c:v>
                </c:pt>
                <c:pt idx="3">
                  <c:v>9.8699999999999992</c:v>
                </c:pt>
                <c:pt idx="4" formatCode="#,##0.00">
                  <c:v>11.977</c:v>
                </c:pt>
                <c:pt idx="5">
                  <c:v>14.33</c:v>
                </c:pt>
                <c:pt idx="6">
                  <c:v>17.170000000000002</c:v>
                </c:pt>
                <c:pt idx="7">
                  <c:v>18.510000000000002</c:v>
                </c:pt>
              </c:numCache>
            </c:numRef>
          </c:val>
          <c:extLst>
            <c:ext xmlns:c16="http://schemas.microsoft.com/office/drawing/2014/chart" uri="{C3380CC4-5D6E-409C-BE32-E72D297353CC}">
              <c16:uniqueId val="{00000000-7835-4779-B542-72A64303E903}"/>
            </c:ext>
          </c:extLst>
        </c:ser>
        <c:dLbls>
          <c:showLegendKey val="0"/>
          <c:showVal val="0"/>
          <c:showCatName val="0"/>
          <c:showSerName val="0"/>
          <c:showPercent val="0"/>
          <c:showBubbleSize val="0"/>
        </c:dLbls>
        <c:gapWidth val="219"/>
        <c:axId val="1045398048"/>
        <c:axId val="968270496"/>
      </c:barChart>
      <c:lineChart>
        <c:grouping val="standard"/>
        <c:varyColors val="0"/>
        <c:ser>
          <c:idx val="1"/>
          <c:order val="1"/>
          <c:tx>
            <c:strRef>
              <c:f>Sheet1!$G$8</c:f>
              <c:strCache>
                <c:ptCount val="1"/>
                <c:pt idx="0">
                  <c:v>معدل النمو التجارة الالكترونية</c:v>
                </c:pt>
              </c:strCache>
            </c:strRef>
          </c:tx>
          <c:spPr>
            <a:ln w="28575" cap="rnd">
              <a:solidFill>
                <a:schemeClr val="accent2"/>
              </a:solidFill>
              <a:round/>
            </a:ln>
            <a:effectLst/>
          </c:spPr>
          <c:marker>
            <c:symbol val="none"/>
          </c:marker>
          <c:cat>
            <c:numRef>
              <c:f>Sheet1!$C$9:$C$16</c:f>
              <c:numCache>
                <c:formatCode>General</c:formatCode>
                <c:ptCount val="8"/>
                <c:pt idx="0">
                  <c:v>2019</c:v>
                </c:pt>
                <c:pt idx="1">
                  <c:v>2020</c:v>
                </c:pt>
                <c:pt idx="2">
                  <c:v>2021</c:v>
                </c:pt>
                <c:pt idx="3">
                  <c:v>2022</c:v>
                </c:pt>
                <c:pt idx="4">
                  <c:v>2023</c:v>
                </c:pt>
                <c:pt idx="5">
                  <c:v>2024</c:v>
                </c:pt>
                <c:pt idx="6">
                  <c:v>2025</c:v>
                </c:pt>
                <c:pt idx="7">
                  <c:v>2026</c:v>
                </c:pt>
              </c:numCache>
            </c:numRef>
          </c:cat>
          <c:val>
            <c:numRef>
              <c:f>Sheet1!$G$9:$G$16</c:f>
              <c:numCache>
                <c:formatCode>0.0</c:formatCode>
                <c:ptCount val="8"/>
                <c:pt idx="0">
                  <c:v>22.621184919210059</c:v>
                </c:pt>
                <c:pt idx="1">
                  <c:v>19.765739385065871</c:v>
                </c:pt>
                <c:pt idx="2">
                  <c:v>18.337408312958424</c:v>
                </c:pt>
                <c:pt idx="3">
                  <c:v>1.962809917355357</c:v>
                </c:pt>
                <c:pt idx="4">
                  <c:v>21.347517730496456</c:v>
                </c:pt>
                <c:pt idx="5">
                  <c:v>19.64598814394256</c:v>
                </c:pt>
                <c:pt idx="6">
                  <c:v>19.818562456385223</c:v>
                </c:pt>
                <c:pt idx="7">
                  <c:v>7.8043098427489799</c:v>
                </c:pt>
              </c:numCache>
            </c:numRef>
          </c:val>
          <c:smooth val="0"/>
          <c:extLst>
            <c:ext xmlns:c16="http://schemas.microsoft.com/office/drawing/2014/chart" uri="{C3380CC4-5D6E-409C-BE32-E72D297353CC}">
              <c16:uniqueId val="{00000001-7835-4779-B542-72A64303E903}"/>
            </c:ext>
          </c:extLst>
        </c:ser>
        <c:dLbls>
          <c:showLegendKey val="0"/>
          <c:showVal val="0"/>
          <c:showCatName val="0"/>
          <c:showSerName val="0"/>
          <c:showPercent val="0"/>
          <c:showBubbleSize val="0"/>
        </c:dLbls>
        <c:marker val="1"/>
        <c:smooth val="0"/>
        <c:axId val="847815855"/>
        <c:axId val="2068094831"/>
      </c:lineChart>
      <c:catAx>
        <c:axId val="10453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68270496"/>
        <c:crosses val="autoZero"/>
        <c:auto val="1"/>
        <c:lblAlgn val="ctr"/>
        <c:lblOffset val="100"/>
        <c:noMultiLvlLbl val="0"/>
      </c:catAx>
      <c:valAx>
        <c:axId val="968270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45398048"/>
        <c:crosses val="autoZero"/>
        <c:crossBetween val="between"/>
      </c:valAx>
      <c:valAx>
        <c:axId val="206809483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847815855"/>
        <c:crosses val="max"/>
        <c:crossBetween val="between"/>
      </c:valAx>
      <c:catAx>
        <c:axId val="847815855"/>
        <c:scaling>
          <c:orientation val="minMax"/>
        </c:scaling>
        <c:delete val="1"/>
        <c:axPos val="b"/>
        <c:numFmt formatCode="General" sourceLinked="1"/>
        <c:majorTickMark val="out"/>
        <c:minorTickMark val="none"/>
        <c:tickLblPos val="nextTo"/>
        <c:crossAx val="20680948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9516992342275"/>
          <c:y val="6.9444444444444448E-2"/>
          <c:w val="0.72469603703088548"/>
          <c:h val="0.71725284339457573"/>
        </c:manualLayout>
      </c:layout>
      <c:barChart>
        <c:barDir val="col"/>
        <c:grouping val="clustered"/>
        <c:varyColors val="0"/>
        <c:ser>
          <c:idx val="0"/>
          <c:order val="0"/>
          <c:tx>
            <c:strRef>
              <c:f>Sheet1!$D$8</c:f>
              <c:strCache>
                <c:ptCount val="1"/>
                <c:pt idx="0">
                  <c:v>ايرادات التجارة الإلكترونية</c:v>
                </c:pt>
              </c:strCache>
            </c:strRef>
          </c:tx>
          <c:spPr>
            <a:solidFill>
              <a:schemeClr val="accent1">
                <a:lumMod val="40000"/>
                <a:lumOff val="60000"/>
              </a:schemeClr>
            </a:solidFill>
            <a:ln>
              <a:noFill/>
            </a:ln>
            <a:effectLst/>
          </c:spPr>
          <c:invertIfNegative val="0"/>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3320-4DD8-8F11-C11B6DE4C27F}"/>
              </c:ext>
            </c:extLst>
          </c:dPt>
          <c:dLbls>
            <c:dLbl>
              <c:idx val="3"/>
              <c:layout>
                <c:manualLayout>
                  <c:x val="-4.3170877130244839E-3"/>
                  <c:y val="-1.07012924502108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20-4DD8-8F11-C11B6DE4C27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Sheet1!$C$11:$C$18</c:f>
              <c:numCache>
                <c:formatCode>General</c:formatCode>
                <c:ptCount val="8"/>
                <c:pt idx="0">
                  <c:v>2019</c:v>
                </c:pt>
                <c:pt idx="1">
                  <c:v>2020</c:v>
                </c:pt>
                <c:pt idx="2">
                  <c:v>2021</c:v>
                </c:pt>
                <c:pt idx="3">
                  <c:v>2022</c:v>
                </c:pt>
                <c:pt idx="4">
                  <c:v>2023</c:v>
                </c:pt>
                <c:pt idx="5">
                  <c:v>2024</c:v>
                </c:pt>
                <c:pt idx="6">
                  <c:v>2025</c:v>
                </c:pt>
                <c:pt idx="7">
                  <c:v>2026</c:v>
                </c:pt>
              </c:numCache>
            </c:numRef>
          </c:cat>
          <c:val>
            <c:numRef>
              <c:f>Sheet1!$D$11:$D$18</c:f>
              <c:numCache>
                <c:formatCode>General</c:formatCode>
                <c:ptCount val="8"/>
                <c:pt idx="0">
                  <c:v>5.38</c:v>
                </c:pt>
                <c:pt idx="1">
                  <c:v>7.6</c:v>
                </c:pt>
                <c:pt idx="2">
                  <c:v>11.07</c:v>
                </c:pt>
                <c:pt idx="3">
                  <c:v>10.66</c:v>
                </c:pt>
                <c:pt idx="4">
                  <c:v>11.78</c:v>
                </c:pt>
                <c:pt idx="5">
                  <c:v>12.99</c:v>
                </c:pt>
                <c:pt idx="6">
                  <c:v>14.37</c:v>
                </c:pt>
                <c:pt idx="7">
                  <c:v>15.36</c:v>
                </c:pt>
              </c:numCache>
            </c:numRef>
          </c:val>
          <c:extLst>
            <c:ext xmlns:c16="http://schemas.microsoft.com/office/drawing/2014/chart" uri="{C3380CC4-5D6E-409C-BE32-E72D297353CC}">
              <c16:uniqueId val="{00000000-3320-4DD8-8F11-C11B6DE4C27F}"/>
            </c:ext>
          </c:extLst>
        </c:ser>
        <c:dLbls>
          <c:showLegendKey val="0"/>
          <c:showVal val="0"/>
          <c:showCatName val="0"/>
          <c:showSerName val="0"/>
          <c:showPercent val="0"/>
          <c:showBubbleSize val="0"/>
        </c:dLbls>
        <c:gapWidth val="219"/>
        <c:axId val="1045398048"/>
        <c:axId val="968270496"/>
      </c:barChart>
      <c:lineChart>
        <c:grouping val="standard"/>
        <c:varyColors val="0"/>
        <c:ser>
          <c:idx val="1"/>
          <c:order val="1"/>
          <c:tx>
            <c:strRef>
              <c:f>Sheet1!$E$8</c:f>
              <c:strCache>
                <c:ptCount val="1"/>
                <c:pt idx="0">
                  <c:v>معدل نمو التجارة الالكترونية</c:v>
                </c:pt>
              </c:strCache>
            </c:strRef>
          </c:tx>
          <c:spPr>
            <a:ln w="28575" cap="rnd">
              <a:solidFill>
                <a:schemeClr val="accent2"/>
              </a:solidFill>
              <a:round/>
            </a:ln>
            <a:effectLst/>
          </c:spPr>
          <c:marker>
            <c:symbol val="none"/>
          </c:marker>
          <c:cat>
            <c:numRef>
              <c:f>Sheet1!$C$11:$C$18</c:f>
              <c:numCache>
                <c:formatCode>General</c:formatCode>
                <c:ptCount val="8"/>
                <c:pt idx="0">
                  <c:v>2019</c:v>
                </c:pt>
                <c:pt idx="1">
                  <c:v>2020</c:v>
                </c:pt>
                <c:pt idx="2">
                  <c:v>2021</c:v>
                </c:pt>
                <c:pt idx="3">
                  <c:v>2022</c:v>
                </c:pt>
                <c:pt idx="4">
                  <c:v>2023</c:v>
                </c:pt>
                <c:pt idx="5">
                  <c:v>2024</c:v>
                </c:pt>
                <c:pt idx="6">
                  <c:v>2025</c:v>
                </c:pt>
                <c:pt idx="7">
                  <c:v>2026</c:v>
                </c:pt>
              </c:numCache>
            </c:numRef>
          </c:cat>
          <c:val>
            <c:numRef>
              <c:f>Sheet1!$E$11:$E$18</c:f>
              <c:numCache>
                <c:formatCode>0.0</c:formatCode>
                <c:ptCount val="8"/>
                <c:pt idx="0">
                  <c:v>22.831050228310513</c:v>
                </c:pt>
                <c:pt idx="1">
                  <c:v>41.263940520446084</c:v>
                </c:pt>
                <c:pt idx="2">
                  <c:v>45.657894736842117</c:v>
                </c:pt>
                <c:pt idx="3">
                  <c:v>-3.703703703703709</c:v>
                </c:pt>
                <c:pt idx="4">
                  <c:v>10.506566604127565</c:v>
                </c:pt>
                <c:pt idx="5">
                  <c:v>10.271646859083194</c:v>
                </c:pt>
                <c:pt idx="6">
                  <c:v>10.623556581986126</c:v>
                </c:pt>
                <c:pt idx="7">
                  <c:v>6.8893528183716191</c:v>
                </c:pt>
              </c:numCache>
            </c:numRef>
          </c:val>
          <c:smooth val="0"/>
          <c:extLst>
            <c:ext xmlns:c16="http://schemas.microsoft.com/office/drawing/2014/chart" uri="{C3380CC4-5D6E-409C-BE32-E72D297353CC}">
              <c16:uniqueId val="{00000001-3320-4DD8-8F11-C11B6DE4C27F}"/>
            </c:ext>
          </c:extLst>
        </c:ser>
        <c:dLbls>
          <c:showLegendKey val="0"/>
          <c:showVal val="0"/>
          <c:showCatName val="0"/>
          <c:showSerName val="0"/>
          <c:showPercent val="0"/>
          <c:showBubbleSize val="0"/>
        </c:dLbls>
        <c:marker val="1"/>
        <c:smooth val="0"/>
        <c:axId val="847815855"/>
        <c:axId val="2068094831"/>
      </c:lineChart>
      <c:catAx>
        <c:axId val="104539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68270496"/>
        <c:crosses val="autoZero"/>
        <c:auto val="1"/>
        <c:lblAlgn val="ctr"/>
        <c:lblOffset val="100"/>
        <c:noMultiLvlLbl val="0"/>
      </c:catAx>
      <c:valAx>
        <c:axId val="96827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398048"/>
        <c:crosses val="autoZero"/>
        <c:crossBetween val="between"/>
      </c:valAx>
      <c:valAx>
        <c:axId val="206809483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47815855"/>
        <c:crosses val="max"/>
        <c:crossBetween val="between"/>
      </c:valAx>
      <c:catAx>
        <c:axId val="847815855"/>
        <c:scaling>
          <c:orientation val="minMax"/>
        </c:scaling>
        <c:delete val="1"/>
        <c:axPos val="b"/>
        <c:numFmt formatCode="General" sourceLinked="1"/>
        <c:majorTickMark val="out"/>
        <c:minorTickMark val="none"/>
        <c:tickLblPos val="nextTo"/>
        <c:crossAx val="20680948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4376382356218"/>
          <c:y val="7.6166490394358077E-2"/>
          <c:w val="0.72788585402715011"/>
          <c:h val="0.72305900758347719"/>
        </c:manualLayout>
      </c:layout>
      <c:barChart>
        <c:barDir val="col"/>
        <c:grouping val="clustered"/>
        <c:varyColors val="0"/>
        <c:ser>
          <c:idx val="0"/>
          <c:order val="0"/>
          <c:tx>
            <c:strRef>
              <c:f>Sheet2!$C$79</c:f>
              <c:strCache>
                <c:ptCount val="1"/>
                <c:pt idx="0">
                  <c:v>حجم التجارة الإلكترونية</c:v>
                </c:pt>
              </c:strCache>
            </c:strRef>
          </c:tx>
          <c:spPr>
            <a:solidFill>
              <a:schemeClr val="accent1">
                <a:lumMod val="40000"/>
                <a:lumOff val="60000"/>
              </a:schemeClr>
            </a:solidFill>
            <a:ln>
              <a:solidFill>
                <a:schemeClr val="tx1"/>
              </a:solidFill>
            </a:ln>
            <a:effectLst/>
          </c:spPr>
          <c:invertIfNegative val="0"/>
          <c:dPt>
            <c:idx val="3"/>
            <c:invertIfNegative val="0"/>
            <c:bubble3D val="0"/>
            <c:spPr>
              <a:solidFill>
                <a:schemeClr val="accent1">
                  <a:lumMod val="40000"/>
                  <a:lumOff val="60000"/>
                </a:schemeClr>
              </a:solidFill>
              <a:ln>
                <a:solidFill>
                  <a:schemeClr val="tx1"/>
                </a:solidFill>
              </a:ln>
              <a:effectLst/>
            </c:spPr>
            <c:extLst>
              <c:ext xmlns:c16="http://schemas.microsoft.com/office/drawing/2014/chart" uri="{C3380CC4-5D6E-409C-BE32-E72D297353CC}">
                <c16:uniqueId val="{00000002-2A84-4810-94DF-13183C96339A}"/>
              </c:ext>
            </c:extLst>
          </c:dPt>
          <c:dLbls>
            <c:dLbl>
              <c:idx val="3"/>
              <c:layout>
                <c:manualLayout>
                  <c:x val="4.1980986910196061E-3"/>
                  <c:y val="-8.60823718911037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84-4810-94DF-13183C96339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Sheet2!$B$82:$B$89</c:f>
              <c:numCache>
                <c:formatCode>General</c:formatCode>
                <c:ptCount val="8"/>
                <c:pt idx="0">
                  <c:v>2019</c:v>
                </c:pt>
                <c:pt idx="1">
                  <c:v>2020</c:v>
                </c:pt>
                <c:pt idx="2">
                  <c:v>2021</c:v>
                </c:pt>
                <c:pt idx="3">
                  <c:v>2022</c:v>
                </c:pt>
                <c:pt idx="4">
                  <c:v>2023</c:v>
                </c:pt>
                <c:pt idx="5">
                  <c:v>2024</c:v>
                </c:pt>
                <c:pt idx="6">
                  <c:v>2025</c:v>
                </c:pt>
                <c:pt idx="7">
                  <c:v>2026</c:v>
                </c:pt>
              </c:numCache>
            </c:numRef>
          </c:cat>
          <c:val>
            <c:numRef>
              <c:f>Sheet2!$C$82:$C$89</c:f>
              <c:numCache>
                <c:formatCode>0.00</c:formatCode>
                <c:ptCount val="8"/>
                <c:pt idx="0">
                  <c:v>1.2862</c:v>
                </c:pt>
                <c:pt idx="1">
                  <c:v>1.6719999999999999</c:v>
                </c:pt>
                <c:pt idx="2">
                  <c:v>2.0453999999999999</c:v>
                </c:pt>
                <c:pt idx="3">
                  <c:v>2.0346000000000002</c:v>
                </c:pt>
                <c:pt idx="4">
                  <c:v>2.2894000000000001</c:v>
                </c:pt>
                <c:pt idx="5">
                  <c:v>2.5844</c:v>
                </c:pt>
                <c:pt idx="6">
                  <c:v>2.8978000000000002</c:v>
                </c:pt>
                <c:pt idx="7">
                  <c:v>3.1021999999999998</c:v>
                </c:pt>
              </c:numCache>
            </c:numRef>
          </c:val>
          <c:extLst>
            <c:ext xmlns:c16="http://schemas.microsoft.com/office/drawing/2014/chart" uri="{C3380CC4-5D6E-409C-BE32-E72D297353CC}">
              <c16:uniqueId val="{00000000-2A84-4810-94DF-13183C96339A}"/>
            </c:ext>
          </c:extLst>
        </c:ser>
        <c:dLbls>
          <c:showLegendKey val="0"/>
          <c:showVal val="0"/>
          <c:showCatName val="0"/>
          <c:showSerName val="0"/>
          <c:showPercent val="0"/>
          <c:showBubbleSize val="0"/>
        </c:dLbls>
        <c:gapWidth val="219"/>
        <c:overlap val="-27"/>
        <c:axId val="1304049183"/>
        <c:axId val="322077807"/>
      </c:barChart>
      <c:lineChart>
        <c:grouping val="standard"/>
        <c:varyColors val="0"/>
        <c:ser>
          <c:idx val="1"/>
          <c:order val="1"/>
          <c:tx>
            <c:strRef>
              <c:f>Sheet2!$D$79</c:f>
              <c:strCache>
                <c:ptCount val="1"/>
                <c:pt idx="0">
                  <c:v>معدل نمو التجارة الإلكترونية</c:v>
                </c:pt>
              </c:strCache>
            </c:strRef>
          </c:tx>
          <c:spPr>
            <a:ln w="28575" cap="rnd">
              <a:solidFill>
                <a:schemeClr val="accent2"/>
              </a:solidFill>
              <a:round/>
            </a:ln>
            <a:effectLst/>
          </c:spPr>
          <c:marker>
            <c:symbol val="none"/>
          </c:marker>
          <c:cat>
            <c:numRef>
              <c:f>Sheet2!$B$82:$B$89</c:f>
              <c:numCache>
                <c:formatCode>General</c:formatCode>
                <c:ptCount val="8"/>
                <c:pt idx="0">
                  <c:v>2019</c:v>
                </c:pt>
                <c:pt idx="1">
                  <c:v>2020</c:v>
                </c:pt>
                <c:pt idx="2">
                  <c:v>2021</c:v>
                </c:pt>
                <c:pt idx="3">
                  <c:v>2022</c:v>
                </c:pt>
                <c:pt idx="4">
                  <c:v>2023</c:v>
                </c:pt>
                <c:pt idx="5">
                  <c:v>2024</c:v>
                </c:pt>
                <c:pt idx="6">
                  <c:v>2025</c:v>
                </c:pt>
                <c:pt idx="7">
                  <c:v>2026</c:v>
                </c:pt>
              </c:numCache>
            </c:numRef>
          </c:cat>
          <c:val>
            <c:numRef>
              <c:f>Sheet2!$D$82:$D$89</c:f>
              <c:numCache>
                <c:formatCode>0.0</c:formatCode>
                <c:ptCount val="8"/>
                <c:pt idx="0">
                  <c:v>9.7065847833503796</c:v>
                </c:pt>
                <c:pt idx="1">
                  <c:v>29.995335095630526</c:v>
                </c:pt>
                <c:pt idx="2">
                  <c:v>22.332535885167459</c:v>
                </c:pt>
                <c:pt idx="3">
                  <c:v>-0.52801408037546071</c:v>
                </c:pt>
                <c:pt idx="4">
                  <c:v>12.523346112257938</c:v>
                </c:pt>
                <c:pt idx="5">
                  <c:v>12.88547217611602</c:v>
                </c:pt>
                <c:pt idx="6">
                  <c:v>12.126605788577628</c:v>
                </c:pt>
                <c:pt idx="7">
                  <c:v>7.0536268893643284</c:v>
                </c:pt>
              </c:numCache>
            </c:numRef>
          </c:val>
          <c:smooth val="0"/>
          <c:extLst>
            <c:ext xmlns:c16="http://schemas.microsoft.com/office/drawing/2014/chart" uri="{C3380CC4-5D6E-409C-BE32-E72D297353CC}">
              <c16:uniqueId val="{00000001-2A84-4810-94DF-13183C96339A}"/>
            </c:ext>
          </c:extLst>
        </c:ser>
        <c:dLbls>
          <c:showLegendKey val="0"/>
          <c:showVal val="0"/>
          <c:showCatName val="0"/>
          <c:showSerName val="0"/>
          <c:showPercent val="0"/>
          <c:showBubbleSize val="0"/>
        </c:dLbls>
        <c:marker val="1"/>
        <c:smooth val="0"/>
        <c:axId val="1304061711"/>
        <c:axId val="322080207"/>
      </c:lineChart>
      <c:catAx>
        <c:axId val="130404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322077807"/>
        <c:crosses val="autoZero"/>
        <c:auto val="1"/>
        <c:lblAlgn val="ctr"/>
        <c:lblOffset val="100"/>
        <c:noMultiLvlLbl val="0"/>
      </c:catAx>
      <c:valAx>
        <c:axId val="3220778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304049183"/>
        <c:crosses val="autoZero"/>
        <c:crossBetween val="between"/>
      </c:valAx>
      <c:valAx>
        <c:axId val="3220802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304061711"/>
        <c:crosses val="max"/>
        <c:crossBetween val="between"/>
      </c:valAx>
      <c:catAx>
        <c:axId val="1304061711"/>
        <c:scaling>
          <c:orientation val="minMax"/>
        </c:scaling>
        <c:delete val="1"/>
        <c:axPos val="b"/>
        <c:numFmt formatCode="General" sourceLinked="1"/>
        <c:majorTickMark val="out"/>
        <c:minorTickMark val="none"/>
        <c:tickLblPos val="nextTo"/>
        <c:crossAx val="3220802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FD2AC-53E9-4FC9-BFE3-AD667ABAB60A}"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FD3AE824-3B9D-40EB-993C-DD47ED7D2A2D}">
      <dgm:prSet/>
      <dgm:spPr/>
      <dgm:t>
        <a:bodyPr/>
        <a:lstStyle/>
        <a:p>
          <a:r>
            <a:rPr lang="ar-SA" dirty="0">
              <a:latin typeface="Effra Trial" panose="020B0503020203090204" pitchFamily="34" charset="0"/>
              <a:cs typeface="Effra Trial" panose="020B0503020203090204" pitchFamily="34" charset="0"/>
            </a:rPr>
            <a:t>تشير </a:t>
          </a:r>
          <a:r>
            <a:rPr lang="ar-SA" b="1" dirty="0">
              <a:latin typeface="Effra Trial" panose="020B0503020203090204" pitchFamily="34" charset="0"/>
              <a:cs typeface="Effra Trial" panose="020B0503020203090204" pitchFamily="34" charset="0"/>
            </a:rPr>
            <a:t>التجارة الإلكترونية </a:t>
          </a:r>
          <a:r>
            <a:rPr lang="ar-SA" dirty="0">
              <a:latin typeface="Effra Trial" panose="020B0503020203090204" pitchFamily="34" charset="0"/>
              <a:cs typeface="Effra Trial" panose="020B0503020203090204" pitchFamily="34" charset="0"/>
            </a:rPr>
            <a:t>إلى عمليات الشراء والبيع للمنتجات </a:t>
          </a:r>
          <a:r>
            <a:rPr lang="ar-AE" dirty="0">
              <a:latin typeface="Effra Trial" panose="020B0503020203090204" pitchFamily="34" charset="0"/>
              <a:cs typeface="Effra Trial" panose="020B0503020203090204" pitchFamily="34" charset="0"/>
            </a:rPr>
            <a:t>السلعية والخدمية </a:t>
          </a:r>
          <a:r>
            <a:rPr lang="ar-SA" dirty="0">
              <a:latin typeface="Effra Trial" panose="020B0503020203090204" pitchFamily="34" charset="0"/>
              <a:cs typeface="Effra Trial" panose="020B0503020203090204" pitchFamily="34" charset="0"/>
            </a:rPr>
            <a:t>عبر الشبكة العالمية للمعلومات "الإنترنت" بمساعدة أدوات الإتصال وتطبيقات الهواتف المحمولة وغيرهـا مـن الوسائل المتاحة.</a:t>
          </a:r>
          <a:r>
            <a:rPr lang="ar-AE" dirty="0">
              <a:latin typeface="Effra Trial" panose="020B0503020203090204" pitchFamily="34" charset="0"/>
              <a:cs typeface="Effra Trial" panose="020B0503020203090204" pitchFamily="34" charset="0"/>
            </a:rPr>
            <a:t> </a:t>
          </a:r>
          <a:endParaRPr lang="en-US" dirty="0">
            <a:latin typeface="Effra Trial" panose="020B0503020203090204" pitchFamily="34" charset="0"/>
            <a:cs typeface="Effra Trial" panose="020B0503020203090204" pitchFamily="34" charset="0"/>
          </a:endParaRPr>
        </a:p>
      </dgm:t>
    </dgm:pt>
    <dgm:pt modelId="{AAC8A95D-5FC5-40AD-9262-9A425C49DE70}" type="parTrans" cxnId="{F470D899-B806-44D6-AF1F-62D45F2DCABE}">
      <dgm:prSet/>
      <dgm:spPr/>
      <dgm:t>
        <a:bodyPr/>
        <a:lstStyle/>
        <a:p>
          <a:endParaRPr lang="en-US"/>
        </a:p>
      </dgm:t>
    </dgm:pt>
    <dgm:pt modelId="{924972F8-B6D4-4ACD-A809-0C1187128136}" type="sibTrans" cxnId="{F470D899-B806-44D6-AF1F-62D45F2DCABE}">
      <dgm:prSet/>
      <dgm:spPr/>
      <dgm:t>
        <a:bodyPr/>
        <a:lstStyle/>
        <a:p>
          <a:endParaRPr lang="en-US"/>
        </a:p>
      </dgm:t>
    </dgm:pt>
    <dgm:pt modelId="{033D9CAC-BB17-47FD-81A7-EC51C2CEC301}">
      <dgm:prSet/>
      <dgm:spPr>
        <a:solidFill>
          <a:srgbClr val="D99931"/>
        </a:solidFill>
      </dgm:spPr>
      <dgm:t>
        <a:bodyPr/>
        <a:lstStyle/>
        <a:p>
          <a:r>
            <a:rPr lang="ar-SA" dirty="0">
              <a:latin typeface="Effra Trial" panose="020B0503020203090204" pitchFamily="34" charset="0"/>
              <a:cs typeface="Effra Trial" panose="020B0503020203090204" pitchFamily="34" charset="0"/>
            </a:rPr>
            <a:t>المكونات الأساسية </a:t>
          </a:r>
          <a:r>
            <a:rPr lang="ar-AE" dirty="0">
              <a:latin typeface="Effra Trial" panose="020B0503020203090204" pitchFamily="34" charset="0"/>
              <a:cs typeface="Effra Trial" panose="020B0503020203090204" pitchFamily="34" charset="0"/>
            </a:rPr>
            <a:t>لنجاح ا</a:t>
          </a:r>
          <a:r>
            <a:rPr lang="ar-SA" dirty="0">
              <a:latin typeface="Effra Trial" panose="020B0503020203090204" pitchFamily="34" charset="0"/>
              <a:cs typeface="Effra Trial" panose="020B0503020203090204" pitchFamily="34" charset="0"/>
            </a:rPr>
            <a:t>لتجارة الإلكترونية</a:t>
          </a:r>
          <a:r>
            <a:rPr lang="ar-AE" dirty="0">
              <a:latin typeface="Effra Trial" panose="020B0503020203090204" pitchFamily="34" charset="0"/>
              <a:cs typeface="Effra Trial" panose="020B0503020203090204" pitchFamily="34" charset="0"/>
            </a:rPr>
            <a:t>:</a:t>
          </a:r>
          <a:endParaRPr lang="en-US" dirty="0">
            <a:latin typeface="Effra Trial" panose="020B0503020203090204" pitchFamily="34" charset="0"/>
            <a:cs typeface="Effra Trial" panose="020B0503020203090204" pitchFamily="34" charset="0"/>
          </a:endParaRPr>
        </a:p>
      </dgm:t>
    </dgm:pt>
    <dgm:pt modelId="{A1DA9454-6DE1-4ADC-A0AA-4F28CE2294CD}" type="parTrans" cxnId="{93F4F9A1-6E57-4FED-92A3-FC799EA1D859}">
      <dgm:prSet/>
      <dgm:spPr/>
      <dgm:t>
        <a:bodyPr/>
        <a:lstStyle/>
        <a:p>
          <a:endParaRPr lang="en-US"/>
        </a:p>
      </dgm:t>
    </dgm:pt>
    <dgm:pt modelId="{A1B86D48-78E6-47AB-9188-57425F189BE8}" type="sibTrans" cxnId="{93F4F9A1-6E57-4FED-92A3-FC799EA1D859}">
      <dgm:prSet/>
      <dgm:spPr/>
      <dgm:t>
        <a:bodyPr/>
        <a:lstStyle/>
        <a:p>
          <a:endParaRPr lang="en-US"/>
        </a:p>
      </dgm:t>
    </dgm:pt>
    <dgm:pt modelId="{00B22BE4-0CB9-4A64-B4A7-881AF3ABE12B}">
      <dgm:prSet/>
      <dgm:spPr>
        <a:ln>
          <a:solidFill>
            <a:schemeClr val="accent1">
              <a:lumMod val="20000"/>
              <a:lumOff val="80000"/>
            </a:schemeClr>
          </a:solidFill>
        </a:ln>
      </dgm:spPr>
      <dgm:t>
        <a:bodyPr/>
        <a:lstStyle/>
        <a:p>
          <a:r>
            <a:rPr lang="ar-AE" dirty="0">
              <a:latin typeface="Effra Trial" panose="020B0503020203090204" pitchFamily="34" charset="0"/>
              <a:cs typeface="Effra Trial" panose="020B0503020203090204" pitchFamily="34" charset="0"/>
            </a:rPr>
            <a:t>توفر </a:t>
          </a:r>
          <a:r>
            <a:rPr lang="ar-SA" dirty="0">
              <a:latin typeface="Effra Trial" panose="020B0503020203090204" pitchFamily="34" charset="0"/>
              <a:cs typeface="Effra Trial" panose="020B0503020203090204" pitchFamily="34" charset="0"/>
            </a:rPr>
            <a:t>بنية تحتية</a:t>
          </a:r>
          <a:r>
            <a:rPr lang="ar-AE" dirty="0">
              <a:latin typeface="Effra Trial" panose="020B0503020203090204" pitchFamily="34" charset="0"/>
              <a:cs typeface="Effra Trial" panose="020B0503020203090204" pitchFamily="34" charset="0"/>
            </a:rPr>
            <a:t> تقنية ورقمية</a:t>
          </a:r>
          <a:r>
            <a:rPr lang="ar-SA" dirty="0">
              <a:latin typeface="Effra Trial" panose="020B0503020203090204" pitchFamily="34" charset="0"/>
              <a:cs typeface="Effra Trial" panose="020B0503020203090204" pitchFamily="34" charset="0"/>
            </a:rPr>
            <a:t> </a:t>
          </a:r>
          <a:r>
            <a:rPr lang="ar-AE" dirty="0">
              <a:latin typeface="Effra Trial" panose="020B0503020203090204" pitchFamily="34" charset="0"/>
              <a:cs typeface="Effra Trial" panose="020B0503020203090204" pitchFamily="34" charset="0"/>
            </a:rPr>
            <a:t>متينة </a:t>
          </a:r>
          <a:r>
            <a:rPr lang="ar-SA" dirty="0">
              <a:latin typeface="Effra Trial" panose="020B0503020203090204" pitchFamily="34" charset="0"/>
              <a:cs typeface="Effra Trial" panose="020B0503020203090204" pitchFamily="34" charset="0"/>
            </a:rPr>
            <a:t>للإتصالات</a:t>
          </a:r>
          <a:endParaRPr lang="en-US" dirty="0">
            <a:latin typeface="Effra Trial" panose="020B0503020203090204" pitchFamily="34" charset="0"/>
            <a:cs typeface="Effra Trial" panose="020B0503020203090204" pitchFamily="34" charset="0"/>
          </a:endParaRPr>
        </a:p>
      </dgm:t>
    </dgm:pt>
    <dgm:pt modelId="{AC641A92-9BFE-4C0C-A837-10CF04B81215}" type="parTrans" cxnId="{19AA9697-C23F-4EFC-ABCC-FC1C604CB6EE}">
      <dgm:prSet/>
      <dgm:spPr/>
      <dgm:t>
        <a:bodyPr/>
        <a:lstStyle/>
        <a:p>
          <a:endParaRPr lang="en-US"/>
        </a:p>
      </dgm:t>
    </dgm:pt>
    <dgm:pt modelId="{E15CD302-5FC7-4653-B147-2E34976D9D26}" type="sibTrans" cxnId="{19AA9697-C23F-4EFC-ABCC-FC1C604CB6EE}">
      <dgm:prSet/>
      <dgm:spPr/>
      <dgm:t>
        <a:bodyPr/>
        <a:lstStyle/>
        <a:p>
          <a:endParaRPr lang="en-US"/>
        </a:p>
      </dgm:t>
    </dgm:pt>
    <dgm:pt modelId="{B5A56A0A-61B4-4C3F-B96E-88F2A4E7A203}">
      <dgm:prSet/>
      <dgm:spPr>
        <a:solidFill>
          <a:schemeClr val="accent1">
            <a:lumMod val="40000"/>
            <a:lumOff val="60000"/>
          </a:schemeClr>
        </a:solidFill>
      </dgm:spPr>
      <dgm:t>
        <a:bodyPr/>
        <a:lstStyle/>
        <a:p>
          <a:r>
            <a:rPr lang="ar-AE" dirty="0">
              <a:latin typeface="Effra Trial" panose="020B0503020203090204" pitchFamily="34" charset="0"/>
              <a:cs typeface="Effra Trial" panose="020B0503020203090204" pitchFamily="34" charset="0"/>
            </a:rPr>
            <a:t>وجود ل</a:t>
          </a:r>
          <a:r>
            <a:rPr lang="ar-SA" dirty="0">
              <a:latin typeface="Effra Trial" panose="020B0503020203090204" pitchFamily="34" charset="0"/>
              <a:cs typeface="Effra Trial" panose="020B0503020203090204" pitchFamily="34" charset="0"/>
            </a:rPr>
            <a:t>وائح </a:t>
          </a:r>
          <a:r>
            <a:rPr lang="ar-AE" dirty="0">
              <a:latin typeface="Effra Trial" panose="020B0503020203090204" pitchFamily="34" charset="0"/>
              <a:cs typeface="Effra Trial" panose="020B0503020203090204" pitchFamily="34" charset="0"/>
            </a:rPr>
            <a:t>وتشريعات </a:t>
          </a:r>
          <a:r>
            <a:rPr lang="ar-SA" dirty="0">
              <a:latin typeface="Effra Trial" panose="020B0503020203090204" pitchFamily="34" charset="0"/>
              <a:cs typeface="Effra Trial" panose="020B0503020203090204" pitchFamily="34" charset="0"/>
            </a:rPr>
            <a:t>من</a:t>
          </a:r>
          <a:r>
            <a:rPr lang="ar-AE" dirty="0">
              <a:latin typeface="Effra Trial" panose="020B0503020203090204" pitchFamily="34" charset="0"/>
              <a:cs typeface="Effra Trial" panose="020B0503020203090204" pitchFamily="34" charset="0"/>
            </a:rPr>
            <a:t>ض</a:t>
          </a:r>
          <a:r>
            <a:rPr lang="ar-SA" dirty="0">
              <a:latin typeface="Effra Trial" panose="020B0503020203090204" pitchFamily="34" charset="0"/>
              <a:cs typeface="Effra Trial" panose="020B0503020203090204" pitchFamily="34" charset="0"/>
            </a:rPr>
            <a:t>مة للتجارة ا</a:t>
          </a:r>
          <a:r>
            <a:rPr lang="ar-AE" dirty="0">
              <a:latin typeface="Effra Trial" panose="020B0503020203090204" pitchFamily="34" charset="0"/>
              <a:cs typeface="Effra Trial" panose="020B0503020203090204" pitchFamily="34" charset="0"/>
            </a:rPr>
            <a:t>لإ</a:t>
          </a:r>
          <a:r>
            <a:rPr lang="ar-SA" dirty="0">
              <a:latin typeface="Effra Trial" panose="020B0503020203090204" pitchFamily="34" charset="0"/>
              <a:cs typeface="Effra Trial" panose="020B0503020203090204" pitchFamily="34" charset="0"/>
            </a:rPr>
            <a:t>لكترونية</a:t>
          </a:r>
          <a:r>
            <a:rPr lang="ar-AE" dirty="0">
              <a:latin typeface="Effra Trial" panose="020B0503020203090204" pitchFamily="34" charset="0"/>
              <a:cs typeface="Effra Trial" panose="020B0503020203090204" pitchFamily="34" charset="0"/>
            </a:rPr>
            <a:t>.</a:t>
          </a:r>
          <a:endParaRPr lang="en-US" dirty="0">
            <a:latin typeface="Effra Trial" panose="020B0503020203090204" pitchFamily="34" charset="0"/>
            <a:cs typeface="Effra Trial" panose="020B0503020203090204" pitchFamily="34" charset="0"/>
          </a:endParaRPr>
        </a:p>
      </dgm:t>
    </dgm:pt>
    <dgm:pt modelId="{4A5A5BC6-79D5-4696-BAF1-E31437433C32}" type="parTrans" cxnId="{376CFDA0-0D59-49DC-BB27-AA8B51B0BD81}">
      <dgm:prSet/>
      <dgm:spPr/>
      <dgm:t>
        <a:bodyPr/>
        <a:lstStyle/>
        <a:p>
          <a:endParaRPr lang="en-US"/>
        </a:p>
      </dgm:t>
    </dgm:pt>
    <dgm:pt modelId="{5145B2CA-29FD-4333-84EC-D475CA9CDB7D}" type="sibTrans" cxnId="{376CFDA0-0D59-49DC-BB27-AA8B51B0BD81}">
      <dgm:prSet/>
      <dgm:spPr/>
      <dgm:t>
        <a:bodyPr/>
        <a:lstStyle/>
        <a:p>
          <a:endParaRPr lang="en-US"/>
        </a:p>
      </dgm:t>
    </dgm:pt>
    <dgm:pt modelId="{270221F4-67FA-4FFC-8797-84B7C3A1CAA8}">
      <dgm:prSet/>
      <dgm:spPr>
        <a:solidFill>
          <a:schemeClr val="accent1">
            <a:lumMod val="60000"/>
            <a:lumOff val="40000"/>
          </a:schemeClr>
        </a:solidFill>
      </dgm:spPr>
      <dgm:t>
        <a:bodyPr/>
        <a:lstStyle/>
        <a:p>
          <a:r>
            <a:rPr lang="ar-AE" dirty="0">
              <a:latin typeface="Effra Trial" panose="020B0503020203090204" pitchFamily="34" charset="0"/>
              <a:cs typeface="Effra Trial" panose="020B0503020203090204" pitchFamily="34" charset="0"/>
            </a:rPr>
            <a:t>توفر </a:t>
          </a:r>
          <a:r>
            <a:rPr lang="ar-SA" dirty="0">
              <a:latin typeface="Effra Trial" panose="020B0503020203090204" pitchFamily="34" charset="0"/>
              <a:cs typeface="Effra Trial" panose="020B0503020203090204" pitchFamily="34" charset="0"/>
            </a:rPr>
            <a:t>الخدمات اللوجستية للتجارة الإلكترونية</a:t>
          </a:r>
          <a:r>
            <a:rPr lang="ar-AE" dirty="0">
              <a:latin typeface="Effra Trial" panose="020B0503020203090204" pitchFamily="34" charset="0"/>
              <a:cs typeface="Effra Trial" panose="020B0503020203090204" pitchFamily="34" charset="0"/>
            </a:rPr>
            <a:t> بما يشمل الموانئ والمطارات، وكذلك الكوادر </a:t>
          </a:r>
          <a:r>
            <a:rPr lang="ar-SA" dirty="0">
              <a:latin typeface="Effra Trial" panose="020B0503020203090204" pitchFamily="34" charset="0"/>
              <a:cs typeface="Effra Trial" panose="020B0503020203090204" pitchFamily="34" charset="0"/>
            </a:rPr>
            <a:t> البشرية</a:t>
          </a:r>
          <a:r>
            <a:rPr lang="ar-AE" dirty="0">
              <a:latin typeface="Effra Trial" panose="020B0503020203090204" pitchFamily="34" charset="0"/>
              <a:cs typeface="Effra Trial" panose="020B0503020203090204" pitchFamily="34" charset="0"/>
            </a:rPr>
            <a:t> المؤهلة</a:t>
          </a:r>
          <a:r>
            <a:rPr lang="ar-SA" dirty="0">
              <a:latin typeface="Effra Trial" panose="020B0503020203090204" pitchFamily="34" charset="0"/>
              <a:cs typeface="Effra Trial" panose="020B0503020203090204" pitchFamily="34" charset="0"/>
            </a:rPr>
            <a:t>.</a:t>
          </a:r>
          <a:endParaRPr lang="en-US" dirty="0">
            <a:latin typeface="Effra Trial" panose="020B0503020203090204" pitchFamily="34" charset="0"/>
            <a:cs typeface="Effra Trial" panose="020B0503020203090204" pitchFamily="34" charset="0"/>
          </a:endParaRPr>
        </a:p>
      </dgm:t>
    </dgm:pt>
    <dgm:pt modelId="{E72BAAB3-9C89-43F3-B5E9-9B90155F3D16}" type="parTrans" cxnId="{56259B55-A466-4528-8E6B-BF3079F4BFE4}">
      <dgm:prSet/>
      <dgm:spPr/>
      <dgm:t>
        <a:bodyPr/>
        <a:lstStyle/>
        <a:p>
          <a:endParaRPr lang="en-US"/>
        </a:p>
      </dgm:t>
    </dgm:pt>
    <dgm:pt modelId="{84730503-FA99-4EAE-889A-E628837EAE84}" type="sibTrans" cxnId="{56259B55-A466-4528-8E6B-BF3079F4BFE4}">
      <dgm:prSet/>
      <dgm:spPr/>
      <dgm:t>
        <a:bodyPr/>
        <a:lstStyle/>
        <a:p>
          <a:endParaRPr lang="en-US"/>
        </a:p>
      </dgm:t>
    </dgm:pt>
    <dgm:pt modelId="{7AD9B30A-2A89-4124-BD46-FED27E2EEA7F}" type="pres">
      <dgm:prSet presAssocID="{E20FD2AC-53E9-4FC9-BFE3-AD667ABAB60A}" presName="diagram" presStyleCnt="0">
        <dgm:presLayoutVars>
          <dgm:chPref val="1"/>
          <dgm:dir val="rev"/>
          <dgm:animOne val="branch"/>
          <dgm:animLvl val="lvl"/>
          <dgm:resizeHandles val="exact"/>
        </dgm:presLayoutVars>
      </dgm:prSet>
      <dgm:spPr/>
    </dgm:pt>
    <dgm:pt modelId="{EE200270-CCE2-4909-A51B-725A90C43BA0}" type="pres">
      <dgm:prSet presAssocID="{FD3AE824-3B9D-40EB-993C-DD47ED7D2A2D}" presName="root1" presStyleCnt="0"/>
      <dgm:spPr/>
    </dgm:pt>
    <dgm:pt modelId="{799A3DBA-CC44-41F3-93AE-0D68AAC94770}" type="pres">
      <dgm:prSet presAssocID="{FD3AE824-3B9D-40EB-993C-DD47ED7D2A2D}" presName="LevelOneTextNode" presStyleLbl="node0" presStyleIdx="0" presStyleCnt="2" custScaleX="425854">
        <dgm:presLayoutVars>
          <dgm:chPref val="3"/>
        </dgm:presLayoutVars>
      </dgm:prSet>
      <dgm:spPr/>
    </dgm:pt>
    <dgm:pt modelId="{F18C4491-8AFB-46B0-9988-5E779FA880B1}" type="pres">
      <dgm:prSet presAssocID="{FD3AE824-3B9D-40EB-993C-DD47ED7D2A2D}" presName="level2hierChild" presStyleCnt="0"/>
      <dgm:spPr/>
    </dgm:pt>
    <dgm:pt modelId="{963272AE-5149-4C25-8929-A5A2BFEEA051}" type="pres">
      <dgm:prSet presAssocID="{033D9CAC-BB17-47FD-81A7-EC51C2CEC301}" presName="root1" presStyleCnt="0"/>
      <dgm:spPr/>
    </dgm:pt>
    <dgm:pt modelId="{9043E6A9-70C3-4C5E-9DCD-B2347054EA6B}" type="pres">
      <dgm:prSet presAssocID="{033D9CAC-BB17-47FD-81A7-EC51C2CEC301}" presName="LevelOneTextNode" presStyleLbl="node0" presStyleIdx="1" presStyleCnt="2" custScaleX="129898">
        <dgm:presLayoutVars>
          <dgm:chPref val="3"/>
        </dgm:presLayoutVars>
      </dgm:prSet>
      <dgm:spPr/>
    </dgm:pt>
    <dgm:pt modelId="{8873E337-31B8-4D1E-82E0-C519C6B99430}" type="pres">
      <dgm:prSet presAssocID="{033D9CAC-BB17-47FD-81A7-EC51C2CEC301}" presName="level2hierChild" presStyleCnt="0"/>
      <dgm:spPr/>
    </dgm:pt>
    <dgm:pt modelId="{45CFA451-66FB-491D-840A-6B36F5DD77F7}" type="pres">
      <dgm:prSet presAssocID="{AC641A92-9BFE-4C0C-A837-10CF04B81215}" presName="conn2-1" presStyleLbl="parChTrans1D2" presStyleIdx="0" presStyleCnt="3"/>
      <dgm:spPr/>
    </dgm:pt>
    <dgm:pt modelId="{DC3F516C-16C2-4FD9-BACE-1C553FBBA8B0}" type="pres">
      <dgm:prSet presAssocID="{AC641A92-9BFE-4C0C-A837-10CF04B81215}" presName="connTx" presStyleLbl="parChTrans1D2" presStyleIdx="0" presStyleCnt="3"/>
      <dgm:spPr/>
    </dgm:pt>
    <dgm:pt modelId="{8768F2F7-DDA6-40AC-A884-B915B0D1D209}" type="pres">
      <dgm:prSet presAssocID="{00B22BE4-0CB9-4A64-B4A7-881AF3ABE12B}" presName="root2" presStyleCnt="0"/>
      <dgm:spPr/>
    </dgm:pt>
    <dgm:pt modelId="{D1026819-A1F7-4851-B025-3A79CE50DBD2}" type="pres">
      <dgm:prSet presAssocID="{00B22BE4-0CB9-4A64-B4A7-881AF3ABE12B}" presName="LevelTwoTextNode" presStyleLbl="node2" presStyleIdx="0" presStyleCnt="3" custScaleX="165415" custLinFactY="16137" custLinFactNeighborX="-3379" custLinFactNeighborY="100000">
        <dgm:presLayoutVars>
          <dgm:chPref val="3"/>
        </dgm:presLayoutVars>
      </dgm:prSet>
      <dgm:spPr/>
    </dgm:pt>
    <dgm:pt modelId="{D20D7C1D-6DD2-4372-A8C8-8FB6269A1E96}" type="pres">
      <dgm:prSet presAssocID="{00B22BE4-0CB9-4A64-B4A7-881AF3ABE12B}" presName="level3hierChild" presStyleCnt="0"/>
      <dgm:spPr/>
    </dgm:pt>
    <dgm:pt modelId="{8CDC9B71-E841-45E6-926B-FC8FC244C1CB}" type="pres">
      <dgm:prSet presAssocID="{4A5A5BC6-79D5-4696-BAF1-E31437433C32}" presName="conn2-1" presStyleLbl="parChTrans1D2" presStyleIdx="1" presStyleCnt="3"/>
      <dgm:spPr/>
    </dgm:pt>
    <dgm:pt modelId="{03E6856B-0297-4D21-B464-AA5BBFDC716D}" type="pres">
      <dgm:prSet presAssocID="{4A5A5BC6-79D5-4696-BAF1-E31437433C32}" presName="connTx" presStyleLbl="parChTrans1D2" presStyleIdx="1" presStyleCnt="3"/>
      <dgm:spPr/>
    </dgm:pt>
    <dgm:pt modelId="{6709EDA1-A271-4904-A15A-FE9168355FB1}" type="pres">
      <dgm:prSet presAssocID="{B5A56A0A-61B4-4C3F-B96E-88F2A4E7A203}" presName="root2" presStyleCnt="0"/>
      <dgm:spPr/>
    </dgm:pt>
    <dgm:pt modelId="{493C6DD4-5732-4023-A317-2D2A1379E66B}" type="pres">
      <dgm:prSet presAssocID="{B5A56A0A-61B4-4C3F-B96E-88F2A4E7A203}" presName="LevelTwoTextNode" presStyleLbl="node2" presStyleIdx="1" presStyleCnt="3" custScaleX="165415" custLinFactY="-15280" custLinFactNeighborX="-3843" custLinFactNeighborY="-100000">
        <dgm:presLayoutVars>
          <dgm:chPref val="3"/>
        </dgm:presLayoutVars>
      </dgm:prSet>
      <dgm:spPr/>
    </dgm:pt>
    <dgm:pt modelId="{FD5608C5-B9CC-4C2E-A937-C1CF6BC1C6FE}" type="pres">
      <dgm:prSet presAssocID="{B5A56A0A-61B4-4C3F-B96E-88F2A4E7A203}" presName="level3hierChild" presStyleCnt="0"/>
      <dgm:spPr/>
    </dgm:pt>
    <dgm:pt modelId="{A93F7ABC-BCE1-42AB-BAA1-1663225D0817}" type="pres">
      <dgm:prSet presAssocID="{E72BAAB3-9C89-43F3-B5E9-9B90155F3D16}" presName="conn2-1" presStyleLbl="parChTrans1D2" presStyleIdx="2" presStyleCnt="3"/>
      <dgm:spPr/>
    </dgm:pt>
    <dgm:pt modelId="{1D21D272-5987-4D84-8A9B-74AFE769AB7C}" type="pres">
      <dgm:prSet presAssocID="{E72BAAB3-9C89-43F3-B5E9-9B90155F3D16}" presName="connTx" presStyleLbl="parChTrans1D2" presStyleIdx="2" presStyleCnt="3"/>
      <dgm:spPr/>
    </dgm:pt>
    <dgm:pt modelId="{B9B40206-BD22-47AA-B104-47CD6CECFC63}" type="pres">
      <dgm:prSet presAssocID="{270221F4-67FA-4FFC-8797-84B7C3A1CAA8}" presName="root2" presStyleCnt="0"/>
      <dgm:spPr/>
    </dgm:pt>
    <dgm:pt modelId="{AA8D88BA-1110-4664-9737-C8705C12E907}" type="pres">
      <dgm:prSet presAssocID="{270221F4-67FA-4FFC-8797-84B7C3A1CAA8}" presName="LevelTwoTextNode" presStyleLbl="node2" presStyleIdx="2" presStyleCnt="3" custScaleX="165415">
        <dgm:presLayoutVars>
          <dgm:chPref val="3"/>
        </dgm:presLayoutVars>
      </dgm:prSet>
      <dgm:spPr/>
    </dgm:pt>
    <dgm:pt modelId="{172C5958-5A5C-4379-B637-28FA40473ACD}" type="pres">
      <dgm:prSet presAssocID="{270221F4-67FA-4FFC-8797-84B7C3A1CAA8}" presName="level3hierChild" presStyleCnt="0"/>
      <dgm:spPr/>
    </dgm:pt>
  </dgm:ptLst>
  <dgm:cxnLst>
    <dgm:cxn modelId="{2B1EFB07-F1B3-4CAB-A79F-2EE253B62AFF}" type="presOf" srcId="{AC641A92-9BFE-4C0C-A837-10CF04B81215}" destId="{DC3F516C-16C2-4FD9-BACE-1C553FBBA8B0}" srcOrd="1" destOrd="0" presId="urn:microsoft.com/office/officeart/2005/8/layout/hierarchy2"/>
    <dgm:cxn modelId="{39B8421E-790C-42E1-99A4-1930D364AEAC}" type="presOf" srcId="{E72BAAB3-9C89-43F3-B5E9-9B90155F3D16}" destId="{1D21D272-5987-4D84-8A9B-74AFE769AB7C}" srcOrd="1" destOrd="0" presId="urn:microsoft.com/office/officeart/2005/8/layout/hierarchy2"/>
    <dgm:cxn modelId="{421DCC2A-F976-4B36-B8D8-C21538DD0555}" type="presOf" srcId="{00B22BE4-0CB9-4A64-B4A7-881AF3ABE12B}" destId="{D1026819-A1F7-4851-B025-3A79CE50DBD2}" srcOrd="0" destOrd="0" presId="urn:microsoft.com/office/officeart/2005/8/layout/hierarchy2"/>
    <dgm:cxn modelId="{DA78E131-6158-4CE7-9DAB-7E900457D934}" type="presOf" srcId="{B5A56A0A-61B4-4C3F-B96E-88F2A4E7A203}" destId="{493C6DD4-5732-4023-A317-2D2A1379E66B}" srcOrd="0" destOrd="0" presId="urn:microsoft.com/office/officeart/2005/8/layout/hierarchy2"/>
    <dgm:cxn modelId="{B719EC3C-B151-462E-BCCB-7D3600F3516C}" type="presOf" srcId="{270221F4-67FA-4FFC-8797-84B7C3A1CAA8}" destId="{AA8D88BA-1110-4664-9737-C8705C12E907}" srcOrd="0" destOrd="0" presId="urn:microsoft.com/office/officeart/2005/8/layout/hierarchy2"/>
    <dgm:cxn modelId="{56259B55-A466-4528-8E6B-BF3079F4BFE4}" srcId="{033D9CAC-BB17-47FD-81A7-EC51C2CEC301}" destId="{270221F4-67FA-4FFC-8797-84B7C3A1CAA8}" srcOrd="2" destOrd="0" parTransId="{E72BAAB3-9C89-43F3-B5E9-9B90155F3D16}" sibTransId="{84730503-FA99-4EAE-889A-E628837EAE84}"/>
    <dgm:cxn modelId="{C8EFC078-F127-4BDC-ACFB-017504F9F3DF}" type="presOf" srcId="{FD3AE824-3B9D-40EB-993C-DD47ED7D2A2D}" destId="{799A3DBA-CC44-41F3-93AE-0D68AAC94770}" srcOrd="0" destOrd="0" presId="urn:microsoft.com/office/officeart/2005/8/layout/hierarchy2"/>
    <dgm:cxn modelId="{8828A492-D843-43D9-B770-BE9F5BE920E5}" type="presOf" srcId="{4A5A5BC6-79D5-4696-BAF1-E31437433C32}" destId="{03E6856B-0297-4D21-B464-AA5BBFDC716D}" srcOrd="1" destOrd="0" presId="urn:microsoft.com/office/officeart/2005/8/layout/hierarchy2"/>
    <dgm:cxn modelId="{19AA9697-C23F-4EFC-ABCC-FC1C604CB6EE}" srcId="{033D9CAC-BB17-47FD-81A7-EC51C2CEC301}" destId="{00B22BE4-0CB9-4A64-B4A7-881AF3ABE12B}" srcOrd="0" destOrd="0" parTransId="{AC641A92-9BFE-4C0C-A837-10CF04B81215}" sibTransId="{E15CD302-5FC7-4653-B147-2E34976D9D26}"/>
    <dgm:cxn modelId="{F470D899-B806-44D6-AF1F-62D45F2DCABE}" srcId="{E20FD2AC-53E9-4FC9-BFE3-AD667ABAB60A}" destId="{FD3AE824-3B9D-40EB-993C-DD47ED7D2A2D}" srcOrd="0" destOrd="0" parTransId="{AAC8A95D-5FC5-40AD-9262-9A425C49DE70}" sibTransId="{924972F8-B6D4-4ACD-A809-0C1187128136}"/>
    <dgm:cxn modelId="{376CFDA0-0D59-49DC-BB27-AA8B51B0BD81}" srcId="{033D9CAC-BB17-47FD-81A7-EC51C2CEC301}" destId="{B5A56A0A-61B4-4C3F-B96E-88F2A4E7A203}" srcOrd="1" destOrd="0" parTransId="{4A5A5BC6-79D5-4696-BAF1-E31437433C32}" sibTransId="{5145B2CA-29FD-4333-84EC-D475CA9CDB7D}"/>
    <dgm:cxn modelId="{93F4F9A1-6E57-4FED-92A3-FC799EA1D859}" srcId="{E20FD2AC-53E9-4FC9-BFE3-AD667ABAB60A}" destId="{033D9CAC-BB17-47FD-81A7-EC51C2CEC301}" srcOrd="1" destOrd="0" parTransId="{A1DA9454-6DE1-4ADC-A0AA-4F28CE2294CD}" sibTransId="{A1B86D48-78E6-47AB-9188-57425F189BE8}"/>
    <dgm:cxn modelId="{DC896BA2-4310-4F19-8BA7-F30B8A3BD613}" type="presOf" srcId="{AC641A92-9BFE-4C0C-A837-10CF04B81215}" destId="{45CFA451-66FB-491D-840A-6B36F5DD77F7}" srcOrd="0" destOrd="0" presId="urn:microsoft.com/office/officeart/2005/8/layout/hierarchy2"/>
    <dgm:cxn modelId="{977094A5-A543-416B-AB0D-5D098F211A02}" type="presOf" srcId="{033D9CAC-BB17-47FD-81A7-EC51C2CEC301}" destId="{9043E6A9-70C3-4C5E-9DCD-B2347054EA6B}" srcOrd="0" destOrd="0" presId="urn:microsoft.com/office/officeart/2005/8/layout/hierarchy2"/>
    <dgm:cxn modelId="{4F88B0D3-92CA-42C7-8CC2-6831A776ED12}" type="presOf" srcId="{4A5A5BC6-79D5-4696-BAF1-E31437433C32}" destId="{8CDC9B71-E841-45E6-926B-FC8FC244C1CB}" srcOrd="0" destOrd="0" presId="urn:microsoft.com/office/officeart/2005/8/layout/hierarchy2"/>
    <dgm:cxn modelId="{EF8CDBF6-C6F5-464D-BA7F-ABC96AD79A32}" type="presOf" srcId="{E72BAAB3-9C89-43F3-B5E9-9B90155F3D16}" destId="{A93F7ABC-BCE1-42AB-BAA1-1663225D0817}" srcOrd="0" destOrd="0" presId="urn:microsoft.com/office/officeart/2005/8/layout/hierarchy2"/>
    <dgm:cxn modelId="{A93641FC-8F7F-410A-980A-62CD886AF217}" type="presOf" srcId="{E20FD2AC-53E9-4FC9-BFE3-AD667ABAB60A}" destId="{7AD9B30A-2A89-4124-BD46-FED27E2EEA7F}" srcOrd="0" destOrd="0" presId="urn:microsoft.com/office/officeart/2005/8/layout/hierarchy2"/>
    <dgm:cxn modelId="{AC4E5ACB-AB19-4220-A189-EDFF30FEBC8D}" type="presParOf" srcId="{7AD9B30A-2A89-4124-BD46-FED27E2EEA7F}" destId="{EE200270-CCE2-4909-A51B-725A90C43BA0}" srcOrd="0" destOrd="0" presId="urn:microsoft.com/office/officeart/2005/8/layout/hierarchy2"/>
    <dgm:cxn modelId="{A1FCE7F5-DCB8-4C2D-8931-034D66D8792D}" type="presParOf" srcId="{EE200270-CCE2-4909-A51B-725A90C43BA0}" destId="{799A3DBA-CC44-41F3-93AE-0D68AAC94770}" srcOrd="0" destOrd="0" presId="urn:microsoft.com/office/officeart/2005/8/layout/hierarchy2"/>
    <dgm:cxn modelId="{3116E1F2-67E6-47FF-B2B1-2A6CFB9026C2}" type="presParOf" srcId="{EE200270-CCE2-4909-A51B-725A90C43BA0}" destId="{F18C4491-8AFB-46B0-9988-5E779FA880B1}" srcOrd="1" destOrd="0" presId="urn:microsoft.com/office/officeart/2005/8/layout/hierarchy2"/>
    <dgm:cxn modelId="{053AE249-56DB-4831-BDAA-2314F1673AB8}" type="presParOf" srcId="{7AD9B30A-2A89-4124-BD46-FED27E2EEA7F}" destId="{963272AE-5149-4C25-8929-A5A2BFEEA051}" srcOrd="1" destOrd="0" presId="urn:microsoft.com/office/officeart/2005/8/layout/hierarchy2"/>
    <dgm:cxn modelId="{B4EC391F-7030-4179-BF71-CC17D020E1A8}" type="presParOf" srcId="{963272AE-5149-4C25-8929-A5A2BFEEA051}" destId="{9043E6A9-70C3-4C5E-9DCD-B2347054EA6B}" srcOrd="0" destOrd="0" presId="urn:microsoft.com/office/officeart/2005/8/layout/hierarchy2"/>
    <dgm:cxn modelId="{2F6FCCD0-56D2-4147-A902-A8B714547716}" type="presParOf" srcId="{963272AE-5149-4C25-8929-A5A2BFEEA051}" destId="{8873E337-31B8-4D1E-82E0-C519C6B99430}" srcOrd="1" destOrd="0" presId="urn:microsoft.com/office/officeart/2005/8/layout/hierarchy2"/>
    <dgm:cxn modelId="{1AB5C918-4A19-4B75-B144-FB02A8716757}" type="presParOf" srcId="{8873E337-31B8-4D1E-82E0-C519C6B99430}" destId="{45CFA451-66FB-491D-840A-6B36F5DD77F7}" srcOrd="0" destOrd="0" presId="urn:microsoft.com/office/officeart/2005/8/layout/hierarchy2"/>
    <dgm:cxn modelId="{B3C6CFB5-F1AF-4824-8528-736D473C8EDF}" type="presParOf" srcId="{45CFA451-66FB-491D-840A-6B36F5DD77F7}" destId="{DC3F516C-16C2-4FD9-BACE-1C553FBBA8B0}" srcOrd="0" destOrd="0" presId="urn:microsoft.com/office/officeart/2005/8/layout/hierarchy2"/>
    <dgm:cxn modelId="{4C09F91D-D1EC-4354-906E-759CB4B772A4}" type="presParOf" srcId="{8873E337-31B8-4D1E-82E0-C519C6B99430}" destId="{8768F2F7-DDA6-40AC-A884-B915B0D1D209}" srcOrd="1" destOrd="0" presId="urn:microsoft.com/office/officeart/2005/8/layout/hierarchy2"/>
    <dgm:cxn modelId="{1A14FAA8-B97E-426B-BB9D-970026D26A8F}" type="presParOf" srcId="{8768F2F7-DDA6-40AC-A884-B915B0D1D209}" destId="{D1026819-A1F7-4851-B025-3A79CE50DBD2}" srcOrd="0" destOrd="0" presId="urn:microsoft.com/office/officeart/2005/8/layout/hierarchy2"/>
    <dgm:cxn modelId="{4D8FF867-A7B0-4C19-8390-8761D3759E61}" type="presParOf" srcId="{8768F2F7-DDA6-40AC-A884-B915B0D1D209}" destId="{D20D7C1D-6DD2-4372-A8C8-8FB6269A1E96}" srcOrd="1" destOrd="0" presId="urn:microsoft.com/office/officeart/2005/8/layout/hierarchy2"/>
    <dgm:cxn modelId="{B4285792-87D5-40D9-8216-2D90AD35A911}" type="presParOf" srcId="{8873E337-31B8-4D1E-82E0-C519C6B99430}" destId="{8CDC9B71-E841-45E6-926B-FC8FC244C1CB}" srcOrd="2" destOrd="0" presId="urn:microsoft.com/office/officeart/2005/8/layout/hierarchy2"/>
    <dgm:cxn modelId="{50912248-2587-4BEA-A6E8-A75E2769475C}" type="presParOf" srcId="{8CDC9B71-E841-45E6-926B-FC8FC244C1CB}" destId="{03E6856B-0297-4D21-B464-AA5BBFDC716D}" srcOrd="0" destOrd="0" presId="urn:microsoft.com/office/officeart/2005/8/layout/hierarchy2"/>
    <dgm:cxn modelId="{8AC54B7D-3D14-4C4E-A939-520E8AC7FDF3}" type="presParOf" srcId="{8873E337-31B8-4D1E-82E0-C519C6B99430}" destId="{6709EDA1-A271-4904-A15A-FE9168355FB1}" srcOrd="3" destOrd="0" presId="urn:microsoft.com/office/officeart/2005/8/layout/hierarchy2"/>
    <dgm:cxn modelId="{4D1C9FC9-D46B-4F6E-B5B1-028E71483BEE}" type="presParOf" srcId="{6709EDA1-A271-4904-A15A-FE9168355FB1}" destId="{493C6DD4-5732-4023-A317-2D2A1379E66B}" srcOrd="0" destOrd="0" presId="urn:microsoft.com/office/officeart/2005/8/layout/hierarchy2"/>
    <dgm:cxn modelId="{A375CF19-FF00-48E3-8CF7-ECC429A7B583}" type="presParOf" srcId="{6709EDA1-A271-4904-A15A-FE9168355FB1}" destId="{FD5608C5-B9CC-4C2E-A937-C1CF6BC1C6FE}" srcOrd="1" destOrd="0" presId="urn:microsoft.com/office/officeart/2005/8/layout/hierarchy2"/>
    <dgm:cxn modelId="{34FC089B-8660-43C8-A56C-DD84EE35DC5A}" type="presParOf" srcId="{8873E337-31B8-4D1E-82E0-C519C6B99430}" destId="{A93F7ABC-BCE1-42AB-BAA1-1663225D0817}" srcOrd="4" destOrd="0" presId="urn:microsoft.com/office/officeart/2005/8/layout/hierarchy2"/>
    <dgm:cxn modelId="{F3E5C93C-0DD0-4A25-9DBA-813BEA9F004F}" type="presParOf" srcId="{A93F7ABC-BCE1-42AB-BAA1-1663225D0817}" destId="{1D21D272-5987-4D84-8A9B-74AFE769AB7C}" srcOrd="0" destOrd="0" presId="urn:microsoft.com/office/officeart/2005/8/layout/hierarchy2"/>
    <dgm:cxn modelId="{16818D83-36AD-42D8-96C9-014336FAF548}" type="presParOf" srcId="{8873E337-31B8-4D1E-82E0-C519C6B99430}" destId="{B9B40206-BD22-47AA-B104-47CD6CECFC63}" srcOrd="5" destOrd="0" presId="urn:microsoft.com/office/officeart/2005/8/layout/hierarchy2"/>
    <dgm:cxn modelId="{27C3723F-D896-41D7-A37B-06855C35E5BA}" type="presParOf" srcId="{B9B40206-BD22-47AA-B104-47CD6CECFC63}" destId="{AA8D88BA-1110-4664-9737-C8705C12E907}" srcOrd="0" destOrd="0" presId="urn:microsoft.com/office/officeart/2005/8/layout/hierarchy2"/>
    <dgm:cxn modelId="{BEE35DD7-C559-469A-ABCD-46BD72CEE6EC}" type="presParOf" srcId="{B9B40206-BD22-47AA-B104-47CD6CECFC63}" destId="{172C5958-5A5C-4379-B637-28FA40473ACD}"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DF7FA-668B-4E69-8DE3-422AE96C667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0975D78-C425-4115-8D75-D7A2043890EB}">
      <dgm:prSet custT="1"/>
      <dgm:spPr/>
      <dgm:t>
        <a:bodyPr/>
        <a:lstStyle/>
        <a:p>
          <a:pPr algn="just" rtl="1"/>
          <a:r>
            <a:rPr lang="ar-AE" sz="1600" dirty="0">
              <a:latin typeface="Effra Trial" panose="020B0503020203090204" pitchFamily="34" charset="0"/>
              <a:cs typeface="Effra Trial" panose="020B0503020203090204" pitchFamily="34" charset="0"/>
            </a:rPr>
            <a:t>يمثل </a:t>
          </a:r>
          <a:r>
            <a:rPr lang="ar-AE" sz="1600" b="1" dirty="0">
              <a:solidFill>
                <a:srgbClr val="FFFF00"/>
              </a:solidFill>
              <a:latin typeface="Effra Trial" panose="020B0503020203090204" pitchFamily="34" charset="0"/>
              <a:cs typeface="Effra Trial" panose="020B0503020203090204" pitchFamily="34" charset="0"/>
            </a:rPr>
            <a:t>قياس حجم التجارة الإلكترونية وإدراجها في الحسابات القومية </a:t>
          </a:r>
          <a:r>
            <a:rPr lang="ar-AE" sz="1600" dirty="0">
              <a:latin typeface="Effra Trial" panose="020B0503020203090204" pitchFamily="34" charset="0"/>
              <a:cs typeface="Effra Trial" panose="020B0503020203090204" pitchFamily="34" charset="0"/>
            </a:rPr>
            <a:t>أحد أهم التحديات التي تواجه الجهات المعنية بذلك. تشمل أهم التحديات المتعلقة بالتجارة الإلكترونية كما وردت من الدول العربية في البنود التالية: </a:t>
          </a:r>
          <a:endParaRPr lang="en-US" sz="1600" dirty="0">
            <a:latin typeface="Effra Trial" panose="020B0503020203090204" pitchFamily="34" charset="0"/>
            <a:cs typeface="Effra Trial" panose="020B0503020203090204" pitchFamily="34" charset="0"/>
          </a:endParaRPr>
        </a:p>
      </dgm:t>
    </dgm:pt>
    <dgm:pt modelId="{45CB86E1-2376-416E-A34C-D3B87E596DE5}" type="parTrans" cxnId="{F12BA649-B384-4177-A1EC-7BD0CBB3B506}">
      <dgm:prSet/>
      <dgm:spPr/>
      <dgm:t>
        <a:bodyPr/>
        <a:lstStyle/>
        <a:p>
          <a:endParaRPr lang="en-US" sz="1400">
            <a:latin typeface="Effra Trial" panose="020B0503020203090204" pitchFamily="34" charset="0"/>
            <a:cs typeface="Effra Trial" panose="020B0503020203090204" pitchFamily="34" charset="0"/>
          </a:endParaRPr>
        </a:p>
      </dgm:t>
    </dgm:pt>
    <dgm:pt modelId="{9A834C63-729C-4D72-86D1-B6BF28F774CD}" type="sibTrans" cxnId="{F12BA649-B384-4177-A1EC-7BD0CBB3B506}">
      <dgm:prSet/>
      <dgm:spPr/>
      <dgm:t>
        <a:bodyPr/>
        <a:lstStyle/>
        <a:p>
          <a:endParaRPr lang="en-US" sz="1400">
            <a:latin typeface="Effra Trial" panose="020B0503020203090204" pitchFamily="34" charset="0"/>
            <a:cs typeface="Effra Trial" panose="020B0503020203090204" pitchFamily="34" charset="0"/>
          </a:endParaRPr>
        </a:p>
      </dgm:t>
    </dgm:pt>
    <dgm:pt modelId="{CE1057F1-BA7B-4327-A162-5945129F868F}">
      <dgm:prSet custT="1"/>
      <dgm:spPr/>
      <dgm:t>
        <a:bodyPr/>
        <a:lstStyle/>
        <a:p>
          <a:r>
            <a:rPr lang="ar-AE" sz="1300" dirty="0">
              <a:latin typeface="Effra Trial" panose="020B0503020203090204" pitchFamily="34" charset="0"/>
              <a:cs typeface="Effra Trial" panose="020B0503020203090204" pitchFamily="34" charset="0"/>
            </a:rPr>
            <a:t>(1) </a:t>
          </a:r>
        </a:p>
        <a:p>
          <a:r>
            <a:rPr lang="ar-AE" sz="1300" dirty="0">
              <a:latin typeface="Effra Trial" panose="020B0503020203090204" pitchFamily="34" charset="0"/>
              <a:cs typeface="Effra Trial" panose="020B0503020203090204" pitchFamily="34" charset="0"/>
            </a:rPr>
            <a:t>البنية التحتية التقنية والرقمية في بعض الدول مازالت دون المستوى.</a:t>
          </a:r>
          <a:endParaRPr lang="en-US" sz="1300" dirty="0">
            <a:latin typeface="Effra Trial" panose="020B0503020203090204" pitchFamily="34" charset="0"/>
            <a:cs typeface="Effra Trial" panose="020B0503020203090204" pitchFamily="34" charset="0"/>
          </a:endParaRPr>
        </a:p>
      </dgm:t>
    </dgm:pt>
    <dgm:pt modelId="{C50080F6-874D-41CF-B2B5-598BC8C04E48}" type="parTrans" cxnId="{859D98E7-D9F0-4C31-8C72-8C597A571D6D}">
      <dgm:prSet/>
      <dgm:spPr/>
      <dgm:t>
        <a:bodyPr/>
        <a:lstStyle/>
        <a:p>
          <a:endParaRPr lang="en-US" sz="1400">
            <a:latin typeface="Effra Trial" panose="020B0503020203090204" pitchFamily="34" charset="0"/>
            <a:cs typeface="Effra Trial" panose="020B0503020203090204" pitchFamily="34" charset="0"/>
          </a:endParaRPr>
        </a:p>
      </dgm:t>
    </dgm:pt>
    <dgm:pt modelId="{1E24A73A-4F77-4AE2-903C-52007DDEC534}" type="sibTrans" cxnId="{859D98E7-D9F0-4C31-8C72-8C597A571D6D}">
      <dgm:prSet/>
      <dgm:spPr/>
      <dgm:t>
        <a:bodyPr/>
        <a:lstStyle/>
        <a:p>
          <a:endParaRPr lang="en-US" sz="1400">
            <a:latin typeface="Effra Trial" panose="020B0503020203090204" pitchFamily="34" charset="0"/>
            <a:cs typeface="Effra Trial" panose="020B0503020203090204" pitchFamily="34" charset="0"/>
          </a:endParaRPr>
        </a:p>
      </dgm:t>
    </dgm:pt>
    <dgm:pt modelId="{AFA08783-76CE-46A8-B44A-486C3EA0A395}">
      <dgm:prSet custT="1"/>
      <dgm:spPr/>
      <dgm:t>
        <a:bodyPr/>
        <a:lstStyle/>
        <a:p>
          <a:r>
            <a:rPr lang="ar-AE" sz="1300" dirty="0">
              <a:latin typeface="Effra Trial" panose="020B0503020203090204" pitchFamily="34" charset="0"/>
              <a:cs typeface="Effra Trial" panose="020B0503020203090204" pitchFamily="34" charset="0"/>
            </a:rPr>
            <a:t>(3)</a:t>
          </a:r>
        </a:p>
        <a:p>
          <a:r>
            <a:rPr lang="ar-AE" sz="1300" dirty="0">
              <a:latin typeface="Effra Trial" panose="020B0503020203090204" pitchFamily="34" charset="0"/>
              <a:cs typeface="Effra Trial" panose="020B0503020203090204" pitchFamily="34" charset="0"/>
            </a:rPr>
            <a:t>ضعف الرقابة على عملية المبيعات الإلكترونية من خلال شبكة العالمية للمعلومات "الانترنت".</a:t>
          </a:r>
          <a:endParaRPr lang="en-US" sz="1300" dirty="0">
            <a:latin typeface="Effra Trial" panose="020B0503020203090204" pitchFamily="34" charset="0"/>
            <a:cs typeface="Effra Trial" panose="020B0503020203090204" pitchFamily="34" charset="0"/>
          </a:endParaRPr>
        </a:p>
      </dgm:t>
    </dgm:pt>
    <dgm:pt modelId="{7B7FDD11-04C8-4EAC-BA56-FA1BCF430B72}" type="parTrans" cxnId="{892BCBED-6C00-4C61-BF05-C2BF9D34AFB2}">
      <dgm:prSet/>
      <dgm:spPr/>
      <dgm:t>
        <a:bodyPr/>
        <a:lstStyle/>
        <a:p>
          <a:endParaRPr lang="en-US" sz="1400">
            <a:latin typeface="Effra Trial" panose="020B0503020203090204" pitchFamily="34" charset="0"/>
            <a:cs typeface="Effra Trial" panose="020B0503020203090204" pitchFamily="34" charset="0"/>
          </a:endParaRPr>
        </a:p>
      </dgm:t>
    </dgm:pt>
    <dgm:pt modelId="{CD321193-E921-4BCA-B90F-A6BCDD4CB60A}" type="sibTrans" cxnId="{892BCBED-6C00-4C61-BF05-C2BF9D34AFB2}">
      <dgm:prSet/>
      <dgm:spPr/>
      <dgm:t>
        <a:bodyPr/>
        <a:lstStyle/>
        <a:p>
          <a:endParaRPr lang="en-US" sz="1400">
            <a:latin typeface="Effra Trial" panose="020B0503020203090204" pitchFamily="34" charset="0"/>
            <a:cs typeface="Effra Trial" panose="020B0503020203090204" pitchFamily="34" charset="0"/>
          </a:endParaRPr>
        </a:p>
      </dgm:t>
    </dgm:pt>
    <dgm:pt modelId="{48A33D96-9B2E-4020-8D0C-8FDB2C1E592A}">
      <dgm:prSet custT="1"/>
      <dgm:spPr/>
      <dgm:t>
        <a:bodyPr/>
        <a:lstStyle/>
        <a:p>
          <a:r>
            <a:rPr lang="ar-AE" sz="1300" dirty="0">
              <a:latin typeface="Effra Trial" panose="020B0503020203090204" pitchFamily="34" charset="0"/>
              <a:cs typeface="Effra Trial" panose="020B0503020203090204" pitchFamily="34" charset="0"/>
            </a:rPr>
            <a:t>(8)</a:t>
          </a:r>
        </a:p>
        <a:p>
          <a:r>
            <a:rPr lang="ar-AE" sz="1300" dirty="0">
              <a:latin typeface="Effra Trial" panose="020B0503020203090204" pitchFamily="34" charset="0"/>
              <a:cs typeface="Effra Trial" panose="020B0503020203090204" pitchFamily="34" charset="0"/>
            </a:rPr>
            <a:t>عدم وجود رؤية واضحة لدى بعض الدول حول شمولية القطاعات الداعمة للتجارة الإلكترونية. </a:t>
          </a:r>
          <a:endParaRPr lang="en-US" sz="1300" dirty="0">
            <a:latin typeface="Effra Trial" panose="020B0503020203090204" pitchFamily="34" charset="0"/>
            <a:cs typeface="Effra Trial" panose="020B0503020203090204" pitchFamily="34" charset="0"/>
          </a:endParaRPr>
        </a:p>
      </dgm:t>
    </dgm:pt>
    <dgm:pt modelId="{B2E2DACA-156F-4027-8A2A-9B859B2C7B36}" type="parTrans" cxnId="{57512355-71A7-4422-B3C9-09367B907DBE}">
      <dgm:prSet/>
      <dgm:spPr/>
      <dgm:t>
        <a:bodyPr/>
        <a:lstStyle/>
        <a:p>
          <a:endParaRPr lang="en-US" sz="1400">
            <a:latin typeface="Effra Trial" panose="020B0503020203090204" pitchFamily="34" charset="0"/>
            <a:cs typeface="Effra Trial" panose="020B0503020203090204" pitchFamily="34" charset="0"/>
          </a:endParaRPr>
        </a:p>
      </dgm:t>
    </dgm:pt>
    <dgm:pt modelId="{6FB2B257-D169-4F7D-A01F-E59BBF0D8DE0}" type="sibTrans" cxnId="{57512355-71A7-4422-B3C9-09367B907DBE}">
      <dgm:prSet/>
      <dgm:spPr/>
      <dgm:t>
        <a:bodyPr/>
        <a:lstStyle/>
        <a:p>
          <a:endParaRPr lang="en-US" sz="1400">
            <a:latin typeface="Effra Trial" panose="020B0503020203090204" pitchFamily="34" charset="0"/>
            <a:cs typeface="Effra Trial" panose="020B0503020203090204" pitchFamily="34" charset="0"/>
          </a:endParaRPr>
        </a:p>
      </dgm:t>
    </dgm:pt>
    <dgm:pt modelId="{91FF794C-084F-4C99-8E44-CB6C4C5F3031}">
      <dgm:prSet custT="1"/>
      <dgm:spPr/>
      <dgm:t>
        <a:bodyPr/>
        <a:lstStyle/>
        <a:p>
          <a:r>
            <a:rPr lang="ar-AE" sz="1300" dirty="0">
              <a:latin typeface="Effra Trial" panose="020B0503020203090204" pitchFamily="34" charset="0"/>
              <a:cs typeface="Effra Trial" panose="020B0503020203090204" pitchFamily="34" charset="0"/>
            </a:rPr>
            <a:t>(7)</a:t>
          </a:r>
        </a:p>
        <a:p>
          <a:r>
            <a:rPr lang="ar-AE" sz="1300" dirty="0">
              <a:latin typeface="Effra Trial" panose="020B0503020203090204" pitchFamily="34" charset="0"/>
              <a:cs typeface="Effra Trial" panose="020B0503020203090204" pitchFamily="34" charset="0"/>
            </a:rPr>
            <a:t>صعوبة قياس حجم التجارة الإلكترونية</a:t>
          </a:r>
          <a:endParaRPr lang="en-US" sz="1300" dirty="0">
            <a:latin typeface="Effra Trial" panose="020B0503020203090204" pitchFamily="34" charset="0"/>
            <a:cs typeface="Effra Trial" panose="020B0503020203090204" pitchFamily="34" charset="0"/>
          </a:endParaRPr>
        </a:p>
      </dgm:t>
    </dgm:pt>
    <dgm:pt modelId="{472382BA-2C64-4107-A582-DCF1AC800593}" type="parTrans" cxnId="{8C09EB28-0E58-4988-993D-B3182E7E2184}">
      <dgm:prSet/>
      <dgm:spPr/>
      <dgm:t>
        <a:bodyPr/>
        <a:lstStyle/>
        <a:p>
          <a:endParaRPr lang="en-US" sz="1400">
            <a:latin typeface="Effra Trial" panose="020B0503020203090204" pitchFamily="34" charset="0"/>
            <a:cs typeface="Effra Trial" panose="020B0503020203090204" pitchFamily="34" charset="0"/>
          </a:endParaRPr>
        </a:p>
      </dgm:t>
    </dgm:pt>
    <dgm:pt modelId="{B1DA1DC1-8B39-46B7-927C-694E6389A0C4}" type="sibTrans" cxnId="{8C09EB28-0E58-4988-993D-B3182E7E2184}">
      <dgm:prSet/>
      <dgm:spPr/>
      <dgm:t>
        <a:bodyPr/>
        <a:lstStyle/>
        <a:p>
          <a:endParaRPr lang="en-US" sz="1400">
            <a:latin typeface="Effra Trial" panose="020B0503020203090204" pitchFamily="34" charset="0"/>
            <a:cs typeface="Effra Trial" panose="020B0503020203090204" pitchFamily="34" charset="0"/>
          </a:endParaRPr>
        </a:p>
      </dgm:t>
    </dgm:pt>
    <dgm:pt modelId="{1588FC03-245F-4AD9-82F0-7E8653C2D500}">
      <dgm:prSet custT="1"/>
      <dgm:spPr/>
      <dgm:t>
        <a:bodyPr/>
        <a:lstStyle/>
        <a:p>
          <a:pPr rtl="1"/>
          <a:r>
            <a:rPr lang="ar-AE" sz="1300" dirty="0">
              <a:latin typeface="Effra Trial" panose="020B0503020203090204" pitchFamily="34" charset="0"/>
              <a:cs typeface="Effra Trial" panose="020B0503020203090204" pitchFamily="34" charset="0"/>
            </a:rPr>
            <a:t>(4)</a:t>
          </a:r>
        </a:p>
        <a:p>
          <a:pPr rtl="1"/>
          <a:r>
            <a:rPr lang="ar-AE" sz="1300" dirty="0">
              <a:latin typeface="Effra Trial" panose="020B0503020203090204" pitchFamily="34" charset="0"/>
              <a:cs typeface="Effra Trial" panose="020B0503020203090204" pitchFamily="34" charset="0"/>
            </a:rPr>
            <a:t>كيفية إدراج إحصاءات التجارة الإلكترونية في منظومة الحسابات القومية.</a:t>
          </a:r>
          <a:endParaRPr lang="en-US" sz="1300" dirty="0">
            <a:latin typeface="Effra Trial" panose="020B0503020203090204" pitchFamily="34" charset="0"/>
            <a:cs typeface="Effra Trial" panose="020B0503020203090204" pitchFamily="34" charset="0"/>
          </a:endParaRPr>
        </a:p>
      </dgm:t>
    </dgm:pt>
    <dgm:pt modelId="{8A3F1708-7F79-47D4-A73A-2EC68D086596}" type="parTrans" cxnId="{A234739F-7570-444D-979A-568ED7263141}">
      <dgm:prSet/>
      <dgm:spPr/>
      <dgm:t>
        <a:bodyPr/>
        <a:lstStyle/>
        <a:p>
          <a:endParaRPr lang="en-US" sz="1400">
            <a:latin typeface="Effra Trial" panose="020B0503020203090204" pitchFamily="34" charset="0"/>
            <a:cs typeface="Effra Trial" panose="020B0503020203090204" pitchFamily="34" charset="0"/>
          </a:endParaRPr>
        </a:p>
      </dgm:t>
    </dgm:pt>
    <dgm:pt modelId="{2BE9E7D4-B179-4BBD-B27A-4311D40497ED}" type="sibTrans" cxnId="{A234739F-7570-444D-979A-568ED7263141}">
      <dgm:prSet/>
      <dgm:spPr/>
      <dgm:t>
        <a:bodyPr/>
        <a:lstStyle/>
        <a:p>
          <a:endParaRPr lang="en-US" sz="1400">
            <a:latin typeface="Effra Trial" panose="020B0503020203090204" pitchFamily="34" charset="0"/>
            <a:cs typeface="Effra Trial" panose="020B0503020203090204" pitchFamily="34" charset="0"/>
          </a:endParaRPr>
        </a:p>
      </dgm:t>
    </dgm:pt>
    <dgm:pt modelId="{57684420-CCB5-4653-A2FC-757C3A91EFE6}">
      <dgm:prSet custT="1"/>
      <dgm:spPr/>
      <dgm:t>
        <a:bodyPr/>
        <a:lstStyle/>
        <a:p>
          <a:pPr rtl="1"/>
          <a:r>
            <a:rPr lang="ar-AE" sz="1300" dirty="0">
              <a:latin typeface="Effra Trial" panose="020B0503020203090204" pitchFamily="34" charset="0"/>
              <a:cs typeface="Effra Trial" panose="020B0503020203090204" pitchFamily="34" charset="0"/>
            </a:rPr>
            <a:t>(2)</a:t>
          </a:r>
        </a:p>
        <a:p>
          <a:pPr rtl="1"/>
          <a:r>
            <a:rPr lang="ar-AE" sz="1300" dirty="0">
              <a:latin typeface="Effra Trial" panose="020B0503020203090204" pitchFamily="34" charset="0"/>
              <a:cs typeface="Effra Trial" panose="020B0503020203090204" pitchFamily="34" charset="0"/>
            </a:rPr>
            <a:t>عدم وجود تشريعات قانونية تنظم التجارة الإلكترونية في بعض الدول.</a:t>
          </a:r>
          <a:endParaRPr lang="en-US" sz="1300" dirty="0">
            <a:latin typeface="Effra Trial" panose="020B0503020203090204" pitchFamily="34" charset="0"/>
            <a:cs typeface="Effra Trial" panose="020B0503020203090204" pitchFamily="34" charset="0"/>
          </a:endParaRPr>
        </a:p>
      </dgm:t>
    </dgm:pt>
    <dgm:pt modelId="{C61356E9-83FA-4647-9B7F-4CBD79348971}" type="parTrans" cxnId="{3EC72682-F4B1-47F9-A1A9-0BC26563D0E7}">
      <dgm:prSet/>
      <dgm:spPr/>
      <dgm:t>
        <a:bodyPr/>
        <a:lstStyle/>
        <a:p>
          <a:endParaRPr lang="en-US" sz="1400">
            <a:latin typeface="Effra Trial" panose="020B0503020203090204" pitchFamily="34" charset="0"/>
            <a:cs typeface="Effra Trial" panose="020B0503020203090204" pitchFamily="34" charset="0"/>
          </a:endParaRPr>
        </a:p>
      </dgm:t>
    </dgm:pt>
    <dgm:pt modelId="{B0D7ACF8-C684-41BA-9749-42FC51EDACC6}" type="sibTrans" cxnId="{3EC72682-F4B1-47F9-A1A9-0BC26563D0E7}">
      <dgm:prSet/>
      <dgm:spPr/>
      <dgm:t>
        <a:bodyPr/>
        <a:lstStyle/>
        <a:p>
          <a:endParaRPr lang="en-US" sz="1400">
            <a:latin typeface="Effra Trial" panose="020B0503020203090204" pitchFamily="34" charset="0"/>
            <a:cs typeface="Effra Trial" panose="020B0503020203090204" pitchFamily="34" charset="0"/>
          </a:endParaRPr>
        </a:p>
      </dgm:t>
    </dgm:pt>
    <dgm:pt modelId="{4904BF61-CAEB-40B9-B7DE-92D39F448265}">
      <dgm:prSet custT="1"/>
      <dgm:spPr/>
      <dgm:t>
        <a:bodyPr/>
        <a:lstStyle/>
        <a:p>
          <a:r>
            <a:rPr lang="ar-AE" sz="1300" dirty="0">
              <a:latin typeface="Effra Trial" panose="020B0503020203090204" pitchFamily="34" charset="0"/>
              <a:cs typeface="Effra Trial" panose="020B0503020203090204" pitchFamily="34" charset="0"/>
            </a:rPr>
            <a:t>(6)</a:t>
          </a:r>
        </a:p>
        <a:p>
          <a:r>
            <a:rPr lang="ar-AE" sz="1300" dirty="0">
              <a:latin typeface="Effra Trial" panose="020B0503020203090204" pitchFamily="34" charset="0"/>
              <a:cs typeface="Effra Trial" panose="020B0503020203090204" pitchFamily="34" charset="0"/>
            </a:rPr>
            <a:t>الغش التجاري، وجودة ونوعية المنتج.</a:t>
          </a:r>
          <a:endParaRPr lang="en-US" sz="1300" dirty="0">
            <a:latin typeface="Effra Trial" panose="020B0503020203090204" pitchFamily="34" charset="0"/>
            <a:cs typeface="Effra Trial" panose="020B0503020203090204" pitchFamily="34" charset="0"/>
          </a:endParaRPr>
        </a:p>
      </dgm:t>
    </dgm:pt>
    <dgm:pt modelId="{47D60CA3-AC1A-4B62-A13F-137C3BEFB209}" type="parTrans" cxnId="{090A471C-B885-477F-8462-7ABB4F66914D}">
      <dgm:prSet/>
      <dgm:spPr/>
      <dgm:t>
        <a:bodyPr/>
        <a:lstStyle/>
        <a:p>
          <a:endParaRPr lang="en-US" sz="1400">
            <a:latin typeface="Effra Trial" panose="020B0503020203090204" pitchFamily="34" charset="0"/>
            <a:cs typeface="Effra Trial" panose="020B0503020203090204" pitchFamily="34" charset="0"/>
          </a:endParaRPr>
        </a:p>
      </dgm:t>
    </dgm:pt>
    <dgm:pt modelId="{C85807A8-AF1B-4881-85B7-A6ED1158AAE7}" type="sibTrans" cxnId="{090A471C-B885-477F-8462-7ABB4F66914D}">
      <dgm:prSet/>
      <dgm:spPr/>
      <dgm:t>
        <a:bodyPr/>
        <a:lstStyle/>
        <a:p>
          <a:endParaRPr lang="en-US" sz="1400">
            <a:latin typeface="Effra Trial" panose="020B0503020203090204" pitchFamily="34" charset="0"/>
            <a:cs typeface="Effra Trial" panose="020B0503020203090204" pitchFamily="34" charset="0"/>
          </a:endParaRPr>
        </a:p>
      </dgm:t>
    </dgm:pt>
    <dgm:pt modelId="{F507F056-D16F-4A7A-A6BA-770934258B66}">
      <dgm:prSet custT="1"/>
      <dgm:spPr/>
      <dgm:t>
        <a:bodyPr/>
        <a:lstStyle/>
        <a:p>
          <a:pPr rtl="1"/>
          <a:r>
            <a:rPr lang="ar-AE" sz="1300" dirty="0">
              <a:latin typeface="Effra Trial" panose="020B0503020203090204" pitchFamily="34" charset="0"/>
              <a:cs typeface="Effra Trial" panose="020B0503020203090204" pitchFamily="34" charset="0"/>
            </a:rPr>
            <a:t>(5)</a:t>
          </a:r>
        </a:p>
        <a:p>
          <a:pPr rtl="1"/>
          <a:r>
            <a:rPr lang="ar-AE" sz="1300" dirty="0">
              <a:latin typeface="Effra Trial" panose="020B0503020203090204" pitchFamily="34" charset="0"/>
              <a:cs typeface="Effra Trial" panose="020B0503020203090204" pitchFamily="34" charset="0"/>
            </a:rPr>
            <a:t>تأخر وصول المنتج للمستهلكين، وتحديات تتعلق بطبيعة التجارة العابرة للحدود بين الدول</a:t>
          </a:r>
          <a:endParaRPr lang="en-US" sz="1300" dirty="0">
            <a:latin typeface="Effra Trial" panose="020B0503020203090204" pitchFamily="34" charset="0"/>
            <a:cs typeface="Effra Trial" panose="020B0503020203090204" pitchFamily="34" charset="0"/>
          </a:endParaRPr>
        </a:p>
      </dgm:t>
    </dgm:pt>
    <dgm:pt modelId="{E066830F-47D4-46EA-9ECC-5726FB3E59A7}" type="parTrans" cxnId="{893D8C54-EE27-4251-9825-6B727467605B}">
      <dgm:prSet/>
      <dgm:spPr/>
      <dgm:t>
        <a:bodyPr/>
        <a:lstStyle/>
        <a:p>
          <a:endParaRPr lang="en-US" sz="1400">
            <a:latin typeface="Effra Trial" panose="020B0503020203090204" pitchFamily="34" charset="0"/>
            <a:cs typeface="Effra Trial" panose="020B0503020203090204" pitchFamily="34" charset="0"/>
          </a:endParaRPr>
        </a:p>
      </dgm:t>
    </dgm:pt>
    <dgm:pt modelId="{C8778182-83C9-458A-9786-71B622200FF7}" type="sibTrans" cxnId="{893D8C54-EE27-4251-9825-6B727467605B}">
      <dgm:prSet/>
      <dgm:spPr/>
      <dgm:t>
        <a:bodyPr/>
        <a:lstStyle/>
        <a:p>
          <a:endParaRPr lang="en-US" sz="1400">
            <a:latin typeface="Effra Trial" panose="020B0503020203090204" pitchFamily="34" charset="0"/>
            <a:cs typeface="Effra Trial" panose="020B0503020203090204" pitchFamily="34" charset="0"/>
          </a:endParaRPr>
        </a:p>
      </dgm:t>
    </dgm:pt>
    <dgm:pt modelId="{37A346AE-520A-456E-BB7E-010694B80895}" type="pres">
      <dgm:prSet presAssocID="{69CDF7FA-668B-4E69-8DE3-422AE96C667B}" presName="Name0" presStyleCnt="0">
        <dgm:presLayoutVars>
          <dgm:dir/>
          <dgm:animLvl val="lvl"/>
          <dgm:resizeHandles val="exact"/>
        </dgm:presLayoutVars>
      </dgm:prSet>
      <dgm:spPr/>
    </dgm:pt>
    <dgm:pt modelId="{C12081AF-9389-41F0-AD68-DFD87E619434}" type="pres">
      <dgm:prSet presAssocID="{E0975D78-C425-4115-8D75-D7A2043890EB}" presName="boxAndChildren" presStyleCnt="0"/>
      <dgm:spPr/>
    </dgm:pt>
    <dgm:pt modelId="{36BEDD57-8067-4AF5-88B5-3388BAF2577A}" type="pres">
      <dgm:prSet presAssocID="{E0975D78-C425-4115-8D75-D7A2043890EB}" presName="parentTextBox" presStyleLbl="node1" presStyleIdx="0" presStyleCnt="1"/>
      <dgm:spPr/>
    </dgm:pt>
    <dgm:pt modelId="{65C916DD-29EF-4EB1-BB34-06C222F1D14F}" type="pres">
      <dgm:prSet presAssocID="{E0975D78-C425-4115-8D75-D7A2043890EB}" presName="entireBox" presStyleLbl="node1" presStyleIdx="0" presStyleCnt="1"/>
      <dgm:spPr/>
    </dgm:pt>
    <dgm:pt modelId="{0098FDDD-611D-4521-9D01-0A681D2021AA}" type="pres">
      <dgm:prSet presAssocID="{E0975D78-C425-4115-8D75-D7A2043890EB}" presName="descendantBox" presStyleCnt="0"/>
      <dgm:spPr/>
    </dgm:pt>
    <dgm:pt modelId="{A1AAFC9F-E1BC-4CD6-8D6F-A8195ADCDDF6}" type="pres">
      <dgm:prSet presAssocID="{48A33D96-9B2E-4020-8D0C-8FDB2C1E592A}" presName="childTextBox" presStyleLbl="fgAccFollowNode1" presStyleIdx="0" presStyleCnt="8">
        <dgm:presLayoutVars>
          <dgm:bulletEnabled val="1"/>
        </dgm:presLayoutVars>
      </dgm:prSet>
      <dgm:spPr/>
    </dgm:pt>
    <dgm:pt modelId="{D6D0A681-BAC4-4B2C-A463-E283274F0C64}" type="pres">
      <dgm:prSet presAssocID="{91FF794C-084F-4C99-8E44-CB6C4C5F3031}" presName="childTextBox" presStyleLbl="fgAccFollowNode1" presStyleIdx="1" presStyleCnt="8" custScaleX="69278" custLinFactNeighborX="1103" custLinFactNeighborY="-35">
        <dgm:presLayoutVars>
          <dgm:bulletEnabled val="1"/>
        </dgm:presLayoutVars>
      </dgm:prSet>
      <dgm:spPr/>
    </dgm:pt>
    <dgm:pt modelId="{5CD2882C-37CF-4795-97F1-37D7E7CC54CA}" type="pres">
      <dgm:prSet presAssocID="{4904BF61-CAEB-40B9-B7DE-92D39F448265}" presName="childTextBox" presStyleLbl="fgAccFollowNode1" presStyleIdx="2" presStyleCnt="8" custScaleX="92854">
        <dgm:presLayoutVars>
          <dgm:bulletEnabled val="1"/>
        </dgm:presLayoutVars>
      </dgm:prSet>
      <dgm:spPr/>
    </dgm:pt>
    <dgm:pt modelId="{8CD34152-A8B1-416A-80B8-4ABE6E324CE8}" type="pres">
      <dgm:prSet presAssocID="{F507F056-D16F-4A7A-A6BA-770934258B66}" presName="childTextBox" presStyleLbl="fgAccFollowNode1" presStyleIdx="3" presStyleCnt="8">
        <dgm:presLayoutVars>
          <dgm:bulletEnabled val="1"/>
        </dgm:presLayoutVars>
      </dgm:prSet>
      <dgm:spPr/>
    </dgm:pt>
    <dgm:pt modelId="{824ABF3F-84FB-4B3B-ACB0-7672EA29B3EF}" type="pres">
      <dgm:prSet presAssocID="{1588FC03-245F-4AD9-82F0-7E8653C2D500}" presName="childTextBox" presStyleLbl="fgAccFollowNode1" presStyleIdx="4" presStyleCnt="8">
        <dgm:presLayoutVars>
          <dgm:bulletEnabled val="1"/>
        </dgm:presLayoutVars>
      </dgm:prSet>
      <dgm:spPr/>
    </dgm:pt>
    <dgm:pt modelId="{B1E9FC8C-45BC-4084-97D6-55B659BDD9AC}" type="pres">
      <dgm:prSet presAssocID="{AFA08783-76CE-46A8-B44A-486C3EA0A395}" presName="childTextBox" presStyleLbl="fgAccFollowNode1" presStyleIdx="5" presStyleCnt="8">
        <dgm:presLayoutVars>
          <dgm:bulletEnabled val="1"/>
        </dgm:presLayoutVars>
      </dgm:prSet>
      <dgm:spPr/>
    </dgm:pt>
    <dgm:pt modelId="{40C53477-B60E-4089-B6F4-571EB217540F}" type="pres">
      <dgm:prSet presAssocID="{57684420-CCB5-4653-A2FC-757C3A91EFE6}" presName="childTextBox" presStyleLbl="fgAccFollowNode1" presStyleIdx="6" presStyleCnt="8">
        <dgm:presLayoutVars>
          <dgm:bulletEnabled val="1"/>
        </dgm:presLayoutVars>
      </dgm:prSet>
      <dgm:spPr/>
    </dgm:pt>
    <dgm:pt modelId="{6BD616D7-52E7-4CA1-9B04-6CF69ED7EEFD}" type="pres">
      <dgm:prSet presAssocID="{CE1057F1-BA7B-4327-A162-5945129F868F}" presName="childTextBox" presStyleLbl="fgAccFollowNode1" presStyleIdx="7" presStyleCnt="8" custScaleX="87686">
        <dgm:presLayoutVars>
          <dgm:bulletEnabled val="1"/>
        </dgm:presLayoutVars>
      </dgm:prSet>
      <dgm:spPr/>
    </dgm:pt>
  </dgm:ptLst>
  <dgm:cxnLst>
    <dgm:cxn modelId="{5F9FA510-8DE5-46F5-925F-BAC0F756524D}" type="presOf" srcId="{AFA08783-76CE-46A8-B44A-486C3EA0A395}" destId="{B1E9FC8C-45BC-4084-97D6-55B659BDD9AC}" srcOrd="0" destOrd="0" presId="urn:microsoft.com/office/officeart/2005/8/layout/process4"/>
    <dgm:cxn modelId="{090A471C-B885-477F-8462-7ABB4F66914D}" srcId="{E0975D78-C425-4115-8D75-D7A2043890EB}" destId="{4904BF61-CAEB-40B9-B7DE-92D39F448265}" srcOrd="2" destOrd="0" parTransId="{47D60CA3-AC1A-4B62-A13F-137C3BEFB209}" sibTransId="{C85807A8-AF1B-4881-85B7-A6ED1158AAE7}"/>
    <dgm:cxn modelId="{8C09EB28-0E58-4988-993D-B3182E7E2184}" srcId="{E0975D78-C425-4115-8D75-D7A2043890EB}" destId="{91FF794C-084F-4C99-8E44-CB6C4C5F3031}" srcOrd="1" destOrd="0" parTransId="{472382BA-2C64-4107-A582-DCF1AC800593}" sibTransId="{B1DA1DC1-8B39-46B7-927C-694E6389A0C4}"/>
    <dgm:cxn modelId="{3FEE325E-AF4B-4374-BE1F-343EC1615C89}" type="presOf" srcId="{F507F056-D16F-4A7A-A6BA-770934258B66}" destId="{8CD34152-A8B1-416A-80B8-4ABE6E324CE8}" srcOrd="0" destOrd="0" presId="urn:microsoft.com/office/officeart/2005/8/layout/process4"/>
    <dgm:cxn modelId="{97AC6A64-4BED-4164-9A19-F7C51B17BC94}" type="presOf" srcId="{57684420-CCB5-4653-A2FC-757C3A91EFE6}" destId="{40C53477-B60E-4089-B6F4-571EB217540F}" srcOrd="0" destOrd="0" presId="urn:microsoft.com/office/officeart/2005/8/layout/process4"/>
    <dgm:cxn modelId="{F12BA649-B384-4177-A1EC-7BD0CBB3B506}" srcId="{69CDF7FA-668B-4E69-8DE3-422AE96C667B}" destId="{E0975D78-C425-4115-8D75-D7A2043890EB}" srcOrd="0" destOrd="0" parTransId="{45CB86E1-2376-416E-A34C-D3B87E596DE5}" sibTransId="{9A834C63-729C-4D72-86D1-B6BF28F774CD}"/>
    <dgm:cxn modelId="{FEE00A74-1945-4E96-BCDB-8D02853F1A18}" type="presOf" srcId="{1588FC03-245F-4AD9-82F0-7E8653C2D500}" destId="{824ABF3F-84FB-4B3B-ACB0-7672EA29B3EF}" srcOrd="0" destOrd="0" presId="urn:microsoft.com/office/officeart/2005/8/layout/process4"/>
    <dgm:cxn modelId="{55968954-D647-46F9-BEF5-2B16E7C82151}" type="presOf" srcId="{4904BF61-CAEB-40B9-B7DE-92D39F448265}" destId="{5CD2882C-37CF-4795-97F1-37D7E7CC54CA}" srcOrd="0" destOrd="0" presId="urn:microsoft.com/office/officeart/2005/8/layout/process4"/>
    <dgm:cxn modelId="{893D8C54-EE27-4251-9825-6B727467605B}" srcId="{E0975D78-C425-4115-8D75-D7A2043890EB}" destId="{F507F056-D16F-4A7A-A6BA-770934258B66}" srcOrd="3" destOrd="0" parTransId="{E066830F-47D4-46EA-9ECC-5726FB3E59A7}" sibTransId="{C8778182-83C9-458A-9786-71B622200FF7}"/>
    <dgm:cxn modelId="{57512355-71A7-4422-B3C9-09367B907DBE}" srcId="{E0975D78-C425-4115-8D75-D7A2043890EB}" destId="{48A33D96-9B2E-4020-8D0C-8FDB2C1E592A}" srcOrd="0" destOrd="0" parTransId="{B2E2DACA-156F-4027-8A2A-9B859B2C7B36}" sibTransId="{6FB2B257-D169-4F7D-A01F-E59BBF0D8DE0}"/>
    <dgm:cxn modelId="{EED58F76-E7D0-4B43-9AB8-0ADF0196AB30}" type="presOf" srcId="{E0975D78-C425-4115-8D75-D7A2043890EB}" destId="{65C916DD-29EF-4EB1-BB34-06C222F1D14F}" srcOrd="1" destOrd="0" presId="urn:microsoft.com/office/officeart/2005/8/layout/process4"/>
    <dgm:cxn modelId="{E7793057-0F8A-4E5E-BA38-C2978E6F8E11}" type="presOf" srcId="{91FF794C-084F-4C99-8E44-CB6C4C5F3031}" destId="{D6D0A681-BAC4-4B2C-A463-E283274F0C64}" srcOrd="0" destOrd="0" presId="urn:microsoft.com/office/officeart/2005/8/layout/process4"/>
    <dgm:cxn modelId="{3EC72682-F4B1-47F9-A1A9-0BC26563D0E7}" srcId="{E0975D78-C425-4115-8D75-D7A2043890EB}" destId="{57684420-CCB5-4653-A2FC-757C3A91EFE6}" srcOrd="6" destOrd="0" parTransId="{C61356E9-83FA-4647-9B7F-4CBD79348971}" sibTransId="{B0D7ACF8-C684-41BA-9749-42FC51EDACC6}"/>
    <dgm:cxn modelId="{F08B428A-4182-41FE-A3F4-C16FBA0E2047}" type="presOf" srcId="{48A33D96-9B2E-4020-8D0C-8FDB2C1E592A}" destId="{A1AAFC9F-E1BC-4CD6-8D6F-A8195ADCDDF6}" srcOrd="0" destOrd="0" presId="urn:microsoft.com/office/officeart/2005/8/layout/process4"/>
    <dgm:cxn modelId="{A234739F-7570-444D-979A-568ED7263141}" srcId="{E0975D78-C425-4115-8D75-D7A2043890EB}" destId="{1588FC03-245F-4AD9-82F0-7E8653C2D500}" srcOrd="4" destOrd="0" parTransId="{8A3F1708-7F79-47D4-A73A-2EC68D086596}" sibTransId="{2BE9E7D4-B179-4BBD-B27A-4311D40497ED}"/>
    <dgm:cxn modelId="{640BD2A0-FC03-4F81-97A1-B72C8A002053}" type="presOf" srcId="{E0975D78-C425-4115-8D75-D7A2043890EB}" destId="{36BEDD57-8067-4AF5-88B5-3388BAF2577A}" srcOrd="0" destOrd="0" presId="urn:microsoft.com/office/officeart/2005/8/layout/process4"/>
    <dgm:cxn modelId="{320FB3D3-A050-422C-9E78-B2B0AAC24A98}" type="presOf" srcId="{CE1057F1-BA7B-4327-A162-5945129F868F}" destId="{6BD616D7-52E7-4CA1-9B04-6CF69ED7EEFD}" srcOrd="0" destOrd="0" presId="urn:microsoft.com/office/officeart/2005/8/layout/process4"/>
    <dgm:cxn modelId="{C133ABDD-3082-45AC-BA8B-3B884BD6F1E7}" type="presOf" srcId="{69CDF7FA-668B-4E69-8DE3-422AE96C667B}" destId="{37A346AE-520A-456E-BB7E-010694B80895}" srcOrd="0" destOrd="0" presId="urn:microsoft.com/office/officeart/2005/8/layout/process4"/>
    <dgm:cxn modelId="{859D98E7-D9F0-4C31-8C72-8C597A571D6D}" srcId="{E0975D78-C425-4115-8D75-D7A2043890EB}" destId="{CE1057F1-BA7B-4327-A162-5945129F868F}" srcOrd="7" destOrd="0" parTransId="{C50080F6-874D-41CF-B2B5-598BC8C04E48}" sibTransId="{1E24A73A-4F77-4AE2-903C-52007DDEC534}"/>
    <dgm:cxn modelId="{892BCBED-6C00-4C61-BF05-C2BF9D34AFB2}" srcId="{E0975D78-C425-4115-8D75-D7A2043890EB}" destId="{AFA08783-76CE-46A8-B44A-486C3EA0A395}" srcOrd="5" destOrd="0" parTransId="{7B7FDD11-04C8-4EAC-BA56-FA1BCF430B72}" sibTransId="{CD321193-E921-4BCA-B90F-A6BCDD4CB60A}"/>
    <dgm:cxn modelId="{88D3A5B8-5C61-43A5-B35B-426F456C2AEF}" type="presParOf" srcId="{37A346AE-520A-456E-BB7E-010694B80895}" destId="{C12081AF-9389-41F0-AD68-DFD87E619434}" srcOrd="0" destOrd="0" presId="urn:microsoft.com/office/officeart/2005/8/layout/process4"/>
    <dgm:cxn modelId="{2CF0708D-8702-4047-B3CA-B95306568881}" type="presParOf" srcId="{C12081AF-9389-41F0-AD68-DFD87E619434}" destId="{36BEDD57-8067-4AF5-88B5-3388BAF2577A}" srcOrd="0" destOrd="0" presId="urn:microsoft.com/office/officeart/2005/8/layout/process4"/>
    <dgm:cxn modelId="{28DA33E6-90B8-440C-B671-EBB65F8A994F}" type="presParOf" srcId="{C12081AF-9389-41F0-AD68-DFD87E619434}" destId="{65C916DD-29EF-4EB1-BB34-06C222F1D14F}" srcOrd="1" destOrd="0" presId="urn:microsoft.com/office/officeart/2005/8/layout/process4"/>
    <dgm:cxn modelId="{C49244E8-74C6-45C2-AA14-A7A3CBA2AD8A}" type="presParOf" srcId="{C12081AF-9389-41F0-AD68-DFD87E619434}" destId="{0098FDDD-611D-4521-9D01-0A681D2021AA}" srcOrd="2" destOrd="0" presId="urn:microsoft.com/office/officeart/2005/8/layout/process4"/>
    <dgm:cxn modelId="{9A26E39E-9D12-4883-B511-C2D20904146E}" type="presParOf" srcId="{0098FDDD-611D-4521-9D01-0A681D2021AA}" destId="{A1AAFC9F-E1BC-4CD6-8D6F-A8195ADCDDF6}" srcOrd="0" destOrd="0" presId="urn:microsoft.com/office/officeart/2005/8/layout/process4"/>
    <dgm:cxn modelId="{CE5EADDD-54CF-4D06-BA01-9E6AD52E8500}" type="presParOf" srcId="{0098FDDD-611D-4521-9D01-0A681D2021AA}" destId="{D6D0A681-BAC4-4B2C-A463-E283274F0C64}" srcOrd="1" destOrd="0" presId="urn:microsoft.com/office/officeart/2005/8/layout/process4"/>
    <dgm:cxn modelId="{E3723583-E172-4620-9C61-AE3F3CCCA0A3}" type="presParOf" srcId="{0098FDDD-611D-4521-9D01-0A681D2021AA}" destId="{5CD2882C-37CF-4795-97F1-37D7E7CC54CA}" srcOrd="2" destOrd="0" presId="urn:microsoft.com/office/officeart/2005/8/layout/process4"/>
    <dgm:cxn modelId="{26D1B684-DB26-4ACF-9428-B78FC0C28591}" type="presParOf" srcId="{0098FDDD-611D-4521-9D01-0A681D2021AA}" destId="{8CD34152-A8B1-416A-80B8-4ABE6E324CE8}" srcOrd="3" destOrd="0" presId="urn:microsoft.com/office/officeart/2005/8/layout/process4"/>
    <dgm:cxn modelId="{9CA7B0B2-9C23-41FE-BA90-B7E986B668B8}" type="presParOf" srcId="{0098FDDD-611D-4521-9D01-0A681D2021AA}" destId="{824ABF3F-84FB-4B3B-ACB0-7672EA29B3EF}" srcOrd="4" destOrd="0" presId="urn:microsoft.com/office/officeart/2005/8/layout/process4"/>
    <dgm:cxn modelId="{087E0390-1597-4E2E-AFBD-8B17640256D0}" type="presParOf" srcId="{0098FDDD-611D-4521-9D01-0A681D2021AA}" destId="{B1E9FC8C-45BC-4084-97D6-55B659BDD9AC}" srcOrd="5" destOrd="0" presId="urn:microsoft.com/office/officeart/2005/8/layout/process4"/>
    <dgm:cxn modelId="{D7B418C4-41A1-4976-A84B-1F100D8E924D}" type="presParOf" srcId="{0098FDDD-611D-4521-9D01-0A681D2021AA}" destId="{40C53477-B60E-4089-B6F4-571EB217540F}" srcOrd="6" destOrd="0" presId="urn:microsoft.com/office/officeart/2005/8/layout/process4"/>
    <dgm:cxn modelId="{45E8C962-12D6-48DD-B89F-2C785B3D053E}" type="presParOf" srcId="{0098FDDD-611D-4521-9D01-0A681D2021AA}" destId="{6BD616D7-52E7-4CA1-9B04-6CF69ED7EEFD}" srcOrd="7"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A3DBA-CC44-41F3-93AE-0D68AAC94770}">
      <dsp:nvSpPr>
        <dsp:cNvPr id="0" name=""/>
        <dsp:cNvSpPr/>
      </dsp:nvSpPr>
      <dsp:spPr>
        <a:xfrm>
          <a:off x="288474" y="969"/>
          <a:ext cx="7600186" cy="89234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r-SA" sz="1500" kern="1200" dirty="0">
              <a:latin typeface="Effra Trial" panose="020B0503020203090204" pitchFamily="34" charset="0"/>
              <a:cs typeface="Effra Trial" panose="020B0503020203090204" pitchFamily="34" charset="0"/>
            </a:rPr>
            <a:t>تشير </a:t>
          </a:r>
          <a:r>
            <a:rPr lang="ar-SA" sz="1500" b="1" kern="1200" dirty="0">
              <a:latin typeface="Effra Trial" panose="020B0503020203090204" pitchFamily="34" charset="0"/>
              <a:cs typeface="Effra Trial" panose="020B0503020203090204" pitchFamily="34" charset="0"/>
            </a:rPr>
            <a:t>التجارة الإلكترونية </a:t>
          </a:r>
          <a:r>
            <a:rPr lang="ar-SA" sz="1500" kern="1200" dirty="0">
              <a:latin typeface="Effra Trial" panose="020B0503020203090204" pitchFamily="34" charset="0"/>
              <a:cs typeface="Effra Trial" panose="020B0503020203090204" pitchFamily="34" charset="0"/>
            </a:rPr>
            <a:t>إلى عمليات الشراء والبيع للمنتجات </a:t>
          </a:r>
          <a:r>
            <a:rPr lang="ar-AE" sz="1500" kern="1200" dirty="0">
              <a:latin typeface="Effra Trial" panose="020B0503020203090204" pitchFamily="34" charset="0"/>
              <a:cs typeface="Effra Trial" panose="020B0503020203090204" pitchFamily="34" charset="0"/>
            </a:rPr>
            <a:t>السلعية والخدمية </a:t>
          </a:r>
          <a:r>
            <a:rPr lang="ar-SA" sz="1500" kern="1200" dirty="0">
              <a:latin typeface="Effra Trial" panose="020B0503020203090204" pitchFamily="34" charset="0"/>
              <a:cs typeface="Effra Trial" panose="020B0503020203090204" pitchFamily="34" charset="0"/>
            </a:rPr>
            <a:t>عبر الشبكة العالمية للمعلومات "الإنترنت" بمساعدة أدوات الإتصال وتطبيقات الهواتف المحمولة وغيرهـا مـن الوسائل المتاحة.</a:t>
          </a:r>
          <a:r>
            <a:rPr lang="ar-AE" sz="1500" kern="1200" dirty="0">
              <a:latin typeface="Effra Trial" panose="020B0503020203090204" pitchFamily="34" charset="0"/>
              <a:cs typeface="Effra Trial" panose="020B0503020203090204" pitchFamily="34" charset="0"/>
            </a:rPr>
            <a:t> </a:t>
          </a:r>
          <a:endParaRPr lang="en-US" sz="1500" kern="1200" dirty="0">
            <a:latin typeface="Effra Trial" panose="020B0503020203090204" pitchFamily="34" charset="0"/>
            <a:cs typeface="Effra Trial" panose="020B0503020203090204" pitchFamily="34" charset="0"/>
          </a:endParaRPr>
        </a:p>
      </dsp:txBody>
      <dsp:txXfrm>
        <a:off x="314610" y="27105"/>
        <a:ext cx="7547914" cy="840074"/>
      </dsp:txXfrm>
    </dsp:sp>
    <dsp:sp modelId="{9043E6A9-70C3-4C5E-9DCD-B2347054EA6B}">
      <dsp:nvSpPr>
        <dsp:cNvPr id="0" name=""/>
        <dsp:cNvSpPr/>
      </dsp:nvSpPr>
      <dsp:spPr>
        <a:xfrm>
          <a:off x="5570380" y="2053366"/>
          <a:ext cx="2318280" cy="892346"/>
        </a:xfrm>
        <a:prstGeom prst="roundRect">
          <a:avLst>
            <a:gd name="adj" fmla="val 10000"/>
          </a:avLst>
        </a:prstGeom>
        <a:solidFill>
          <a:srgbClr val="D9993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SA" sz="1400" kern="1200" dirty="0">
              <a:latin typeface="Effra Trial" panose="020B0503020203090204" pitchFamily="34" charset="0"/>
              <a:cs typeface="Effra Trial" panose="020B0503020203090204" pitchFamily="34" charset="0"/>
            </a:rPr>
            <a:t>المكونات الأساسية </a:t>
          </a:r>
          <a:r>
            <a:rPr lang="ar-AE" sz="1400" kern="1200" dirty="0">
              <a:latin typeface="Effra Trial" panose="020B0503020203090204" pitchFamily="34" charset="0"/>
              <a:cs typeface="Effra Trial" panose="020B0503020203090204" pitchFamily="34" charset="0"/>
            </a:rPr>
            <a:t>لنجاح ا</a:t>
          </a:r>
          <a:r>
            <a:rPr lang="ar-SA" sz="1400" kern="1200" dirty="0">
              <a:latin typeface="Effra Trial" panose="020B0503020203090204" pitchFamily="34" charset="0"/>
              <a:cs typeface="Effra Trial" panose="020B0503020203090204" pitchFamily="34" charset="0"/>
            </a:rPr>
            <a:t>لتجارة الإلكترونية</a:t>
          </a:r>
          <a:r>
            <a:rPr lang="ar-AE" sz="1400" kern="1200" dirty="0">
              <a:latin typeface="Effra Trial" panose="020B0503020203090204" pitchFamily="34" charset="0"/>
              <a:cs typeface="Effra Trial" panose="020B0503020203090204" pitchFamily="34" charset="0"/>
            </a:rPr>
            <a:t>:</a:t>
          </a:r>
          <a:endParaRPr lang="en-US" sz="1400" kern="1200" dirty="0">
            <a:latin typeface="Effra Trial" panose="020B0503020203090204" pitchFamily="34" charset="0"/>
            <a:cs typeface="Effra Trial" panose="020B0503020203090204" pitchFamily="34" charset="0"/>
          </a:endParaRPr>
        </a:p>
      </dsp:txBody>
      <dsp:txXfrm>
        <a:off x="5596516" y="2079502"/>
        <a:ext cx="2266008" cy="840074"/>
      </dsp:txXfrm>
    </dsp:sp>
    <dsp:sp modelId="{45CFA451-66FB-491D-840A-6B36F5DD77F7}">
      <dsp:nvSpPr>
        <dsp:cNvPr id="0" name=""/>
        <dsp:cNvSpPr/>
      </dsp:nvSpPr>
      <dsp:spPr>
        <a:xfrm rot="10754949">
          <a:off x="4796165" y="2484398"/>
          <a:ext cx="774248" cy="40429"/>
        </a:xfrm>
        <a:custGeom>
          <a:avLst/>
          <a:gdLst/>
          <a:ahLst/>
          <a:cxnLst/>
          <a:rect l="0" t="0" r="0" b="0"/>
          <a:pathLst>
            <a:path>
              <a:moveTo>
                <a:pt x="0" y="20214"/>
              </a:moveTo>
              <a:lnTo>
                <a:pt x="774248"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63933" y="2485257"/>
        <a:ext cx="38712" cy="38712"/>
      </dsp:txXfrm>
    </dsp:sp>
    <dsp:sp modelId="{D1026819-A1F7-4851-B025-3A79CE50DBD2}">
      <dsp:nvSpPr>
        <dsp:cNvPr id="0" name=""/>
        <dsp:cNvSpPr/>
      </dsp:nvSpPr>
      <dsp:spPr>
        <a:xfrm>
          <a:off x="1844048" y="2063512"/>
          <a:ext cx="2952150" cy="89234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solidFill>
            <a:schemeClr val="accent1">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AE" sz="1400" kern="1200" dirty="0">
              <a:latin typeface="Effra Trial" panose="020B0503020203090204" pitchFamily="34" charset="0"/>
              <a:cs typeface="Effra Trial" panose="020B0503020203090204" pitchFamily="34" charset="0"/>
            </a:rPr>
            <a:t>توفر </a:t>
          </a:r>
          <a:r>
            <a:rPr lang="ar-SA" sz="1400" kern="1200" dirty="0">
              <a:latin typeface="Effra Trial" panose="020B0503020203090204" pitchFamily="34" charset="0"/>
              <a:cs typeface="Effra Trial" panose="020B0503020203090204" pitchFamily="34" charset="0"/>
            </a:rPr>
            <a:t>بنية تحتية</a:t>
          </a:r>
          <a:r>
            <a:rPr lang="ar-AE" sz="1400" kern="1200" dirty="0">
              <a:latin typeface="Effra Trial" panose="020B0503020203090204" pitchFamily="34" charset="0"/>
              <a:cs typeface="Effra Trial" panose="020B0503020203090204" pitchFamily="34" charset="0"/>
            </a:rPr>
            <a:t> تقنية ورقمية</a:t>
          </a:r>
          <a:r>
            <a:rPr lang="ar-SA" sz="1400" kern="1200" dirty="0">
              <a:latin typeface="Effra Trial" panose="020B0503020203090204" pitchFamily="34" charset="0"/>
              <a:cs typeface="Effra Trial" panose="020B0503020203090204" pitchFamily="34" charset="0"/>
            </a:rPr>
            <a:t> </a:t>
          </a:r>
          <a:r>
            <a:rPr lang="ar-AE" sz="1400" kern="1200" dirty="0">
              <a:latin typeface="Effra Trial" panose="020B0503020203090204" pitchFamily="34" charset="0"/>
              <a:cs typeface="Effra Trial" panose="020B0503020203090204" pitchFamily="34" charset="0"/>
            </a:rPr>
            <a:t>متينة </a:t>
          </a:r>
          <a:r>
            <a:rPr lang="ar-SA" sz="1400" kern="1200" dirty="0">
              <a:latin typeface="Effra Trial" panose="020B0503020203090204" pitchFamily="34" charset="0"/>
              <a:cs typeface="Effra Trial" panose="020B0503020203090204" pitchFamily="34" charset="0"/>
            </a:rPr>
            <a:t>للإتصالات</a:t>
          </a:r>
          <a:endParaRPr lang="en-US" sz="1400" kern="1200" dirty="0">
            <a:latin typeface="Effra Trial" panose="020B0503020203090204" pitchFamily="34" charset="0"/>
            <a:cs typeface="Effra Trial" panose="020B0503020203090204" pitchFamily="34" charset="0"/>
          </a:endParaRPr>
        </a:p>
      </dsp:txBody>
      <dsp:txXfrm>
        <a:off x="1870184" y="2089648"/>
        <a:ext cx="2899878" cy="840074"/>
      </dsp:txXfrm>
    </dsp:sp>
    <dsp:sp modelId="{8CDC9B71-E841-45E6-926B-FC8FC244C1CB}">
      <dsp:nvSpPr>
        <dsp:cNvPr id="0" name=""/>
        <dsp:cNvSpPr/>
      </dsp:nvSpPr>
      <dsp:spPr>
        <a:xfrm rot="13964527">
          <a:off x="4532916" y="1964976"/>
          <a:ext cx="1292465" cy="40429"/>
        </a:xfrm>
        <a:custGeom>
          <a:avLst/>
          <a:gdLst/>
          <a:ahLst/>
          <a:cxnLst/>
          <a:rect l="0" t="0" r="0" b="0"/>
          <a:pathLst>
            <a:path>
              <a:moveTo>
                <a:pt x="0" y="20214"/>
              </a:moveTo>
              <a:lnTo>
                <a:pt x="1292465"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46837" y="1952880"/>
        <a:ext cx="64623" cy="64623"/>
      </dsp:txXfrm>
    </dsp:sp>
    <dsp:sp modelId="{493C6DD4-5732-4023-A317-2D2A1379E66B}">
      <dsp:nvSpPr>
        <dsp:cNvPr id="0" name=""/>
        <dsp:cNvSpPr/>
      </dsp:nvSpPr>
      <dsp:spPr>
        <a:xfrm>
          <a:off x="1835767" y="1024669"/>
          <a:ext cx="2952150" cy="892346"/>
        </a:xfrm>
        <a:prstGeom prst="roundRect">
          <a:avLst>
            <a:gd name="adj" fmla="val 10000"/>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AE" sz="1400" kern="1200" dirty="0">
              <a:latin typeface="Effra Trial" panose="020B0503020203090204" pitchFamily="34" charset="0"/>
              <a:cs typeface="Effra Trial" panose="020B0503020203090204" pitchFamily="34" charset="0"/>
            </a:rPr>
            <a:t>وجود ل</a:t>
          </a:r>
          <a:r>
            <a:rPr lang="ar-SA" sz="1400" kern="1200" dirty="0">
              <a:latin typeface="Effra Trial" panose="020B0503020203090204" pitchFamily="34" charset="0"/>
              <a:cs typeface="Effra Trial" panose="020B0503020203090204" pitchFamily="34" charset="0"/>
            </a:rPr>
            <a:t>وائح </a:t>
          </a:r>
          <a:r>
            <a:rPr lang="ar-AE" sz="1400" kern="1200" dirty="0">
              <a:latin typeface="Effra Trial" panose="020B0503020203090204" pitchFamily="34" charset="0"/>
              <a:cs typeface="Effra Trial" panose="020B0503020203090204" pitchFamily="34" charset="0"/>
            </a:rPr>
            <a:t>وتشريعات </a:t>
          </a:r>
          <a:r>
            <a:rPr lang="ar-SA" sz="1400" kern="1200" dirty="0">
              <a:latin typeface="Effra Trial" panose="020B0503020203090204" pitchFamily="34" charset="0"/>
              <a:cs typeface="Effra Trial" panose="020B0503020203090204" pitchFamily="34" charset="0"/>
            </a:rPr>
            <a:t>من</a:t>
          </a:r>
          <a:r>
            <a:rPr lang="ar-AE" sz="1400" kern="1200" dirty="0">
              <a:latin typeface="Effra Trial" panose="020B0503020203090204" pitchFamily="34" charset="0"/>
              <a:cs typeface="Effra Trial" panose="020B0503020203090204" pitchFamily="34" charset="0"/>
            </a:rPr>
            <a:t>ض</a:t>
          </a:r>
          <a:r>
            <a:rPr lang="ar-SA" sz="1400" kern="1200" dirty="0">
              <a:latin typeface="Effra Trial" panose="020B0503020203090204" pitchFamily="34" charset="0"/>
              <a:cs typeface="Effra Trial" panose="020B0503020203090204" pitchFamily="34" charset="0"/>
            </a:rPr>
            <a:t>مة للتجارة ا</a:t>
          </a:r>
          <a:r>
            <a:rPr lang="ar-AE" sz="1400" kern="1200" dirty="0">
              <a:latin typeface="Effra Trial" panose="020B0503020203090204" pitchFamily="34" charset="0"/>
              <a:cs typeface="Effra Trial" panose="020B0503020203090204" pitchFamily="34" charset="0"/>
            </a:rPr>
            <a:t>لإ</a:t>
          </a:r>
          <a:r>
            <a:rPr lang="ar-SA" sz="1400" kern="1200" dirty="0">
              <a:latin typeface="Effra Trial" panose="020B0503020203090204" pitchFamily="34" charset="0"/>
              <a:cs typeface="Effra Trial" panose="020B0503020203090204" pitchFamily="34" charset="0"/>
            </a:rPr>
            <a:t>لكترونية</a:t>
          </a:r>
          <a:r>
            <a:rPr lang="ar-AE" sz="1400" kern="1200" dirty="0">
              <a:latin typeface="Effra Trial" panose="020B0503020203090204" pitchFamily="34" charset="0"/>
              <a:cs typeface="Effra Trial" panose="020B0503020203090204" pitchFamily="34" charset="0"/>
            </a:rPr>
            <a:t>.</a:t>
          </a:r>
          <a:endParaRPr lang="en-US" sz="1400" kern="1200" dirty="0">
            <a:latin typeface="Effra Trial" panose="020B0503020203090204" pitchFamily="34" charset="0"/>
            <a:cs typeface="Effra Trial" panose="020B0503020203090204" pitchFamily="34" charset="0"/>
          </a:endParaRPr>
        </a:p>
      </dsp:txBody>
      <dsp:txXfrm>
        <a:off x="1861903" y="1050805"/>
        <a:ext cx="2899878" cy="840074"/>
      </dsp:txXfrm>
    </dsp:sp>
    <dsp:sp modelId="{A93F7ABC-BCE1-42AB-BAA1-1663225D0817}">
      <dsp:nvSpPr>
        <dsp:cNvPr id="0" name=""/>
        <dsp:cNvSpPr/>
      </dsp:nvSpPr>
      <dsp:spPr>
        <a:xfrm rot="7489469">
          <a:off x="4588400" y="2992424"/>
          <a:ext cx="1250081" cy="40429"/>
        </a:xfrm>
        <a:custGeom>
          <a:avLst/>
          <a:gdLst/>
          <a:ahLst/>
          <a:cxnLst/>
          <a:rect l="0" t="0" r="0" b="0"/>
          <a:pathLst>
            <a:path>
              <a:moveTo>
                <a:pt x="0" y="20214"/>
              </a:moveTo>
              <a:lnTo>
                <a:pt x="1250081"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82189" y="2981387"/>
        <a:ext cx="62504" cy="62504"/>
      </dsp:txXfrm>
    </dsp:sp>
    <dsp:sp modelId="{AA8D88BA-1110-4664-9737-C8705C12E907}">
      <dsp:nvSpPr>
        <dsp:cNvPr id="0" name=""/>
        <dsp:cNvSpPr/>
      </dsp:nvSpPr>
      <dsp:spPr>
        <a:xfrm>
          <a:off x="1904353" y="3079565"/>
          <a:ext cx="2952150" cy="892346"/>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AE" sz="1400" kern="1200" dirty="0">
              <a:latin typeface="Effra Trial" panose="020B0503020203090204" pitchFamily="34" charset="0"/>
              <a:cs typeface="Effra Trial" panose="020B0503020203090204" pitchFamily="34" charset="0"/>
            </a:rPr>
            <a:t>توفر </a:t>
          </a:r>
          <a:r>
            <a:rPr lang="ar-SA" sz="1400" kern="1200" dirty="0">
              <a:latin typeface="Effra Trial" panose="020B0503020203090204" pitchFamily="34" charset="0"/>
              <a:cs typeface="Effra Trial" panose="020B0503020203090204" pitchFamily="34" charset="0"/>
            </a:rPr>
            <a:t>الخدمات اللوجستية للتجارة الإلكترونية</a:t>
          </a:r>
          <a:r>
            <a:rPr lang="ar-AE" sz="1400" kern="1200" dirty="0">
              <a:latin typeface="Effra Trial" panose="020B0503020203090204" pitchFamily="34" charset="0"/>
              <a:cs typeface="Effra Trial" panose="020B0503020203090204" pitchFamily="34" charset="0"/>
            </a:rPr>
            <a:t> بما يشمل الموانئ والمطارات، وكذلك الكوادر </a:t>
          </a:r>
          <a:r>
            <a:rPr lang="ar-SA" sz="1400" kern="1200" dirty="0">
              <a:latin typeface="Effra Trial" panose="020B0503020203090204" pitchFamily="34" charset="0"/>
              <a:cs typeface="Effra Trial" panose="020B0503020203090204" pitchFamily="34" charset="0"/>
            </a:rPr>
            <a:t> البشرية</a:t>
          </a:r>
          <a:r>
            <a:rPr lang="ar-AE" sz="1400" kern="1200" dirty="0">
              <a:latin typeface="Effra Trial" panose="020B0503020203090204" pitchFamily="34" charset="0"/>
              <a:cs typeface="Effra Trial" panose="020B0503020203090204" pitchFamily="34" charset="0"/>
            </a:rPr>
            <a:t> المؤهلة</a:t>
          </a:r>
          <a:r>
            <a:rPr lang="ar-SA" sz="1400" kern="1200" dirty="0">
              <a:latin typeface="Effra Trial" panose="020B0503020203090204" pitchFamily="34" charset="0"/>
              <a:cs typeface="Effra Trial" panose="020B0503020203090204" pitchFamily="34" charset="0"/>
            </a:rPr>
            <a:t>.</a:t>
          </a:r>
          <a:endParaRPr lang="en-US" sz="1400" kern="1200" dirty="0">
            <a:latin typeface="Effra Trial" panose="020B0503020203090204" pitchFamily="34" charset="0"/>
            <a:cs typeface="Effra Trial" panose="020B0503020203090204" pitchFamily="34" charset="0"/>
          </a:endParaRPr>
        </a:p>
      </dsp:txBody>
      <dsp:txXfrm>
        <a:off x="1930489" y="3105701"/>
        <a:ext cx="2899878" cy="840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916DD-29EF-4EB1-BB34-06C222F1D14F}">
      <dsp:nvSpPr>
        <dsp:cNvPr id="0" name=""/>
        <dsp:cNvSpPr/>
      </dsp:nvSpPr>
      <dsp:spPr>
        <a:xfrm>
          <a:off x="0" y="0"/>
          <a:ext cx="8236689" cy="453488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rtl="1">
            <a:lnSpc>
              <a:spcPct val="90000"/>
            </a:lnSpc>
            <a:spcBef>
              <a:spcPct val="0"/>
            </a:spcBef>
            <a:spcAft>
              <a:spcPct val="35000"/>
            </a:spcAft>
            <a:buNone/>
          </a:pPr>
          <a:r>
            <a:rPr lang="ar-AE" sz="1600" kern="1200" dirty="0">
              <a:latin typeface="Effra Trial" panose="020B0503020203090204" pitchFamily="34" charset="0"/>
              <a:cs typeface="Effra Trial" panose="020B0503020203090204" pitchFamily="34" charset="0"/>
            </a:rPr>
            <a:t>يمثل </a:t>
          </a:r>
          <a:r>
            <a:rPr lang="ar-AE" sz="1600" b="1" kern="1200" dirty="0">
              <a:solidFill>
                <a:srgbClr val="FFFF00"/>
              </a:solidFill>
              <a:latin typeface="Effra Trial" panose="020B0503020203090204" pitchFamily="34" charset="0"/>
              <a:cs typeface="Effra Trial" panose="020B0503020203090204" pitchFamily="34" charset="0"/>
            </a:rPr>
            <a:t>قياس حجم التجارة الإلكترونية وإدراجها في الحسابات القومية </a:t>
          </a:r>
          <a:r>
            <a:rPr lang="ar-AE" sz="1600" kern="1200" dirty="0">
              <a:latin typeface="Effra Trial" panose="020B0503020203090204" pitchFamily="34" charset="0"/>
              <a:cs typeface="Effra Trial" panose="020B0503020203090204" pitchFamily="34" charset="0"/>
            </a:rPr>
            <a:t>أحد أهم التحديات التي تواجه الجهات المعنية بذلك. تشمل أهم التحديات المتعلقة بالتجارة الإلكترونية كما وردت من الدول العربية في البنود التالية: </a:t>
          </a:r>
          <a:endParaRPr lang="en-US" sz="1600" kern="1200" dirty="0">
            <a:latin typeface="Effra Trial" panose="020B0503020203090204" pitchFamily="34" charset="0"/>
            <a:cs typeface="Effra Trial" panose="020B0503020203090204" pitchFamily="34" charset="0"/>
          </a:endParaRPr>
        </a:p>
      </dsp:txBody>
      <dsp:txXfrm>
        <a:off x="0" y="0"/>
        <a:ext cx="8236689" cy="2448836"/>
      </dsp:txXfrm>
    </dsp:sp>
    <dsp:sp modelId="{A1AAFC9F-E1BC-4CD6-8D6F-A8195ADCDDF6}">
      <dsp:nvSpPr>
        <dsp:cNvPr id="0" name=""/>
        <dsp:cNvSpPr/>
      </dsp:nvSpPr>
      <dsp:spPr>
        <a:xfrm>
          <a:off x="2004" y="2358139"/>
          <a:ext cx="1097957" cy="208604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(8)</a:t>
          </a:r>
        </a:p>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عدم وجود رؤية واضحة لدى بعض الدول حول شمولية القطاعات الداعمة للتجارة الإلكترونية. </a:t>
          </a:r>
          <a:endParaRPr lang="en-US" sz="1300" kern="1200" dirty="0">
            <a:latin typeface="Effra Trial" panose="020B0503020203090204" pitchFamily="34" charset="0"/>
            <a:cs typeface="Effra Trial" panose="020B0503020203090204" pitchFamily="34" charset="0"/>
          </a:endParaRPr>
        </a:p>
      </dsp:txBody>
      <dsp:txXfrm>
        <a:off x="2004" y="2358139"/>
        <a:ext cx="1097957" cy="2086046"/>
      </dsp:txXfrm>
    </dsp:sp>
    <dsp:sp modelId="{D6D0A681-BAC4-4B2C-A463-E283274F0C64}">
      <dsp:nvSpPr>
        <dsp:cNvPr id="0" name=""/>
        <dsp:cNvSpPr/>
      </dsp:nvSpPr>
      <dsp:spPr>
        <a:xfrm>
          <a:off x="1112072" y="2357409"/>
          <a:ext cx="760642" cy="2086046"/>
        </a:xfrm>
        <a:prstGeom prst="rect">
          <a:avLst/>
        </a:prstGeom>
        <a:solidFill>
          <a:schemeClr val="accent5">
            <a:tint val="40000"/>
            <a:alpha val="90000"/>
            <a:hueOff val="-1534355"/>
            <a:satOff val="6893"/>
            <a:lumOff val="47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(7)</a:t>
          </a:r>
        </a:p>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صعوبة قياس حجم التجارة الإلكترونية</a:t>
          </a:r>
          <a:endParaRPr lang="en-US" sz="1300" kern="1200" dirty="0">
            <a:latin typeface="Effra Trial" panose="020B0503020203090204" pitchFamily="34" charset="0"/>
            <a:cs typeface="Effra Trial" panose="020B0503020203090204" pitchFamily="34" charset="0"/>
          </a:endParaRPr>
        </a:p>
      </dsp:txBody>
      <dsp:txXfrm>
        <a:off x="1112072" y="2357409"/>
        <a:ext cx="760642" cy="2086046"/>
      </dsp:txXfrm>
    </dsp:sp>
    <dsp:sp modelId="{5CD2882C-37CF-4795-97F1-37D7E7CC54CA}">
      <dsp:nvSpPr>
        <dsp:cNvPr id="0" name=""/>
        <dsp:cNvSpPr/>
      </dsp:nvSpPr>
      <dsp:spPr>
        <a:xfrm>
          <a:off x="1860604" y="2358139"/>
          <a:ext cx="1019497" cy="2086046"/>
        </a:xfrm>
        <a:prstGeom prst="rect">
          <a:avLst/>
        </a:prstGeom>
        <a:solidFill>
          <a:schemeClr val="accent5">
            <a:tint val="40000"/>
            <a:alpha val="90000"/>
            <a:hueOff val="-3068709"/>
            <a:satOff val="13787"/>
            <a:lumOff val="9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(6)</a:t>
          </a:r>
        </a:p>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الغش التجاري، وجودة ونوعية المنتج.</a:t>
          </a:r>
          <a:endParaRPr lang="en-US" sz="1300" kern="1200" dirty="0">
            <a:latin typeface="Effra Trial" panose="020B0503020203090204" pitchFamily="34" charset="0"/>
            <a:cs typeface="Effra Trial" panose="020B0503020203090204" pitchFamily="34" charset="0"/>
          </a:endParaRPr>
        </a:p>
      </dsp:txBody>
      <dsp:txXfrm>
        <a:off x="1860604" y="2358139"/>
        <a:ext cx="1019497" cy="2086046"/>
      </dsp:txXfrm>
    </dsp:sp>
    <dsp:sp modelId="{8CD34152-A8B1-416A-80B8-4ABE6E324CE8}">
      <dsp:nvSpPr>
        <dsp:cNvPr id="0" name=""/>
        <dsp:cNvSpPr/>
      </dsp:nvSpPr>
      <dsp:spPr>
        <a:xfrm>
          <a:off x="2880101" y="2358139"/>
          <a:ext cx="1097957" cy="2086046"/>
        </a:xfrm>
        <a:prstGeom prst="rect">
          <a:avLst/>
        </a:prstGeom>
        <a:solidFill>
          <a:schemeClr val="accent5">
            <a:tint val="40000"/>
            <a:alpha val="90000"/>
            <a:hueOff val="-4603064"/>
            <a:satOff val="20680"/>
            <a:lumOff val="142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(5)</a:t>
          </a:r>
        </a:p>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تأخر وصول المنتج للمستهلكين، وتحديات تتعلق بطبيعة التجارة العابرة للحدود بين الدول</a:t>
          </a:r>
          <a:endParaRPr lang="en-US" sz="1300" kern="1200" dirty="0">
            <a:latin typeface="Effra Trial" panose="020B0503020203090204" pitchFamily="34" charset="0"/>
            <a:cs typeface="Effra Trial" panose="020B0503020203090204" pitchFamily="34" charset="0"/>
          </a:endParaRPr>
        </a:p>
      </dsp:txBody>
      <dsp:txXfrm>
        <a:off x="2880101" y="2358139"/>
        <a:ext cx="1097957" cy="2086046"/>
      </dsp:txXfrm>
    </dsp:sp>
    <dsp:sp modelId="{824ABF3F-84FB-4B3B-ACB0-7672EA29B3EF}">
      <dsp:nvSpPr>
        <dsp:cNvPr id="0" name=""/>
        <dsp:cNvSpPr/>
      </dsp:nvSpPr>
      <dsp:spPr>
        <a:xfrm>
          <a:off x="3978058" y="2358139"/>
          <a:ext cx="1097957" cy="2086046"/>
        </a:xfrm>
        <a:prstGeom prst="rect">
          <a:avLst/>
        </a:prstGeom>
        <a:solidFill>
          <a:schemeClr val="accent5">
            <a:tint val="40000"/>
            <a:alpha val="90000"/>
            <a:hueOff val="-6137418"/>
            <a:satOff val="27573"/>
            <a:lumOff val="1895"/>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(4)</a:t>
          </a:r>
        </a:p>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كيفية إدراج إحصاءات التجارة الإلكترونية في منظومة الحسابات القومية.</a:t>
          </a:r>
          <a:endParaRPr lang="en-US" sz="1300" kern="1200" dirty="0">
            <a:latin typeface="Effra Trial" panose="020B0503020203090204" pitchFamily="34" charset="0"/>
            <a:cs typeface="Effra Trial" panose="020B0503020203090204" pitchFamily="34" charset="0"/>
          </a:endParaRPr>
        </a:p>
      </dsp:txBody>
      <dsp:txXfrm>
        <a:off x="3978058" y="2358139"/>
        <a:ext cx="1097957" cy="2086046"/>
      </dsp:txXfrm>
    </dsp:sp>
    <dsp:sp modelId="{B1E9FC8C-45BC-4084-97D6-55B659BDD9AC}">
      <dsp:nvSpPr>
        <dsp:cNvPr id="0" name=""/>
        <dsp:cNvSpPr/>
      </dsp:nvSpPr>
      <dsp:spPr>
        <a:xfrm>
          <a:off x="5076015" y="2358139"/>
          <a:ext cx="1097957" cy="2086046"/>
        </a:xfrm>
        <a:prstGeom prst="rect">
          <a:avLst/>
        </a:prstGeom>
        <a:solidFill>
          <a:schemeClr val="accent5">
            <a:tint val="40000"/>
            <a:alpha val="90000"/>
            <a:hueOff val="-7671773"/>
            <a:satOff val="34466"/>
            <a:lumOff val="236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(3)</a:t>
          </a:r>
        </a:p>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ضعف الرقابة على عملية المبيعات الإلكترونية من خلال شبكة العالمية للمعلومات "الانترنت".</a:t>
          </a:r>
          <a:endParaRPr lang="en-US" sz="1300" kern="1200" dirty="0">
            <a:latin typeface="Effra Trial" panose="020B0503020203090204" pitchFamily="34" charset="0"/>
            <a:cs typeface="Effra Trial" panose="020B0503020203090204" pitchFamily="34" charset="0"/>
          </a:endParaRPr>
        </a:p>
      </dsp:txBody>
      <dsp:txXfrm>
        <a:off x="5076015" y="2358139"/>
        <a:ext cx="1097957" cy="2086046"/>
      </dsp:txXfrm>
    </dsp:sp>
    <dsp:sp modelId="{40C53477-B60E-4089-B6F4-571EB217540F}">
      <dsp:nvSpPr>
        <dsp:cNvPr id="0" name=""/>
        <dsp:cNvSpPr/>
      </dsp:nvSpPr>
      <dsp:spPr>
        <a:xfrm>
          <a:off x="6173972" y="2358139"/>
          <a:ext cx="1097957" cy="2086046"/>
        </a:xfrm>
        <a:prstGeom prst="rect">
          <a:avLst/>
        </a:prstGeom>
        <a:solidFill>
          <a:schemeClr val="accent5">
            <a:tint val="40000"/>
            <a:alpha val="90000"/>
            <a:hueOff val="-9206127"/>
            <a:satOff val="41360"/>
            <a:lumOff val="284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(2)</a:t>
          </a:r>
        </a:p>
        <a:p>
          <a:pPr marL="0" lvl="0" indent="0" algn="ctr" defTabSz="577850" rtl="1">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عدم وجود تشريعات قانونية تنظم التجارة الإلكترونية في بعض الدول.</a:t>
          </a:r>
          <a:endParaRPr lang="en-US" sz="1300" kern="1200" dirty="0">
            <a:latin typeface="Effra Trial" panose="020B0503020203090204" pitchFamily="34" charset="0"/>
            <a:cs typeface="Effra Trial" panose="020B0503020203090204" pitchFamily="34" charset="0"/>
          </a:endParaRPr>
        </a:p>
      </dsp:txBody>
      <dsp:txXfrm>
        <a:off x="6173972" y="2358139"/>
        <a:ext cx="1097957" cy="2086046"/>
      </dsp:txXfrm>
    </dsp:sp>
    <dsp:sp modelId="{6BD616D7-52E7-4CA1-9B04-6CF69ED7EEFD}">
      <dsp:nvSpPr>
        <dsp:cNvPr id="0" name=""/>
        <dsp:cNvSpPr/>
      </dsp:nvSpPr>
      <dsp:spPr>
        <a:xfrm>
          <a:off x="7271929" y="2358139"/>
          <a:ext cx="962754" cy="208604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(1) </a:t>
          </a:r>
        </a:p>
        <a:p>
          <a:pPr marL="0" lvl="0" indent="0" algn="ctr" defTabSz="577850">
            <a:lnSpc>
              <a:spcPct val="90000"/>
            </a:lnSpc>
            <a:spcBef>
              <a:spcPct val="0"/>
            </a:spcBef>
            <a:spcAft>
              <a:spcPct val="35000"/>
            </a:spcAft>
            <a:buNone/>
          </a:pPr>
          <a:r>
            <a:rPr lang="ar-AE" sz="1300" kern="1200" dirty="0">
              <a:latin typeface="Effra Trial" panose="020B0503020203090204" pitchFamily="34" charset="0"/>
              <a:cs typeface="Effra Trial" panose="020B0503020203090204" pitchFamily="34" charset="0"/>
            </a:rPr>
            <a:t>البنية التحتية التقنية والرقمية في بعض الدول مازالت دون المستوى.</a:t>
          </a:r>
          <a:endParaRPr lang="en-US" sz="1300" kern="1200" dirty="0">
            <a:latin typeface="Effra Trial" panose="020B0503020203090204" pitchFamily="34" charset="0"/>
            <a:cs typeface="Effra Trial" panose="020B0503020203090204" pitchFamily="34" charset="0"/>
          </a:endParaRPr>
        </a:p>
      </dsp:txBody>
      <dsp:txXfrm>
        <a:off x="7271929" y="2358139"/>
        <a:ext cx="962754" cy="20860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0.09383</cdr:x>
      <cdr:y>0.02486</cdr:y>
    </cdr:from>
    <cdr:to>
      <cdr:x>0.9481</cdr:x>
      <cdr:y>0.15488</cdr:y>
    </cdr:to>
    <cdr:sp macro="" textlink="">
      <cdr:nvSpPr>
        <cdr:cNvPr id="2" name="TextBox 1">
          <a:extLst xmlns:a="http://schemas.openxmlformats.org/drawingml/2006/main">
            <a:ext uri="{FF2B5EF4-FFF2-40B4-BE49-F238E27FC236}">
              <a16:creationId xmlns:a16="http://schemas.microsoft.com/office/drawing/2014/main" id="{DE016AE1-6C5D-451F-9321-B0346F9F8C3D}"/>
            </a:ext>
          </a:extLst>
        </cdr:cNvPr>
        <cdr:cNvSpPr txBox="1"/>
      </cdr:nvSpPr>
      <cdr:spPr>
        <a:xfrm xmlns:a="http://schemas.openxmlformats.org/drawingml/2006/main">
          <a:off x="253806" y="72224"/>
          <a:ext cx="2310810" cy="3777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1"/>
          <a:r>
            <a:rPr lang="ar-AE" sz="1000" b="1" dirty="0">
              <a:latin typeface="Effra Trial" panose="020B0503020203090204" pitchFamily="34" charset="0"/>
              <a:cs typeface="Effra Trial" panose="020B0503020203090204" pitchFamily="34" charset="0"/>
            </a:rPr>
            <a:t>إجمالي عدد المتسوقين في العالم</a:t>
          </a:r>
          <a:endParaRPr lang="en-US" sz="1000" b="1" dirty="0">
            <a:latin typeface="Effra Trial" panose="020B0503020203090204" pitchFamily="34" charset="0"/>
            <a:cs typeface="Effra Trial" panose="020B0503020203090204" pitchFamily="34" charset="0"/>
          </a:endParaRPr>
        </a:p>
      </cdr:txBody>
    </cdr:sp>
  </cdr:relSizeAnchor>
  <cdr:relSizeAnchor xmlns:cdr="http://schemas.openxmlformats.org/drawingml/2006/chartDrawing">
    <cdr:from>
      <cdr:x>0.01992</cdr:x>
      <cdr:y>0.29213</cdr:y>
    </cdr:from>
    <cdr:to>
      <cdr:x>0.10844</cdr:x>
      <cdr:y>0.65925</cdr:y>
    </cdr:to>
    <cdr:sp macro="" textlink="">
      <cdr:nvSpPr>
        <cdr:cNvPr id="3" name="TextBox 2">
          <a:extLst xmlns:a="http://schemas.openxmlformats.org/drawingml/2006/main">
            <a:ext uri="{FF2B5EF4-FFF2-40B4-BE49-F238E27FC236}">
              <a16:creationId xmlns:a16="http://schemas.microsoft.com/office/drawing/2014/main" id="{1333D8A8-C07A-422B-901E-35DC7A601D25}"/>
            </a:ext>
          </a:extLst>
        </cdr:cNvPr>
        <cdr:cNvSpPr txBox="1"/>
      </cdr:nvSpPr>
      <cdr:spPr>
        <a:xfrm xmlns:a="http://schemas.openxmlformats.org/drawingml/2006/main" rot="10800000">
          <a:off x="53883" y="848704"/>
          <a:ext cx="239439" cy="1066567"/>
        </a:xfrm>
        <a:prstGeom xmlns:a="http://schemas.openxmlformats.org/drawingml/2006/main" prst="rect">
          <a:avLst/>
        </a:prstGeom>
      </cdr:spPr>
      <cdr:txBody>
        <a:bodyPr xmlns:a="http://schemas.openxmlformats.org/drawingml/2006/main" vertOverflow="clip" vert="vert" wrap="none" rtlCol="0" anchor="ctr"/>
        <a:lstStyle xmlns:a="http://schemas.openxmlformats.org/drawingml/2006/main"/>
        <a:p xmlns:a="http://schemas.openxmlformats.org/drawingml/2006/main">
          <a:pPr algn="ctr"/>
          <a:r>
            <a:rPr lang="ar-AE" sz="1000" b="1" dirty="0">
              <a:solidFill>
                <a:schemeClr val="tx1"/>
              </a:solidFill>
            </a:rPr>
            <a:t>مليار متسوق</a:t>
          </a:r>
          <a:endParaRPr lang="en-US" sz="10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0.02495</cdr:x>
      <cdr:y>0.00576</cdr:y>
    </cdr:from>
    <cdr:to>
      <cdr:x>0.97861</cdr:x>
      <cdr:y>0.18618</cdr:y>
    </cdr:to>
    <cdr:sp macro="" textlink="">
      <cdr:nvSpPr>
        <cdr:cNvPr id="2" name="TextBox 1">
          <a:extLst xmlns:a="http://schemas.openxmlformats.org/drawingml/2006/main">
            <a:ext uri="{FF2B5EF4-FFF2-40B4-BE49-F238E27FC236}">
              <a16:creationId xmlns:a16="http://schemas.microsoft.com/office/drawing/2014/main" id="{BAEF3E3C-5E4C-4FA0-B011-A7C4F29DDF94}"/>
            </a:ext>
          </a:extLst>
        </cdr:cNvPr>
        <cdr:cNvSpPr txBox="1"/>
      </cdr:nvSpPr>
      <cdr:spPr>
        <a:xfrm xmlns:a="http://schemas.openxmlformats.org/drawingml/2006/main">
          <a:off x="67686" y="16804"/>
          <a:ext cx="2587255" cy="526355"/>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rtl="1"/>
          <a:r>
            <a:rPr lang="ar-AE" sz="1000" b="1" dirty="0">
              <a:latin typeface="Effra Trial" panose="020B0503020203090204" pitchFamily="34" charset="0"/>
              <a:cs typeface="Effra Trial" panose="020B0503020203090204" pitchFamily="34" charset="0"/>
            </a:rPr>
            <a:t>نسبة المتسوقين كنسبة من إجمالي السكان (%)</a:t>
          </a:r>
        </a:p>
        <a:p xmlns:a="http://schemas.openxmlformats.org/drawingml/2006/main">
          <a:pPr algn="ctr" rtl="1"/>
          <a:r>
            <a:rPr lang="ar-AE" sz="1000" b="1" dirty="0">
              <a:latin typeface="Effra Trial" panose="020B0503020203090204" pitchFamily="34" charset="0"/>
              <a:cs typeface="Effra Trial" panose="020B0503020203090204" pitchFamily="34" charset="0"/>
            </a:rPr>
            <a:t>متوسط الفترة (2017-2021)</a:t>
          </a:r>
          <a:endParaRPr lang="en-US" sz="1000" b="1" dirty="0">
            <a:latin typeface="Effra Trial" panose="020B0503020203090204" pitchFamily="34" charset="0"/>
            <a:cs typeface="Effra Trial" panose="020B050302020309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0.9013</cdr:x>
      <cdr:y>0.75318</cdr:y>
    </cdr:from>
    <cdr:to>
      <cdr:x>0.97838</cdr:x>
      <cdr:y>0.89207</cdr:y>
    </cdr:to>
    <cdr:sp macro="" textlink="">
      <cdr:nvSpPr>
        <cdr:cNvPr id="2" name="TextBox 1">
          <a:extLst xmlns:a="http://schemas.openxmlformats.org/drawingml/2006/main">
            <a:ext uri="{FF2B5EF4-FFF2-40B4-BE49-F238E27FC236}">
              <a16:creationId xmlns:a16="http://schemas.microsoft.com/office/drawing/2014/main" id="{37989432-CF51-FB11-9A6D-49C95B7E2A7F}"/>
            </a:ext>
          </a:extLst>
        </cdr:cNvPr>
        <cdr:cNvSpPr txBox="1"/>
      </cdr:nvSpPr>
      <cdr:spPr>
        <a:xfrm xmlns:a="http://schemas.openxmlformats.org/drawingml/2006/main">
          <a:off x="2574251" y="1644462"/>
          <a:ext cx="220153" cy="3032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700" b="1" dirty="0">
              <a:solidFill>
                <a:schemeClr val="tx1"/>
              </a:solidFill>
            </a:rPr>
            <a:t>(%)</a:t>
          </a:r>
          <a:endParaRPr lang="en-AE" sz="700" b="1" dirty="0">
            <a:solidFill>
              <a:schemeClr val="tx1"/>
            </a:solidFill>
          </a:endParaRPr>
        </a:p>
      </cdr:txBody>
    </cdr:sp>
  </cdr:relSizeAnchor>
  <cdr:relSizeAnchor xmlns:cdr="http://schemas.openxmlformats.org/drawingml/2006/chartDrawing">
    <cdr:from>
      <cdr:x>0.02439</cdr:x>
      <cdr:y>0.26597</cdr:y>
    </cdr:from>
    <cdr:to>
      <cdr:x>0.05861</cdr:x>
      <cdr:y>0.60147</cdr:y>
    </cdr:to>
    <cdr:sp macro="" textlink="">
      <cdr:nvSpPr>
        <cdr:cNvPr id="4" name="TextBox 1">
          <a:extLst xmlns:a="http://schemas.openxmlformats.org/drawingml/2006/main">
            <a:ext uri="{FF2B5EF4-FFF2-40B4-BE49-F238E27FC236}">
              <a16:creationId xmlns:a16="http://schemas.microsoft.com/office/drawing/2014/main" id="{27BA3A94-94C1-C883-9BE7-ED520E86E688}"/>
            </a:ext>
          </a:extLst>
        </cdr:cNvPr>
        <cdr:cNvSpPr txBox="1"/>
      </cdr:nvSpPr>
      <cdr:spPr>
        <a:xfrm xmlns:a="http://schemas.openxmlformats.org/drawingml/2006/main" rot="10800000">
          <a:off x="176374" y="678632"/>
          <a:ext cx="247484" cy="856021"/>
        </a:xfrm>
        <a:prstGeom xmlns:a="http://schemas.openxmlformats.org/drawingml/2006/main" prst="rect">
          <a:avLst/>
        </a:prstGeom>
      </cdr:spPr>
      <cdr:txBody>
        <a:bodyPr xmlns:a="http://schemas.openxmlformats.org/drawingml/2006/main" vert="vert"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ar-AE" sz="1000" b="1" dirty="0">
              <a:solidFill>
                <a:schemeClr val="tx1"/>
              </a:solidFill>
            </a:rPr>
            <a:t>تريليون دولار أمريكي</a:t>
          </a:r>
          <a:endParaRPr lang="en-US" sz="10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0.01925</cdr:x>
      <cdr:y>0.29211</cdr:y>
    </cdr:from>
    <cdr:to>
      <cdr:x>0.07967</cdr:x>
      <cdr:y>0.62545</cdr:y>
    </cdr:to>
    <cdr:sp macro="" textlink="">
      <cdr:nvSpPr>
        <cdr:cNvPr id="2" name="TextBox 1">
          <a:extLst xmlns:a="http://schemas.openxmlformats.org/drawingml/2006/main">
            <a:ext uri="{FF2B5EF4-FFF2-40B4-BE49-F238E27FC236}">
              <a16:creationId xmlns:a16="http://schemas.microsoft.com/office/drawing/2014/main" id="{4DDFC348-56F5-73C5-1703-7719BE4A85B4}"/>
            </a:ext>
          </a:extLst>
        </cdr:cNvPr>
        <cdr:cNvSpPr txBox="1"/>
      </cdr:nvSpPr>
      <cdr:spPr>
        <a:xfrm xmlns:a="http://schemas.openxmlformats.org/drawingml/2006/main" rot="5400000">
          <a:off x="-268308" y="1032053"/>
          <a:ext cx="810685" cy="1673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800" dirty="0">
              <a:solidFill>
                <a:schemeClr val="tx1"/>
              </a:solidFill>
            </a:rPr>
            <a:t>مليار دولار أمريكي</a:t>
          </a:r>
          <a:endParaRPr lang="en-AE" sz="800" dirty="0">
            <a:solidFill>
              <a:schemeClr val="tx1"/>
            </a:solidFill>
          </a:endParaRPr>
        </a:p>
      </cdr:txBody>
    </cdr:sp>
  </cdr:relSizeAnchor>
  <cdr:relSizeAnchor xmlns:cdr="http://schemas.openxmlformats.org/drawingml/2006/chartDrawing">
    <cdr:from>
      <cdr:x>0.91042</cdr:x>
      <cdr:y>0.37674</cdr:y>
    </cdr:from>
    <cdr:to>
      <cdr:x>0.98542</cdr:x>
      <cdr:y>0.49826</cdr:y>
    </cdr:to>
    <cdr:sp macro="" textlink="">
      <cdr:nvSpPr>
        <cdr:cNvPr id="3" name="TextBox 2">
          <a:extLst xmlns:a="http://schemas.openxmlformats.org/drawingml/2006/main">
            <a:ext uri="{FF2B5EF4-FFF2-40B4-BE49-F238E27FC236}">
              <a16:creationId xmlns:a16="http://schemas.microsoft.com/office/drawing/2014/main" id="{E3F9D30A-40EF-FD1F-8BC0-CEAB97C007C0}"/>
            </a:ext>
          </a:extLst>
        </cdr:cNvPr>
        <cdr:cNvSpPr txBox="1"/>
      </cdr:nvSpPr>
      <cdr:spPr>
        <a:xfrm xmlns:a="http://schemas.openxmlformats.org/drawingml/2006/main">
          <a:off x="4162425" y="1033463"/>
          <a:ext cx="3429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a:t>
          </a:r>
          <a:endParaRPr lang="en-AE" sz="800" dirty="0"/>
        </a:p>
      </cdr:txBody>
    </cdr:sp>
  </cdr:relSizeAnchor>
  <cdr:relSizeAnchor xmlns:cdr="http://schemas.openxmlformats.org/drawingml/2006/chartDrawing">
    <cdr:from>
      <cdr:x>0.52255</cdr:x>
      <cdr:y>0.02089</cdr:y>
    </cdr:from>
    <cdr:to>
      <cdr:x>0.74055</cdr:x>
      <cdr:y>0.11946</cdr:y>
    </cdr:to>
    <cdr:sp macro="" textlink="">
      <cdr:nvSpPr>
        <cdr:cNvPr id="4" name="TextBox 1">
          <a:extLst xmlns:a="http://schemas.openxmlformats.org/drawingml/2006/main">
            <a:ext uri="{FF2B5EF4-FFF2-40B4-BE49-F238E27FC236}">
              <a16:creationId xmlns:a16="http://schemas.microsoft.com/office/drawing/2014/main" id="{5B040DF1-A842-F1AE-4D30-E7B2AF5F9226}"/>
            </a:ext>
          </a:extLst>
        </cdr:cNvPr>
        <cdr:cNvSpPr txBox="1"/>
      </cdr:nvSpPr>
      <cdr:spPr>
        <a:xfrm xmlns:a="http://schemas.openxmlformats.org/drawingml/2006/main">
          <a:off x="1388144" y="50800"/>
          <a:ext cx="579120" cy="2397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b="1" dirty="0">
              <a:effectLst>
                <a:outerShdw blurRad="38100" dist="38100" dir="2700000" algn="tl">
                  <a:srgbClr val="000000">
                    <a:alpha val="43137"/>
                  </a:srgbClr>
                </a:outerShdw>
              </a:effectLst>
            </a:rPr>
            <a:t>السعودية</a:t>
          </a:r>
          <a:endParaRPr lang="en-AE" sz="700" b="1" dirty="0">
            <a:effectLst>
              <a:outerShdw blurRad="38100" dist="38100" dir="2700000" algn="tl">
                <a:srgbClr val="000000">
                  <a:alpha val="43137"/>
                </a:srgbClr>
              </a:outerShdw>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0.30208</cdr:y>
    </cdr:from>
    <cdr:to>
      <cdr:x>0.06042</cdr:x>
      <cdr:y>0.63542</cdr:y>
    </cdr:to>
    <cdr:sp macro="" textlink="">
      <cdr:nvSpPr>
        <cdr:cNvPr id="2" name="TextBox 1">
          <a:extLst xmlns:a="http://schemas.openxmlformats.org/drawingml/2006/main">
            <a:ext uri="{FF2B5EF4-FFF2-40B4-BE49-F238E27FC236}">
              <a16:creationId xmlns:a16="http://schemas.microsoft.com/office/drawing/2014/main" id="{4DDFC348-56F5-73C5-1703-7719BE4A85B4}"/>
            </a:ext>
          </a:extLst>
        </cdr:cNvPr>
        <cdr:cNvSpPr txBox="1"/>
      </cdr:nvSpPr>
      <cdr:spPr>
        <a:xfrm xmlns:a="http://schemas.openxmlformats.org/drawingml/2006/main" rot="5400000">
          <a:off x="-319087" y="1147764"/>
          <a:ext cx="9144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700" dirty="0"/>
            <a:t>مليار دولار أمريكي</a:t>
          </a:r>
          <a:endParaRPr lang="en-AE" sz="700" dirty="0"/>
        </a:p>
      </cdr:txBody>
    </cdr:sp>
  </cdr:relSizeAnchor>
  <cdr:relSizeAnchor xmlns:cdr="http://schemas.openxmlformats.org/drawingml/2006/chartDrawing">
    <cdr:from>
      <cdr:x>0.90822</cdr:x>
      <cdr:y>0.43658</cdr:y>
    </cdr:from>
    <cdr:to>
      <cdr:x>0.98322</cdr:x>
      <cdr:y>0.5581</cdr:y>
    </cdr:to>
    <cdr:sp macro="" textlink="">
      <cdr:nvSpPr>
        <cdr:cNvPr id="3" name="TextBox 2">
          <a:extLst xmlns:a="http://schemas.openxmlformats.org/drawingml/2006/main">
            <a:ext uri="{FF2B5EF4-FFF2-40B4-BE49-F238E27FC236}">
              <a16:creationId xmlns:a16="http://schemas.microsoft.com/office/drawing/2014/main" id="{E3F9D30A-40EF-FD1F-8BC0-CEAB97C007C0}"/>
            </a:ext>
          </a:extLst>
        </cdr:cNvPr>
        <cdr:cNvSpPr txBox="1"/>
      </cdr:nvSpPr>
      <cdr:spPr>
        <a:xfrm xmlns:a="http://schemas.openxmlformats.org/drawingml/2006/main">
          <a:off x="2671786" y="885249"/>
          <a:ext cx="220635" cy="246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700" dirty="0"/>
            <a:t>(%)</a:t>
          </a:r>
          <a:endParaRPr lang="en-AE" sz="700" dirty="0"/>
        </a:p>
      </cdr:txBody>
    </cdr:sp>
  </cdr:relSizeAnchor>
  <cdr:relSizeAnchor xmlns:cdr="http://schemas.openxmlformats.org/drawingml/2006/chartDrawing">
    <cdr:from>
      <cdr:x>0.47187</cdr:x>
      <cdr:y>0.0209</cdr:y>
    </cdr:from>
    <cdr:to>
      <cdr:x>0.66873</cdr:x>
      <cdr:y>0.1195</cdr:y>
    </cdr:to>
    <cdr:sp macro="" textlink="">
      <cdr:nvSpPr>
        <cdr:cNvPr id="4" name="TextBox 1">
          <a:extLst xmlns:a="http://schemas.openxmlformats.org/drawingml/2006/main">
            <a:ext uri="{FF2B5EF4-FFF2-40B4-BE49-F238E27FC236}">
              <a16:creationId xmlns:a16="http://schemas.microsoft.com/office/drawing/2014/main" id="{5B040DF1-A842-F1AE-4D30-E7B2AF5F9226}"/>
            </a:ext>
          </a:extLst>
        </cdr:cNvPr>
        <cdr:cNvSpPr txBox="1"/>
      </cdr:nvSpPr>
      <cdr:spPr>
        <a:xfrm xmlns:a="http://schemas.openxmlformats.org/drawingml/2006/main">
          <a:off x="1388144" y="50800"/>
          <a:ext cx="579120" cy="2397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b="1" dirty="0">
              <a:effectLst>
                <a:outerShdw blurRad="38100" dist="38100" dir="2700000" algn="tl">
                  <a:srgbClr val="000000">
                    <a:alpha val="43137"/>
                  </a:srgbClr>
                </a:outerShdw>
              </a:effectLst>
            </a:rPr>
            <a:t>الإمارات</a:t>
          </a:r>
          <a:endParaRPr lang="en-AE" sz="700" b="1" dirty="0">
            <a:effectLst>
              <a:outerShdw blurRad="38100" dist="38100" dir="2700000" algn="tl">
                <a:srgbClr val="000000">
                  <a:alpha val="43137"/>
                </a:srgbClr>
              </a:outerShdw>
            </a:effectLs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0.01679</cdr:x>
      <cdr:y>0.31073</cdr:y>
    </cdr:from>
    <cdr:to>
      <cdr:x>0.07555</cdr:x>
      <cdr:y>0.63142</cdr:y>
    </cdr:to>
    <cdr:sp macro="" textlink="">
      <cdr:nvSpPr>
        <cdr:cNvPr id="2" name="TextBox 1">
          <a:extLst xmlns:a="http://schemas.openxmlformats.org/drawingml/2006/main">
            <a:ext uri="{FF2B5EF4-FFF2-40B4-BE49-F238E27FC236}">
              <a16:creationId xmlns:a16="http://schemas.microsoft.com/office/drawing/2014/main" id="{A8C4EB5D-A779-A960-8336-22AD093E4221}"/>
            </a:ext>
          </a:extLst>
        </cdr:cNvPr>
        <cdr:cNvSpPr txBox="1"/>
      </cdr:nvSpPr>
      <cdr:spPr>
        <a:xfrm xmlns:a="http://schemas.openxmlformats.org/drawingml/2006/main" rot="5400000">
          <a:off x="-265512" y="1101486"/>
          <a:ext cx="810368" cy="1777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dirty="0"/>
            <a:t>مليار دولار أمريكي</a:t>
          </a:r>
          <a:endParaRPr lang="en-AE" sz="700" dirty="0"/>
        </a:p>
      </cdr:txBody>
    </cdr:sp>
  </cdr:relSizeAnchor>
  <cdr:relSizeAnchor xmlns:cdr="http://schemas.openxmlformats.org/drawingml/2006/chartDrawing">
    <cdr:from>
      <cdr:x>0.44207</cdr:x>
      <cdr:y>0</cdr:y>
    </cdr:from>
    <cdr:to>
      <cdr:x>0.6335</cdr:x>
      <cdr:y>0.09854</cdr:y>
    </cdr:to>
    <cdr:sp macro="" textlink="">
      <cdr:nvSpPr>
        <cdr:cNvPr id="3" name="TextBox 2">
          <a:extLst xmlns:a="http://schemas.openxmlformats.org/drawingml/2006/main">
            <a:ext uri="{FF2B5EF4-FFF2-40B4-BE49-F238E27FC236}">
              <a16:creationId xmlns:a16="http://schemas.microsoft.com/office/drawing/2014/main" id="{6546D01A-E44D-5B0E-42B0-7FBF5C13265E}"/>
            </a:ext>
          </a:extLst>
        </cdr:cNvPr>
        <cdr:cNvSpPr txBox="1"/>
      </cdr:nvSpPr>
      <cdr:spPr>
        <a:xfrm xmlns:a="http://schemas.openxmlformats.org/drawingml/2006/main">
          <a:off x="1337344" y="0"/>
          <a:ext cx="579120" cy="239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700" b="1" dirty="0">
              <a:effectLst>
                <a:outerShdw blurRad="38100" dist="38100" dir="2700000" algn="tl">
                  <a:srgbClr val="000000">
                    <a:alpha val="43137"/>
                  </a:srgbClr>
                </a:outerShdw>
              </a:effectLst>
            </a:rPr>
            <a:t>عُمان</a:t>
          </a:r>
          <a:endParaRPr lang="en-AE" sz="700" b="1" dirty="0">
            <a:effectLst>
              <a:outerShdw blurRad="38100" dist="38100" dir="2700000" algn="tl">
                <a:srgbClr val="000000">
                  <a:alpha val="43137"/>
                </a:srgbClr>
              </a:outerShdw>
            </a:effectLs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0.02616</cdr:x>
      <cdr:y>0.27317</cdr:y>
    </cdr:from>
    <cdr:to>
      <cdr:x>0.08459</cdr:x>
      <cdr:y>0.60651</cdr:y>
    </cdr:to>
    <cdr:sp macro="" textlink="">
      <cdr:nvSpPr>
        <cdr:cNvPr id="2" name="TextBox 1">
          <a:extLst xmlns:a="http://schemas.openxmlformats.org/drawingml/2006/main">
            <a:ext uri="{FF2B5EF4-FFF2-40B4-BE49-F238E27FC236}">
              <a16:creationId xmlns:a16="http://schemas.microsoft.com/office/drawing/2014/main" id="{989A9FC1-F1AF-31B3-143B-7FD093A24A39}"/>
            </a:ext>
          </a:extLst>
        </cdr:cNvPr>
        <cdr:cNvSpPr txBox="1"/>
      </cdr:nvSpPr>
      <cdr:spPr>
        <a:xfrm xmlns:a="http://schemas.openxmlformats.org/drawingml/2006/main" rot="5400000">
          <a:off x="-162335" y="768977"/>
          <a:ext cx="647272" cy="1702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700" dirty="0"/>
            <a:t>مليار دولار أمريكي</a:t>
          </a:r>
          <a:endParaRPr lang="en-AE" sz="700" dirty="0"/>
        </a:p>
      </cdr:txBody>
    </cdr:sp>
  </cdr:relSizeAnchor>
  <cdr:relSizeAnchor xmlns:cdr="http://schemas.openxmlformats.org/drawingml/2006/chartDrawing">
    <cdr:from>
      <cdr:x>0.9182</cdr:x>
      <cdr:y>0.3316</cdr:y>
    </cdr:from>
    <cdr:to>
      <cdr:x>1</cdr:x>
      <cdr:y>0.44965</cdr:y>
    </cdr:to>
    <cdr:sp macro="" textlink="">
      <cdr:nvSpPr>
        <cdr:cNvPr id="3" name="TextBox 2">
          <a:extLst xmlns:a="http://schemas.openxmlformats.org/drawingml/2006/main">
            <a:ext uri="{FF2B5EF4-FFF2-40B4-BE49-F238E27FC236}">
              <a16:creationId xmlns:a16="http://schemas.microsoft.com/office/drawing/2014/main" id="{2D01F356-6BC3-FD3C-CB58-46149656510F}"/>
            </a:ext>
          </a:extLst>
        </cdr:cNvPr>
        <cdr:cNvSpPr txBox="1"/>
      </cdr:nvSpPr>
      <cdr:spPr>
        <a:xfrm xmlns:a="http://schemas.openxmlformats.org/drawingml/2006/main">
          <a:off x="5238749" y="909638"/>
          <a:ext cx="466726"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E" sz="700" dirty="0"/>
            <a:t>(%)</a:t>
          </a:r>
        </a:p>
      </cdr:txBody>
    </cdr:sp>
  </cdr:relSizeAnchor>
  <cdr:relSizeAnchor xmlns:cdr="http://schemas.openxmlformats.org/drawingml/2006/chartDrawing">
    <cdr:from>
      <cdr:x>0.51443</cdr:x>
      <cdr:y>0.05228</cdr:y>
    </cdr:from>
    <cdr:to>
      <cdr:x>0.72177</cdr:x>
      <cdr:y>0.17189</cdr:y>
    </cdr:to>
    <cdr:sp macro="" textlink="">
      <cdr:nvSpPr>
        <cdr:cNvPr id="4" name="TextBox 1">
          <a:extLst xmlns:a="http://schemas.openxmlformats.org/drawingml/2006/main">
            <a:ext uri="{FF2B5EF4-FFF2-40B4-BE49-F238E27FC236}">
              <a16:creationId xmlns:a16="http://schemas.microsoft.com/office/drawing/2014/main" id="{90A2805F-54B7-9381-13D6-588A1ABBCB30}"/>
            </a:ext>
          </a:extLst>
        </cdr:cNvPr>
        <cdr:cNvSpPr txBox="1"/>
      </cdr:nvSpPr>
      <cdr:spPr>
        <a:xfrm xmlns:a="http://schemas.openxmlformats.org/drawingml/2006/main">
          <a:off x="1498477" y="98601"/>
          <a:ext cx="603957" cy="2255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b="1" dirty="0">
              <a:effectLst>
                <a:outerShdw blurRad="38100" dist="38100" dir="2700000" algn="tl">
                  <a:srgbClr val="000000">
                    <a:alpha val="43137"/>
                  </a:srgbClr>
                </a:outerShdw>
              </a:effectLst>
            </a:rPr>
            <a:t>مصر</a:t>
          </a:r>
          <a:endParaRPr lang="en-AE" sz="700" b="1" dirty="0">
            <a:effectLst>
              <a:outerShdw blurRad="38100" dist="38100" dir="2700000" algn="tl">
                <a:srgbClr val="000000">
                  <a:alpha val="43137"/>
                </a:srgbClr>
              </a:outerShdw>
            </a:effectLs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0.30671</cdr:y>
    </cdr:from>
    <cdr:to>
      <cdr:x>0.06666</cdr:x>
      <cdr:y>0.64005</cdr:y>
    </cdr:to>
    <cdr:sp macro="" textlink="">
      <cdr:nvSpPr>
        <cdr:cNvPr id="2" name="TextBox 1">
          <a:extLst xmlns:a="http://schemas.openxmlformats.org/drawingml/2006/main">
            <a:ext uri="{FF2B5EF4-FFF2-40B4-BE49-F238E27FC236}">
              <a16:creationId xmlns:a16="http://schemas.microsoft.com/office/drawing/2014/main" id="{FD7F7595-8802-42AB-1522-C53A8DE438DA}"/>
            </a:ext>
          </a:extLst>
        </cdr:cNvPr>
        <cdr:cNvSpPr txBox="1"/>
      </cdr:nvSpPr>
      <cdr:spPr>
        <a:xfrm xmlns:a="http://schemas.openxmlformats.org/drawingml/2006/main" rot="5400000">
          <a:off x="-304824" y="1146199"/>
          <a:ext cx="914418" cy="3047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dirty="0"/>
            <a:t>مليون دولار أمريكي</a:t>
          </a:r>
          <a:endParaRPr lang="en-AE" sz="700" dirty="0"/>
        </a:p>
      </cdr:txBody>
    </cdr:sp>
  </cdr:relSizeAnchor>
  <cdr:relSizeAnchor xmlns:cdr="http://schemas.openxmlformats.org/drawingml/2006/chartDrawing">
    <cdr:from>
      <cdr:x>0.53646</cdr:x>
      <cdr:y>0.07326</cdr:y>
    </cdr:from>
    <cdr:to>
      <cdr:x>0.74572</cdr:x>
      <cdr:y>0.18497</cdr:y>
    </cdr:to>
    <cdr:sp macro="" textlink="">
      <cdr:nvSpPr>
        <cdr:cNvPr id="3" name="TextBox 1">
          <a:extLst xmlns:a="http://schemas.openxmlformats.org/drawingml/2006/main">
            <a:ext uri="{FF2B5EF4-FFF2-40B4-BE49-F238E27FC236}">
              <a16:creationId xmlns:a16="http://schemas.microsoft.com/office/drawing/2014/main" id="{766598E5-0EDC-3313-5764-E5BBFACEA77D}"/>
            </a:ext>
          </a:extLst>
        </cdr:cNvPr>
        <cdr:cNvSpPr txBox="1"/>
      </cdr:nvSpPr>
      <cdr:spPr>
        <a:xfrm xmlns:a="http://schemas.openxmlformats.org/drawingml/2006/main">
          <a:off x="1578155" y="152325"/>
          <a:ext cx="615596" cy="2322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b="1" dirty="0">
              <a:effectLst>
                <a:outerShdw blurRad="38100" dist="38100" dir="2700000" algn="tl">
                  <a:srgbClr val="000000">
                    <a:alpha val="43137"/>
                  </a:srgbClr>
                </a:outerShdw>
              </a:effectLst>
            </a:rPr>
            <a:t>تونس</a:t>
          </a:r>
          <a:endParaRPr lang="en-AE" sz="7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0.91132</cdr:x>
      <cdr:y>0.79868</cdr:y>
    </cdr:from>
    <cdr:to>
      <cdr:x>0.98463</cdr:x>
      <cdr:y>0.91719</cdr:y>
    </cdr:to>
    <cdr:sp macro="" textlink="">
      <cdr:nvSpPr>
        <cdr:cNvPr id="4" name="TextBox 1">
          <a:extLst xmlns:a="http://schemas.openxmlformats.org/drawingml/2006/main">
            <a:ext uri="{FF2B5EF4-FFF2-40B4-BE49-F238E27FC236}">
              <a16:creationId xmlns:a16="http://schemas.microsoft.com/office/drawing/2014/main" id="{30FEB585-09B0-E256-6567-96395B4CB3DA}"/>
            </a:ext>
          </a:extLst>
        </cdr:cNvPr>
        <cdr:cNvSpPr txBox="1"/>
      </cdr:nvSpPr>
      <cdr:spPr>
        <a:xfrm xmlns:a="http://schemas.openxmlformats.org/drawingml/2006/main">
          <a:off x="2680934" y="1660535"/>
          <a:ext cx="215656" cy="2464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t>(%)</a:t>
          </a:r>
          <a:endParaRPr lang="en-AE" sz="800" dirty="0"/>
        </a:p>
      </cdr:txBody>
    </cdr:sp>
  </cdr:relSizeAnchor>
</c:userShapes>
</file>

<file path=ppt/drawings/drawing9.xml><?xml version="1.0" encoding="utf-8"?>
<c:userShapes xmlns:c="http://schemas.openxmlformats.org/drawingml/2006/chart">
  <cdr:relSizeAnchor xmlns:cdr="http://schemas.openxmlformats.org/drawingml/2006/chartDrawing">
    <cdr:from>
      <cdr:x>0.01042</cdr:x>
      <cdr:y>0.24479</cdr:y>
    </cdr:from>
    <cdr:to>
      <cdr:x>0.07708</cdr:x>
      <cdr:y>0.57813</cdr:y>
    </cdr:to>
    <cdr:sp macro="" textlink="">
      <cdr:nvSpPr>
        <cdr:cNvPr id="2" name="TextBox 1">
          <a:extLst xmlns:a="http://schemas.openxmlformats.org/drawingml/2006/main">
            <a:ext uri="{FF2B5EF4-FFF2-40B4-BE49-F238E27FC236}">
              <a16:creationId xmlns:a16="http://schemas.microsoft.com/office/drawing/2014/main" id="{F6AD95A8-A52A-72DF-5027-AFD4F352DDC6}"/>
            </a:ext>
          </a:extLst>
        </cdr:cNvPr>
        <cdr:cNvSpPr txBox="1"/>
      </cdr:nvSpPr>
      <cdr:spPr>
        <a:xfrm xmlns:a="http://schemas.openxmlformats.org/drawingml/2006/main" rot="5400000">
          <a:off x="-257175" y="976313"/>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ar-AE" sz="700" dirty="0"/>
            <a:t>مليار دولار أمريكي</a:t>
          </a:r>
          <a:endParaRPr lang="en-AE" sz="700" dirty="0"/>
        </a:p>
      </cdr:txBody>
    </cdr:sp>
  </cdr:relSizeAnchor>
  <cdr:relSizeAnchor xmlns:cdr="http://schemas.openxmlformats.org/drawingml/2006/chartDrawing">
    <cdr:from>
      <cdr:x>0.45012</cdr:x>
      <cdr:y>0.05295</cdr:y>
    </cdr:from>
    <cdr:to>
      <cdr:x>0.65938</cdr:x>
      <cdr:y>0.16624</cdr:y>
    </cdr:to>
    <cdr:sp macro="" textlink="">
      <cdr:nvSpPr>
        <cdr:cNvPr id="3" name="TextBox 1">
          <a:extLst xmlns:a="http://schemas.openxmlformats.org/drawingml/2006/main">
            <a:ext uri="{FF2B5EF4-FFF2-40B4-BE49-F238E27FC236}">
              <a16:creationId xmlns:a16="http://schemas.microsoft.com/office/drawing/2014/main" id="{603E0F8F-2EF2-5AD1-09EF-7551A3DF1CDD}"/>
            </a:ext>
          </a:extLst>
        </cdr:cNvPr>
        <cdr:cNvSpPr txBox="1"/>
      </cdr:nvSpPr>
      <cdr:spPr>
        <a:xfrm xmlns:a="http://schemas.openxmlformats.org/drawingml/2006/main">
          <a:off x="1324155" y="108538"/>
          <a:ext cx="615596" cy="2322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AE" sz="700" b="1" dirty="0">
              <a:effectLst>
                <a:outerShdw blurRad="38100" dist="38100" dir="2700000" algn="tl">
                  <a:srgbClr val="000000">
                    <a:alpha val="43137"/>
                  </a:srgbClr>
                </a:outerShdw>
              </a:effectLst>
            </a:rPr>
            <a:t>الكويت</a:t>
          </a:r>
          <a:endParaRPr lang="en-AE" sz="7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0.925</cdr:x>
      <cdr:y>0.82461</cdr:y>
    </cdr:from>
    <cdr:to>
      <cdr:x>1</cdr:x>
      <cdr:y>0.94481</cdr:y>
    </cdr:to>
    <cdr:sp macro="" textlink="">
      <cdr:nvSpPr>
        <cdr:cNvPr id="4" name="TextBox 1">
          <a:extLst xmlns:a="http://schemas.openxmlformats.org/drawingml/2006/main">
            <a:ext uri="{FF2B5EF4-FFF2-40B4-BE49-F238E27FC236}">
              <a16:creationId xmlns:a16="http://schemas.microsoft.com/office/drawing/2014/main" id="{F070675A-B699-37D3-F4A0-016F6732CA83}"/>
            </a:ext>
          </a:extLst>
        </cdr:cNvPr>
        <cdr:cNvSpPr txBox="1"/>
      </cdr:nvSpPr>
      <cdr:spPr>
        <a:xfrm xmlns:a="http://schemas.openxmlformats.org/drawingml/2006/main">
          <a:off x="2721164" y="1690429"/>
          <a:ext cx="220635" cy="2464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a:t>(%)</a:t>
          </a:r>
          <a:endParaRPr lang="en-AE" sz="7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22" tIns="45711" rIns="91422" bIns="45711" rtlCol="0"/>
          <a:lstStyle>
            <a:lvl1pPr algn="r">
              <a:defRPr sz="1200"/>
            </a:lvl1pPr>
          </a:lstStyle>
          <a:p>
            <a:fld id="{907D58F9-5C0C-4D11-A14C-B2DB966D6D96}" type="datetimeFigureOut">
              <a:rPr lang="en-US" smtClean="0"/>
              <a:t>11/6/2023</a:t>
            </a:fld>
            <a:endParaRPr lang="en-US"/>
          </a:p>
        </p:txBody>
      </p:sp>
      <p:sp>
        <p:nvSpPr>
          <p:cNvPr id="4" name="Slide Image Placeholder 3"/>
          <p:cNvSpPr>
            <a:spLocks noGrp="1" noRot="1" noChangeAspect="1"/>
          </p:cNvSpPr>
          <p:nvPr>
            <p:ph type="sldImg" idx="2"/>
          </p:nvPr>
        </p:nvSpPr>
        <p:spPr>
          <a:xfrm>
            <a:off x="993775" y="1162050"/>
            <a:ext cx="5022850" cy="3138488"/>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22" tIns="45711" rIns="91422" bIns="457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22" tIns="45711" rIns="91422" bIns="45711" rtlCol="0" anchor="b"/>
          <a:lstStyle>
            <a:lvl1pPr algn="r">
              <a:defRPr sz="1200"/>
            </a:lvl1pPr>
          </a:lstStyle>
          <a:p>
            <a:fld id="{823ABF35-6AB9-4C9B-A57D-39B9F3E2A872}" type="slidenum">
              <a:rPr lang="en-US" smtClean="0"/>
              <a:t>‹#›</a:t>
            </a:fld>
            <a:endParaRPr lang="en-US"/>
          </a:p>
        </p:txBody>
      </p:sp>
    </p:spTree>
    <p:extLst>
      <p:ext uri="{BB962C8B-B14F-4D97-AF65-F5344CB8AC3E}">
        <p14:creationId xmlns:p14="http://schemas.microsoft.com/office/powerpoint/2010/main" val="338033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01150E-B0EA-481F-A61B-03E6AB76BE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1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10</a:t>
            </a:fld>
            <a:endParaRPr lang="en-US"/>
          </a:p>
        </p:txBody>
      </p:sp>
    </p:spTree>
    <p:extLst>
      <p:ext uri="{BB962C8B-B14F-4D97-AF65-F5344CB8AC3E}">
        <p14:creationId xmlns:p14="http://schemas.microsoft.com/office/powerpoint/2010/main" val="396180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11</a:t>
            </a:fld>
            <a:endParaRPr lang="en-US"/>
          </a:p>
        </p:txBody>
      </p:sp>
    </p:spTree>
    <p:extLst>
      <p:ext uri="{BB962C8B-B14F-4D97-AF65-F5344CB8AC3E}">
        <p14:creationId xmlns:p14="http://schemas.microsoft.com/office/powerpoint/2010/main" val="48199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12</a:t>
            </a:fld>
            <a:endParaRPr lang="en-US"/>
          </a:p>
        </p:txBody>
      </p:sp>
    </p:spTree>
    <p:extLst>
      <p:ext uri="{BB962C8B-B14F-4D97-AF65-F5344CB8AC3E}">
        <p14:creationId xmlns:p14="http://schemas.microsoft.com/office/powerpoint/2010/main" val="282948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13</a:t>
            </a:fld>
            <a:endParaRPr lang="en-US"/>
          </a:p>
        </p:txBody>
      </p:sp>
    </p:spTree>
    <p:extLst>
      <p:ext uri="{BB962C8B-B14F-4D97-AF65-F5344CB8AC3E}">
        <p14:creationId xmlns:p14="http://schemas.microsoft.com/office/powerpoint/2010/main" val="418279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14</a:t>
            </a:fld>
            <a:endParaRPr lang="en-US"/>
          </a:p>
        </p:txBody>
      </p:sp>
    </p:spTree>
    <p:extLst>
      <p:ext uri="{BB962C8B-B14F-4D97-AF65-F5344CB8AC3E}">
        <p14:creationId xmlns:p14="http://schemas.microsoft.com/office/powerpoint/2010/main" val="30210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2</a:t>
            </a:fld>
            <a:endParaRPr lang="en-US"/>
          </a:p>
        </p:txBody>
      </p:sp>
    </p:spTree>
    <p:extLst>
      <p:ext uri="{BB962C8B-B14F-4D97-AF65-F5344CB8AC3E}">
        <p14:creationId xmlns:p14="http://schemas.microsoft.com/office/powerpoint/2010/main" val="30901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3</a:t>
            </a:fld>
            <a:endParaRPr lang="en-US"/>
          </a:p>
        </p:txBody>
      </p:sp>
    </p:spTree>
    <p:extLst>
      <p:ext uri="{BB962C8B-B14F-4D97-AF65-F5344CB8AC3E}">
        <p14:creationId xmlns:p14="http://schemas.microsoft.com/office/powerpoint/2010/main" val="310041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4</a:t>
            </a:fld>
            <a:endParaRPr lang="en-US"/>
          </a:p>
        </p:txBody>
      </p:sp>
    </p:spTree>
    <p:extLst>
      <p:ext uri="{BB962C8B-B14F-4D97-AF65-F5344CB8AC3E}">
        <p14:creationId xmlns:p14="http://schemas.microsoft.com/office/powerpoint/2010/main" val="56275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5</a:t>
            </a:fld>
            <a:endParaRPr lang="en-US"/>
          </a:p>
        </p:txBody>
      </p:sp>
    </p:spTree>
    <p:extLst>
      <p:ext uri="{BB962C8B-B14F-4D97-AF65-F5344CB8AC3E}">
        <p14:creationId xmlns:p14="http://schemas.microsoft.com/office/powerpoint/2010/main" val="268865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6</a:t>
            </a:fld>
            <a:endParaRPr lang="en-US"/>
          </a:p>
        </p:txBody>
      </p:sp>
    </p:spTree>
    <p:extLst>
      <p:ext uri="{BB962C8B-B14F-4D97-AF65-F5344CB8AC3E}">
        <p14:creationId xmlns:p14="http://schemas.microsoft.com/office/powerpoint/2010/main" val="366197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7</a:t>
            </a:fld>
            <a:endParaRPr lang="en-US"/>
          </a:p>
        </p:txBody>
      </p:sp>
    </p:spTree>
    <p:extLst>
      <p:ext uri="{BB962C8B-B14F-4D97-AF65-F5344CB8AC3E}">
        <p14:creationId xmlns:p14="http://schemas.microsoft.com/office/powerpoint/2010/main" val="249860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8</a:t>
            </a:fld>
            <a:endParaRPr lang="en-US"/>
          </a:p>
        </p:txBody>
      </p:sp>
    </p:spTree>
    <p:extLst>
      <p:ext uri="{BB962C8B-B14F-4D97-AF65-F5344CB8AC3E}">
        <p14:creationId xmlns:p14="http://schemas.microsoft.com/office/powerpoint/2010/main" val="378171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23ABF35-6AB9-4C9B-A57D-39B9F3E2A872}" type="slidenum">
              <a:rPr lang="en-US" smtClean="0"/>
              <a:t>9</a:t>
            </a:fld>
            <a:endParaRPr lang="en-US"/>
          </a:p>
        </p:txBody>
      </p:sp>
    </p:spTree>
    <p:extLst>
      <p:ext uri="{BB962C8B-B14F-4D97-AF65-F5344CB8AC3E}">
        <p14:creationId xmlns:p14="http://schemas.microsoft.com/office/powerpoint/2010/main" val="226342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436264-8038-403C-9BE4-C6F52E3F7F1C}"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61732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162DE3-447D-4E15-9F39-6A6EE23AFE8C}"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4976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92019-56C0-406E-BE67-F773F622D6ED}"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312249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1F13CF-3BF5-47DD-BDC3-4ABCF19E1553}"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304187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766FA1-7141-48AD-8419-7F1522600B25}"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2800751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3DC97D-8D54-47D9-89A1-A2F3A3248DBE}"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22064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08C96-0B3D-4488-95A5-A0042CCCD9DC}"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194667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279262"/>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E8C867-3C89-4827-9847-85330234EE35}"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1195663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12D703-E054-45E1-8691-06FFA1DAE8B4}"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976655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847F2-FEF1-4A86-8665-B3B474143A59}"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93637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3"/>
            <a:ext cx="3008313" cy="968375"/>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17ECE71F-7493-4FFF-BD65-5F63AF332364}"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122221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E8957-5D3C-4347-B186-1DD0F155CD97}"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362221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C7FD61FD-574E-48F2-9CFA-AD5ACB98CC02}"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884585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12C6D-3B0B-4421-A00B-5A498F693F3F}"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4122044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182ECA-67FB-42A0-A489-CC03559B26C9}"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262542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7ADCB-1654-48F2-B10D-4622D8DC5720}"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247970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FBE5F-F715-430F-B678-ABD6FBF57A48}"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11414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C5F936-EB24-443C-BDE6-DA31000EDF22}"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136358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C86173-6724-4E97-AEE1-C5BFEE693DB1}"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79769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31FE8-7853-493C-A677-CBE7831290F1}"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344762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159E40-DC5B-4AC9-B393-8D95BC5F5DC1}"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21741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95D0A8-B475-4858-95BC-E7C1FBE39AB7}"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03F14-A2D4-9D42-A4F0-DD96C29FEE96}" type="slidenum">
              <a:rPr lang="en-US" smtClean="0"/>
              <a:t>‹#›</a:t>
            </a:fld>
            <a:endParaRPr lang="en-US"/>
          </a:p>
        </p:txBody>
      </p:sp>
    </p:spTree>
    <p:extLst>
      <p:ext uri="{BB962C8B-B14F-4D97-AF65-F5344CB8AC3E}">
        <p14:creationId xmlns:p14="http://schemas.microsoft.com/office/powerpoint/2010/main" val="426154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5980A8E-B052-4A77-B743-A415351C43CD}" type="datetime1">
              <a:rPr lang="en-US" smtClean="0"/>
              <a:t>11/6/2023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ED03F14-A2D4-9D42-A4F0-DD96C29FEE96}" type="slidenum">
              <a:rPr lang="en-US" smtClean="0"/>
              <a:t>‹#›</a:t>
            </a:fld>
            <a:endParaRPr lang="en-US"/>
          </a:p>
        </p:txBody>
      </p:sp>
    </p:spTree>
    <p:extLst>
      <p:ext uri="{BB962C8B-B14F-4D97-AF65-F5344CB8AC3E}">
        <p14:creationId xmlns:p14="http://schemas.microsoft.com/office/powerpoint/2010/main" val="258432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080">
                <a:solidFill>
                  <a:schemeClr val="tx1">
                    <a:tint val="75000"/>
                  </a:schemeClr>
                </a:solidFill>
              </a:defRPr>
            </a:lvl1pPr>
          </a:lstStyle>
          <a:p>
            <a:fld id="{FF53D4E7-58CE-4A9B-9DD9-33FC26879AA3}" type="datetime1">
              <a:rPr lang="en-US" smtClean="0"/>
              <a:t>11/6/2023</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080">
                <a:solidFill>
                  <a:schemeClr val="tx1">
                    <a:tint val="75000"/>
                  </a:schemeClr>
                </a:solidFill>
              </a:defRPr>
            </a:lvl1pPr>
          </a:lstStyle>
          <a:p>
            <a:fld id="{1ED03F14-A2D4-9D42-A4F0-DD96C29FEE96}" type="slidenum">
              <a:rPr lang="en-US" smtClean="0"/>
              <a:t>‹#›</a:t>
            </a:fld>
            <a:endParaRPr lang="en-US"/>
          </a:p>
        </p:txBody>
      </p:sp>
    </p:spTree>
    <p:extLst>
      <p:ext uri="{BB962C8B-B14F-4D97-AF65-F5344CB8AC3E}">
        <p14:creationId xmlns:p14="http://schemas.microsoft.com/office/powerpoint/2010/main" val="217871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11480" rtl="0" eaLnBrk="1" latinLnBrk="0" hangingPunct="1">
        <a:spcBef>
          <a:spcPct val="0"/>
        </a:spcBef>
        <a:buNone/>
        <a:defRPr sz="3960" kern="1200">
          <a:solidFill>
            <a:schemeClr val="tx1"/>
          </a:solidFill>
          <a:latin typeface="+mj-lt"/>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mn-lt"/>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mn-lt"/>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mn-lt"/>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mn-lt"/>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mn-lt"/>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 Id="rId9"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604" y="4259410"/>
            <a:ext cx="4140194" cy="1037550"/>
          </a:xfrm>
        </p:spPr>
        <p:txBody>
          <a:bodyPr>
            <a:noAutofit/>
          </a:bodyPr>
          <a:lstStyle/>
          <a:p>
            <a:pPr rtl="1">
              <a:lnSpc>
                <a:spcPct val="150000"/>
              </a:lnSpc>
            </a:pPr>
            <a:r>
              <a:rPr lang="ar-AE" sz="1600" b="1" dirty="0">
                <a:latin typeface="Effra Trial" panose="020B0503020203090204" pitchFamily="34" charset="0"/>
                <a:ea typeface="GE SS Two Medium" panose="020A0503020102020204" pitchFamily="18" charset="-78"/>
                <a:cs typeface="Effra Trial" panose="020B0503020203090204" pitchFamily="34" charset="0"/>
              </a:rPr>
              <a:t>جمال قاسم حسن                           محمود عبد السلام </a:t>
            </a:r>
            <a:br>
              <a:rPr lang="ar-SA" sz="1350" b="1" dirty="0">
                <a:latin typeface="Effra Trial" panose="020B0503020203090204" pitchFamily="34" charset="0"/>
                <a:ea typeface="GE SS Two Medium" panose="020A0503020102020204" pitchFamily="18" charset="-78"/>
                <a:cs typeface="Effra Trial" panose="020B0503020203090204" pitchFamily="34" charset="0"/>
              </a:rPr>
            </a:br>
            <a:r>
              <a:rPr lang="ar-AE" sz="1600" b="1" dirty="0">
                <a:latin typeface="Effra Trial" panose="020B0503020203090204" pitchFamily="34" charset="0"/>
                <a:ea typeface="GE SS Two Medium" panose="020A0503020102020204" pitchFamily="18" charset="-78"/>
                <a:cs typeface="Effra Trial" panose="020B0503020203090204" pitchFamily="34" charset="0"/>
              </a:rPr>
              <a:t>صندوق النقد العربي</a:t>
            </a:r>
            <a:endParaRPr lang="en-US" sz="1200" b="1" dirty="0">
              <a:latin typeface="Effra Trial" panose="020B0503020203090204" pitchFamily="34" charset="0"/>
              <a:ea typeface="GE SS Two Medium" panose="020A0503020102020204" pitchFamily="18" charset="-78"/>
              <a:cs typeface="Effra Trial" panose="020B0503020203090204" pitchFamily="34" charset="0"/>
            </a:endParaRPr>
          </a:p>
        </p:txBody>
      </p:sp>
      <p:sp>
        <p:nvSpPr>
          <p:cNvPr id="3" name="Slide Number Placeholder 2"/>
          <p:cNvSpPr>
            <a:spLocks noGrp="1"/>
          </p:cNvSpPr>
          <p:nvPr>
            <p:ph type="sldNum" sz="quarter" idx="12"/>
          </p:nvPr>
        </p:nvSpPr>
        <p:spPr/>
        <p:txBody>
          <a:bodyPr/>
          <a:lstStyle/>
          <a:p>
            <a:pPr defTabSz="411480">
              <a:defRPr/>
            </a:pPr>
            <a:fld id="{1ED03F14-A2D4-9D42-A4F0-DD96C29FEE96}" type="slidenum">
              <a:rPr lang="en-US">
                <a:solidFill>
                  <a:srgbClr val="EEECE1"/>
                </a:solidFill>
                <a:latin typeface="Calibri"/>
              </a:rPr>
              <a:pPr defTabSz="411480">
                <a:defRPr/>
              </a:pPr>
              <a:t>1</a:t>
            </a:fld>
            <a:endParaRPr lang="en-US" dirty="0">
              <a:solidFill>
                <a:srgbClr val="EEECE1"/>
              </a:solidFill>
              <a:latin typeface="Calibri"/>
            </a:endParaRPr>
          </a:p>
        </p:txBody>
      </p:sp>
      <p:sp>
        <p:nvSpPr>
          <p:cNvPr id="5" name="Title 1">
            <a:extLst>
              <a:ext uri="{FF2B5EF4-FFF2-40B4-BE49-F238E27FC236}">
                <a16:creationId xmlns:a16="http://schemas.microsoft.com/office/drawing/2014/main" id="{767D6CA5-013E-4BBB-9CF9-8B505996BC67}"/>
              </a:ext>
            </a:extLst>
          </p:cNvPr>
          <p:cNvSpPr txBox="1">
            <a:spLocks/>
          </p:cNvSpPr>
          <p:nvPr/>
        </p:nvSpPr>
        <p:spPr>
          <a:xfrm rot="10800000" flipV="1">
            <a:off x="625485" y="3061722"/>
            <a:ext cx="7546628" cy="917258"/>
          </a:xfrm>
          <a:prstGeom prst="rect">
            <a:avLst/>
          </a:prstGeom>
        </p:spPr>
        <p:txBody>
          <a:bodyPr vert="horz" lIns="82296" tIns="41148" rIns="82296" bIns="41148"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rtl="1">
              <a:defRPr/>
            </a:pPr>
            <a:endParaRPr lang="ar-AE" sz="750" b="1" dirty="0">
              <a:solidFill>
                <a:srgbClr val="3333FF"/>
              </a:solidFill>
              <a:latin typeface="Effra Trial" panose="020B0503020203090204" pitchFamily="34" charset="0"/>
              <a:ea typeface="GE SS Two Medium" panose="020A0503020102020204" pitchFamily="18" charset="-78"/>
              <a:cs typeface="Effra Trial" panose="020B0503020203090204" pitchFamily="34" charset="0"/>
            </a:endParaRPr>
          </a:p>
          <a:p>
            <a:pPr algn="ctr" defTabSz="822960" rtl="1">
              <a:defRPr/>
            </a:pPr>
            <a:r>
              <a:rPr lang="ar-SA" sz="2100" b="1" dirty="0">
                <a:solidFill>
                  <a:srgbClr val="CB9027"/>
                </a:solidFill>
                <a:latin typeface="Effra Trial" panose="020B0503020203090204" pitchFamily="34" charset="0"/>
                <a:ea typeface="GE SS Two Medium" panose="020A0503020102020204" pitchFamily="18" charset="-78"/>
                <a:cs typeface="Effra Trial" panose="020B0503020203090204" pitchFamily="34" charset="0"/>
              </a:rPr>
              <a:t>الاجتماع العاشر للجنة الفنية لمبادرة الإحصاءات العربية (عربستات)</a:t>
            </a:r>
            <a:endParaRPr lang="ar-AE" sz="2100" b="1" dirty="0">
              <a:solidFill>
                <a:srgbClr val="CB9027"/>
              </a:solidFill>
              <a:latin typeface="Effra Trial" panose="020B0503020203090204" pitchFamily="34" charset="0"/>
              <a:ea typeface="GE SS Two Medium" panose="020A0503020102020204" pitchFamily="18" charset="-78"/>
              <a:cs typeface="Effra Trial" panose="020B0503020203090204" pitchFamily="34" charset="0"/>
            </a:endParaRPr>
          </a:p>
          <a:p>
            <a:pPr algn="ctr" defTabSz="822960" rtl="1">
              <a:defRPr/>
            </a:pPr>
            <a:endParaRPr lang="ar-EG" sz="1200" b="1" dirty="0">
              <a:solidFill>
                <a:srgbClr val="3333FF"/>
              </a:solidFill>
              <a:latin typeface="Effra Trial" panose="020B0503020203090204" pitchFamily="34" charset="0"/>
              <a:ea typeface="GE SS Two Medium" panose="020A0503020102020204" pitchFamily="18" charset="-78"/>
              <a:cs typeface="Effra Trial" panose="020B0503020203090204" pitchFamily="34" charset="0"/>
            </a:endParaRPr>
          </a:p>
          <a:p>
            <a:pPr algn="ctr" defTabSz="822960" rtl="1">
              <a:defRPr/>
            </a:pPr>
            <a:r>
              <a:rPr lang="ar-SA" sz="1650" b="1" dirty="0">
                <a:solidFill>
                  <a:srgbClr val="008000"/>
                </a:solidFill>
                <a:latin typeface="Effra Trial" panose="020B0503020203090204" pitchFamily="34" charset="0"/>
                <a:ea typeface="GE SS Two Medium" panose="020A0503020102020204" pitchFamily="18" charset="-78"/>
                <a:cs typeface="Effra Trial" panose="020B0503020203090204" pitchFamily="34" charset="0"/>
              </a:rPr>
              <a:t>8-9 نوفمبر 2023</a:t>
            </a:r>
            <a:endParaRPr lang="en-US" sz="1650" b="1" dirty="0">
              <a:solidFill>
                <a:srgbClr val="008000"/>
              </a:solidFill>
              <a:latin typeface="Effra Trial" panose="020B0503020203090204" pitchFamily="34" charset="0"/>
              <a:ea typeface="GE SS Two Medium" panose="020A0503020102020204" pitchFamily="18" charset="-78"/>
              <a:cs typeface="Effra Trial" panose="020B0503020203090204" pitchFamily="34" charset="0"/>
            </a:endParaRPr>
          </a:p>
        </p:txBody>
      </p:sp>
      <p:sp>
        <p:nvSpPr>
          <p:cNvPr id="4" name="Title 1">
            <a:extLst>
              <a:ext uri="{FF2B5EF4-FFF2-40B4-BE49-F238E27FC236}">
                <a16:creationId xmlns:a16="http://schemas.microsoft.com/office/drawing/2014/main" id="{B3F87987-387D-126D-AE8D-0E9BAF286A86}"/>
              </a:ext>
            </a:extLst>
          </p:cNvPr>
          <p:cNvSpPr txBox="1">
            <a:spLocks/>
          </p:cNvSpPr>
          <p:nvPr/>
        </p:nvSpPr>
        <p:spPr>
          <a:xfrm rot="10800000" flipV="1">
            <a:off x="625485" y="1598571"/>
            <a:ext cx="7680930" cy="1062428"/>
          </a:xfrm>
          <a:prstGeom prst="rect">
            <a:avLst/>
          </a:prstGeom>
        </p:spPr>
        <p:txBody>
          <a:bodyPr vert="horz" lIns="82296" tIns="41148" rIns="82296" bIns="41148"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rtl="1">
              <a:defRPr/>
            </a:pPr>
            <a:r>
              <a:rPr lang="ar-SA" sz="3600" b="1" dirty="0">
                <a:solidFill>
                  <a:srgbClr val="4BACC6">
                    <a:lumMod val="75000"/>
                  </a:srgbClr>
                </a:solidFill>
                <a:effectLst>
                  <a:outerShdw blurRad="38100" dist="38100" dir="2700000" algn="tl">
                    <a:srgbClr val="000000">
                      <a:alpha val="43137"/>
                    </a:srgbClr>
                  </a:outerShdw>
                </a:effectLst>
                <a:latin typeface="DIN Next LT Arabic Medium" panose="020B0603020203050203" pitchFamily="34" charset="-78"/>
                <a:ea typeface="GE SS Two Medium" panose="020A0503020102020204" pitchFamily="18" charset="-78"/>
                <a:cs typeface="MasmakBHD" panose="02010000000000000000" pitchFamily="50" charset="-78"/>
              </a:rPr>
              <a:t>إحصاءات </a:t>
            </a:r>
            <a:r>
              <a:rPr lang="ar-AE" sz="3600" b="1" dirty="0">
                <a:solidFill>
                  <a:srgbClr val="4BACC6">
                    <a:lumMod val="75000"/>
                  </a:srgbClr>
                </a:solidFill>
                <a:effectLst>
                  <a:outerShdw blurRad="38100" dist="38100" dir="2700000" algn="tl">
                    <a:srgbClr val="000000">
                      <a:alpha val="43137"/>
                    </a:srgbClr>
                  </a:outerShdw>
                </a:effectLst>
                <a:latin typeface="DIN Next LT Arabic Medium" panose="020B0603020203050203" pitchFamily="34" charset="-78"/>
                <a:ea typeface="GE SS Two Medium" panose="020A0503020102020204" pitchFamily="18" charset="-78"/>
                <a:cs typeface="MasmakBHD" panose="02010000000000000000" pitchFamily="50" charset="-78"/>
              </a:rPr>
              <a:t>التجارة الإلكترونية ب</a:t>
            </a:r>
            <a:r>
              <a:rPr lang="ar-SA" sz="3600" b="1" dirty="0">
                <a:solidFill>
                  <a:srgbClr val="4BACC6">
                    <a:lumMod val="75000"/>
                  </a:srgbClr>
                </a:solidFill>
                <a:effectLst>
                  <a:outerShdw blurRad="38100" dist="38100" dir="2700000" algn="tl">
                    <a:srgbClr val="000000">
                      <a:alpha val="43137"/>
                    </a:srgbClr>
                  </a:outerShdw>
                </a:effectLst>
                <a:latin typeface="DIN Next LT Arabic Medium" panose="020B0603020203050203" pitchFamily="34" charset="-78"/>
                <a:ea typeface="GE SS Two Medium" panose="020A0503020102020204" pitchFamily="18" charset="-78"/>
                <a:cs typeface="MasmakBHD" panose="02010000000000000000" pitchFamily="50" charset="-78"/>
              </a:rPr>
              <a:t>الدول العربية</a:t>
            </a:r>
            <a:endParaRPr lang="en-US" sz="3600" b="1" dirty="0">
              <a:solidFill>
                <a:srgbClr val="4BACC6">
                  <a:lumMod val="75000"/>
                </a:srgbClr>
              </a:solidFill>
              <a:effectLst>
                <a:outerShdw blurRad="38100" dist="38100" dir="2700000" algn="tl">
                  <a:srgbClr val="000000">
                    <a:alpha val="43137"/>
                  </a:srgbClr>
                </a:outerShdw>
              </a:effectLst>
              <a:latin typeface="DIN Next LT Arabic Medium" panose="020B0603020203050203" pitchFamily="34" charset="-78"/>
              <a:ea typeface="GE SS Two Medium" panose="020A0503020102020204" pitchFamily="18" charset="-78"/>
              <a:cs typeface="MasmakBHD" panose="02010000000000000000" pitchFamily="50" charset="-78"/>
            </a:endParaRPr>
          </a:p>
        </p:txBody>
      </p:sp>
    </p:spTree>
    <p:extLst>
      <p:ext uri="{BB962C8B-B14F-4D97-AF65-F5344CB8AC3E}">
        <p14:creationId xmlns:p14="http://schemas.microsoft.com/office/powerpoint/2010/main" val="262976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28246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390709" y="28246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130333"/>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3" name="TextBox 2">
            <a:extLst>
              <a:ext uri="{FF2B5EF4-FFF2-40B4-BE49-F238E27FC236}">
                <a16:creationId xmlns:a16="http://schemas.microsoft.com/office/drawing/2014/main" id="{1BA0BF55-69DE-EA9A-41C4-945FE0023BC8}"/>
              </a:ext>
            </a:extLst>
          </p:cNvPr>
          <p:cNvSpPr txBox="1"/>
          <p:nvPr/>
        </p:nvSpPr>
        <p:spPr>
          <a:xfrm>
            <a:off x="2659003" y="390061"/>
            <a:ext cx="4080755" cy="261610"/>
          </a:xfrm>
          <a:prstGeom prst="rect">
            <a:avLst/>
          </a:prstGeom>
          <a:noFill/>
        </p:spPr>
        <p:txBody>
          <a:bodyPr wrap="square">
            <a:spAutoFit/>
          </a:bodyPr>
          <a:lstStyle/>
          <a:p>
            <a:pPr algn="ctr" rtl="1">
              <a:spcAft>
                <a:spcPts val="1000"/>
              </a:spcAft>
            </a:pPr>
            <a:r>
              <a:rPr lang="ar-AE" sz="11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واقع التجارة الإلكترونية</a:t>
            </a:r>
            <a:r>
              <a:rPr lang="en-US" sz="11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 </a:t>
            </a:r>
            <a:r>
              <a:rPr lang="ar-AE" sz="11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والتقديرات حتى عام 2026 في بعض الدول العربية</a:t>
            </a:r>
            <a:endParaRPr lang="en-AE" sz="11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endParaRPr>
          </a:p>
        </p:txBody>
      </p:sp>
      <p:graphicFrame>
        <p:nvGraphicFramePr>
          <p:cNvPr id="15" name="Chart 14">
            <a:extLst>
              <a:ext uri="{FF2B5EF4-FFF2-40B4-BE49-F238E27FC236}">
                <a16:creationId xmlns:a16="http://schemas.microsoft.com/office/drawing/2014/main" id="{72A07948-80D9-39AF-C852-E64F388A0415}"/>
              </a:ext>
            </a:extLst>
          </p:cNvPr>
          <p:cNvGraphicFramePr/>
          <p:nvPr>
            <p:extLst>
              <p:ext uri="{D42A27DB-BD31-4B8C-83A1-F6EECF244321}">
                <p14:modId xmlns:p14="http://schemas.microsoft.com/office/powerpoint/2010/main" val="2266105508"/>
              </p:ext>
            </p:extLst>
          </p:nvPr>
        </p:nvGraphicFramePr>
        <p:xfrm>
          <a:off x="6170279" y="664053"/>
          <a:ext cx="2875411" cy="202769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AAF580EF-53A6-F8CF-BB4B-8C99EDFC4F11}"/>
              </a:ext>
            </a:extLst>
          </p:cNvPr>
          <p:cNvSpPr txBox="1"/>
          <p:nvPr/>
        </p:nvSpPr>
        <p:spPr>
          <a:xfrm>
            <a:off x="1446147" y="5293389"/>
            <a:ext cx="2601540" cy="307841"/>
          </a:xfrm>
          <a:prstGeom prst="rect">
            <a:avLst/>
          </a:prstGeom>
          <a:noFill/>
        </p:spPr>
        <p:txBody>
          <a:bodyPr wrap="square">
            <a:spAutoFit/>
          </a:bodyPr>
          <a:lstStyle/>
          <a:p>
            <a:pPr>
              <a:lnSpc>
                <a:spcPts val="2000"/>
              </a:lnSpc>
              <a:spcAft>
                <a:spcPts val="100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Source : Statista Institutions for e-Commerce (2023).</a:t>
            </a:r>
            <a:endParaRPr lang="en-AE" sz="7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72A07948-80D9-39AF-C852-E64F388A0415}"/>
              </a:ext>
            </a:extLst>
          </p:cNvPr>
          <p:cNvGraphicFramePr>
            <a:graphicFrameLocks/>
          </p:cNvGraphicFramePr>
          <p:nvPr>
            <p:extLst>
              <p:ext uri="{D42A27DB-BD31-4B8C-83A1-F6EECF244321}">
                <p14:modId xmlns:p14="http://schemas.microsoft.com/office/powerpoint/2010/main" val="4224559544"/>
              </p:ext>
            </p:extLst>
          </p:nvPr>
        </p:nvGraphicFramePr>
        <p:xfrm>
          <a:off x="3189108" y="692159"/>
          <a:ext cx="2941798" cy="2027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A53A8752-68B1-9CB8-3C98-837DD39930A1}"/>
              </a:ext>
            </a:extLst>
          </p:cNvPr>
          <p:cNvGraphicFramePr>
            <a:graphicFrameLocks/>
          </p:cNvGraphicFramePr>
          <p:nvPr>
            <p:extLst>
              <p:ext uri="{D42A27DB-BD31-4B8C-83A1-F6EECF244321}">
                <p14:modId xmlns:p14="http://schemas.microsoft.com/office/powerpoint/2010/main" val="969897449"/>
              </p:ext>
            </p:extLst>
          </p:nvPr>
        </p:nvGraphicFramePr>
        <p:xfrm>
          <a:off x="124556" y="678102"/>
          <a:ext cx="3025179" cy="20450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E0D96427-F18F-751A-0B5D-9A4F32EEBCD6}"/>
              </a:ext>
            </a:extLst>
          </p:cNvPr>
          <p:cNvGraphicFramePr>
            <a:graphicFrameLocks/>
          </p:cNvGraphicFramePr>
          <p:nvPr>
            <p:extLst>
              <p:ext uri="{D42A27DB-BD31-4B8C-83A1-F6EECF244321}">
                <p14:modId xmlns:p14="http://schemas.microsoft.com/office/powerpoint/2010/main" val="2000147881"/>
              </p:ext>
            </p:extLst>
          </p:nvPr>
        </p:nvGraphicFramePr>
        <p:xfrm>
          <a:off x="126935" y="2749551"/>
          <a:ext cx="2969040" cy="20450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a:extLst>
              <a:ext uri="{FF2B5EF4-FFF2-40B4-BE49-F238E27FC236}">
                <a16:creationId xmlns:a16="http://schemas.microsoft.com/office/drawing/2014/main" id="{D4B3E877-933C-9F30-1BD9-6405ABB175D3}"/>
              </a:ext>
            </a:extLst>
          </p:cNvPr>
          <p:cNvGraphicFramePr>
            <a:graphicFrameLocks/>
          </p:cNvGraphicFramePr>
          <p:nvPr>
            <p:extLst>
              <p:ext uri="{D42A27DB-BD31-4B8C-83A1-F6EECF244321}">
                <p14:modId xmlns:p14="http://schemas.microsoft.com/office/powerpoint/2010/main" val="1503752166"/>
              </p:ext>
            </p:extLst>
          </p:nvPr>
        </p:nvGraphicFramePr>
        <p:xfrm>
          <a:off x="6149100" y="2749551"/>
          <a:ext cx="2941799" cy="207910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a:extLst>
              <a:ext uri="{FF2B5EF4-FFF2-40B4-BE49-F238E27FC236}">
                <a16:creationId xmlns:a16="http://schemas.microsoft.com/office/drawing/2014/main" id="{E8176698-4C42-D350-F676-F929B93237BF}"/>
              </a:ext>
            </a:extLst>
          </p:cNvPr>
          <p:cNvGraphicFramePr>
            <a:graphicFrameLocks/>
          </p:cNvGraphicFramePr>
          <p:nvPr>
            <p:extLst>
              <p:ext uri="{D42A27DB-BD31-4B8C-83A1-F6EECF244321}">
                <p14:modId xmlns:p14="http://schemas.microsoft.com/office/powerpoint/2010/main" val="2564424693"/>
              </p:ext>
            </p:extLst>
          </p:nvPr>
        </p:nvGraphicFramePr>
        <p:xfrm>
          <a:off x="3149735" y="2744602"/>
          <a:ext cx="2941799" cy="204996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1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258814"/>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287508"/>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113770"/>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graphicFrame>
        <p:nvGraphicFramePr>
          <p:cNvPr id="8" name="Table 7">
            <a:extLst>
              <a:ext uri="{FF2B5EF4-FFF2-40B4-BE49-F238E27FC236}">
                <a16:creationId xmlns:a16="http://schemas.microsoft.com/office/drawing/2014/main" id="{713E197F-5A3E-6AF9-231C-0C7FE3F3A9BF}"/>
              </a:ext>
            </a:extLst>
          </p:cNvPr>
          <p:cNvGraphicFramePr>
            <a:graphicFrameLocks noGrp="1"/>
          </p:cNvGraphicFramePr>
          <p:nvPr>
            <p:extLst>
              <p:ext uri="{D42A27DB-BD31-4B8C-83A1-F6EECF244321}">
                <p14:modId xmlns:p14="http://schemas.microsoft.com/office/powerpoint/2010/main" val="2303898565"/>
              </p:ext>
            </p:extLst>
          </p:nvPr>
        </p:nvGraphicFramePr>
        <p:xfrm>
          <a:off x="344083" y="680801"/>
          <a:ext cx="8750031" cy="4630339"/>
        </p:xfrm>
        <a:graphic>
          <a:graphicData uri="http://schemas.openxmlformats.org/drawingml/2006/table">
            <a:tbl>
              <a:tblPr rtl="1">
                <a:tableStyleId>{BC89EF96-8CEA-46FF-86C4-4CE0E7609802}</a:tableStyleId>
              </a:tblPr>
              <a:tblGrid>
                <a:gridCol w="519964">
                  <a:extLst>
                    <a:ext uri="{9D8B030D-6E8A-4147-A177-3AD203B41FA5}">
                      <a16:colId xmlns:a16="http://schemas.microsoft.com/office/drawing/2014/main" val="2151646769"/>
                    </a:ext>
                  </a:extLst>
                </a:gridCol>
                <a:gridCol w="1809044">
                  <a:extLst>
                    <a:ext uri="{9D8B030D-6E8A-4147-A177-3AD203B41FA5}">
                      <a16:colId xmlns:a16="http://schemas.microsoft.com/office/drawing/2014/main" val="1948450286"/>
                    </a:ext>
                  </a:extLst>
                </a:gridCol>
                <a:gridCol w="837977">
                  <a:extLst>
                    <a:ext uri="{9D8B030D-6E8A-4147-A177-3AD203B41FA5}">
                      <a16:colId xmlns:a16="http://schemas.microsoft.com/office/drawing/2014/main" val="676526955"/>
                    </a:ext>
                  </a:extLst>
                </a:gridCol>
                <a:gridCol w="1713099">
                  <a:extLst>
                    <a:ext uri="{9D8B030D-6E8A-4147-A177-3AD203B41FA5}">
                      <a16:colId xmlns:a16="http://schemas.microsoft.com/office/drawing/2014/main" val="1617200777"/>
                    </a:ext>
                  </a:extLst>
                </a:gridCol>
                <a:gridCol w="1064303">
                  <a:extLst>
                    <a:ext uri="{9D8B030D-6E8A-4147-A177-3AD203B41FA5}">
                      <a16:colId xmlns:a16="http://schemas.microsoft.com/office/drawing/2014/main" val="2853596142"/>
                    </a:ext>
                  </a:extLst>
                </a:gridCol>
                <a:gridCol w="465802">
                  <a:extLst>
                    <a:ext uri="{9D8B030D-6E8A-4147-A177-3AD203B41FA5}">
                      <a16:colId xmlns:a16="http://schemas.microsoft.com/office/drawing/2014/main" val="175933446"/>
                    </a:ext>
                  </a:extLst>
                </a:gridCol>
                <a:gridCol w="2339842">
                  <a:extLst>
                    <a:ext uri="{9D8B030D-6E8A-4147-A177-3AD203B41FA5}">
                      <a16:colId xmlns:a16="http://schemas.microsoft.com/office/drawing/2014/main" val="2971454750"/>
                    </a:ext>
                  </a:extLst>
                </a:gridCol>
              </a:tblGrid>
              <a:tr h="247285">
                <a:tc>
                  <a:txBody>
                    <a:bodyPr/>
                    <a:lstStyle/>
                    <a:p>
                      <a:pPr algn="l" rtl="0" fontAlgn="b"/>
                      <a:r>
                        <a:rPr lang="en-AE" sz="800" b="0" u="none" strike="noStrike">
                          <a:solidFill>
                            <a:srgbClr val="000000"/>
                          </a:solidFill>
                          <a:effectLst/>
                          <a:latin typeface="+mn-lt"/>
                        </a:rPr>
                        <a:t> </a:t>
                      </a:r>
                      <a:endParaRPr lang="en-AE" sz="800" b="0" i="0" u="none" strike="noStrike">
                        <a:solidFill>
                          <a:srgbClr val="000000"/>
                        </a:solidFill>
                        <a:effectLst/>
                        <a:latin typeface="+mn-lt"/>
                      </a:endParaRPr>
                    </a:p>
                  </a:txBody>
                  <a:tcPr marL="5571" marR="5571" marT="5571" marB="0" anchor="b">
                    <a:solidFill>
                      <a:schemeClr val="accent1">
                        <a:lumMod val="20000"/>
                        <a:lumOff val="80000"/>
                      </a:schemeClr>
                    </a:solidFill>
                  </a:tcPr>
                </a:tc>
                <a:tc>
                  <a:txBody>
                    <a:bodyPr/>
                    <a:lstStyle/>
                    <a:p>
                      <a:pPr algn="ctr" rtl="1" fontAlgn="ctr"/>
                      <a:r>
                        <a:rPr lang="ar-AE" sz="800" b="0" u="none" strike="noStrike">
                          <a:solidFill>
                            <a:srgbClr val="000000"/>
                          </a:solidFill>
                          <a:effectLst/>
                          <a:latin typeface="+mn-lt"/>
                        </a:rPr>
                        <a:t>التشريعات القانونية</a:t>
                      </a:r>
                      <a:endParaRPr lang="ar-AE" sz="800" b="0" i="0" u="none" strike="noStrike">
                        <a:solidFill>
                          <a:srgbClr val="000000"/>
                        </a:solidFill>
                        <a:effectLst/>
                        <a:latin typeface="+mn-lt"/>
                      </a:endParaRPr>
                    </a:p>
                  </a:txBody>
                  <a:tcPr marL="5571" marR="5571" marT="5571" marB="0" anchor="ctr">
                    <a:solidFill>
                      <a:schemeClr val="accent1">
                        <a:lumMod val="20000"/>
                        <a:lumOff val="80000"/>
                      </a:schemeClr>
                    </a:solidFill>
                  </a:tcPr>
                </a:tc>
                <a:tc>
                  <a:txBody>
                    <a:bodyPr/>
                    <a:lstStyle/>
                    <a:p>
                      <a:pPr algn="ctr" rtl="1" fontAlgn="ctr"/>
                      <a:r>
                        <a:rPr lang="ar-AE" sz="800" b="0" u="none" strike="noStrike">
                          <a:solidFill>
                            <a:srgbClr val="000000"/>
                          </a:solidFill>
                          <a:effectLst/>
                          <a:latin typeface="+mn-lt"/>
                        </a:rPr>
                        <a:t>تدرج  ضمن الحسابات القومية</a:t>
                      </a:r>
                      <a:endParaRPr lang="ar-AE" sz="800" b="0" i="0" u="none" strike="noStrike">
                        <a:solidFill>
                          <a:srgbClr val="000000"/>
                        </a:solidFill>
                        <a:effectLst/>
                        <a:latin typeface="+mn-lt"/>
                      </a:endParaRPr>
                    </a:p>
                  </a:txBody>
                  <a:tcPr marL="5571" marR="5571" marT="5571" marB="0" anchor="ctr">
                    <a:solidFill>
                      <a:schemeClr val="accent1">
                        <a:lumMod val="20000"/>
                        <a:lumOff val="80000"/>
                      </a:schemeClr>
                    </a:solidFill>
                  </a:tcPr>
                </a:tc>
                <a:tc>
                  <a:txBody>
                    <a:bodyPr/>
                    <a:lstStyle/>
                    <a:p>
                      <a:pPr algn="ctr" rtl="1" fontAlgn="ctr"/>
                      <a:r>
                        <a:rPr lang="ar-AE" sz="800" b="0" u="none" strike="noStrike">
                          <a:solidFill>
                            <a:srgbClr val="000000"/>
                          </a:solidFill>
                          <a:effectLst/>
                          <a:latin typeface="+mn-lt"/>
                        </a:rPr>
                        <a:t>قياس التجارة الإلكترونية</a:t>
                      </a:r>
                      <a:endParaRPr lang="ar-AE" sz="800" b="0" i="0" u="none" strike="noStrike">
                        <a:solidFill>
                          <a:srgbClr val="000000"/>
                        </a:solidFill>
                        <a:effectLst/>
                        <a:latin typeface="+mn-lt"/>
                      </a:endParaRPr>
                    </a:p>
                  </a:txBody>
                  <a:tcPr marL="5571" marR="5571" marT="5571" marB="0" anchor="ctr">
                    <a:solidFill>
                      <a:schemeClr val="accent1">
                        <a:lumMod val="20000"/>
                        <a:lumOff val="80000"/>
                      </a:schemeClr>
                    </a:solidFill>
                  </a:tcPr>
                </a:tc>
                <a:tc>
                  <a:txBody>
                    <a:bodyPr/>
                    <a:lstStyle/>
                    <a:p>
                      <a:pPr algn="ctr" rtl="1" fontAlgn="ctr"/>
                      <a:r>
                        <a:rPr lang="ar-AE" sz="800" b="0" u="none" strike="noStrike" dirty="0">
                          <a:solidFill>
                            <a:srgbClr val="000000"/>
                          </a:solidFill>
                          <a:effectLst/>
                          <a:latin typeface="+mn-lt"/>
                        </a:rPr>
                        <a:t>الضرائب على التجارة الإلكترونية </a:t>
                      </a:r>
                      <a:endParaRPr lang="ar-AE" sz="800" b="0" i="0" u="none" strike="noStrike" dirty="0">
                        <a:solidFill>
                          <a:srgbClr val="000000"/>
                        </a:solidFill>
                        <a:effectLst/>
                        <a:latin typeface="+mn-lt"/>
                      </a:endParaRPr>
                    </a:p>
                  </a:txBody>
                  <a:tcPr marL="5571" marR="5571" marT="5571" marB="0" anchor="ctr">
                    <a:solidFill>
                      <a:schemeClr val="accent1">
                        <a:lumMod val="20000"/>
                        <a:lumOff val="80000"/>
                      </a:schemeClr>
                    </a:solidFill>
                  </a:tcPr>
                </a:tc>
                <a:tc>
                  <a:txBody>
                    <a:bodyPr/>
                    <a:lstStyle/>
                    <a:p>
                      <a:pPr algn="ctr" rtl="1" fontAlgn="ctr"/>
                      <a:r>
                        <a:rPr lang="ar-AE" sz="800" b="0" u="none" strike="noStrike">
                          <a:solidFill>
                            <a:srgbClr val="000000"/>
                          </a:solidFill>
                          <a:effectLst/>
                          <a:latin typeface="+mn-lt"/>
                        </a:rPr>
                        <a:t>استراتيجية وطنية</a:t>
                      </a:r>
                      <a:endParaRPr lang="ar-AE" sz="800" b="0" i="0" u="none" strike="noStrike">
                        <a:solidFill>
                          <a:srgbClr val="000000"/>
                        </a:solidFill>
                        <a:effectLst/>
                        <a:latin typeface="+mn-lt"/>
                      </a:endParaRPr>
                    </a:p>
                  </a:txBody>
                  <a:tcPr marL="5571" marR="5571" marT="5571" marB="0" anchor="ctr">
                    <a:solidFill>
                      <a:schemeClr val="accent1">
                        <a:lumMod val="20000"/>
                        <a:lumOff val="80000"/>
                      </a:schemeClr>
                    </a:solidFill>
                  </a:tcPr>
                </a:tc>
                <a:tc>
                  <a:txBody>
                    <a:bodyPr/>
                    <a:lstStyle/>
                    <a:p>
                      <a:pPr algn="ctr" rtl="1" fontAlgn="ctr"/>
                      <a:r>
                        <a:rPr lang="ar-AE" sz="800" b="0" u="none" strike="noStrike" dirty="0">
                          <a:solidFill>
                            <a:srgbClr val="000000"/>
                          </a:solidFill>
                          <a:effectLst/>
                          <a:latin typeface="+mn-lt"/>
                        </a:rPr>
                        <a:t>ملامح الاستراتيجية</a:t>
                      </a:r>
                      <a:endParaRPr lang="ar-AE" sz="800" b="0" i="0" u="none" strike="noStrike" dirty="0">
                        <a:solidFill>
                          <a:srgbClr val="000000"/>
                        </a:solidFill>
                        <a:effectLst/>
                        <a:latin typeface="+mn-lt"/>
                      </a:endParaRPr>
                    </a:p>
                  </a:txBody>
                  <a:tcPr marL="5571" marR="5571" marT="5571" marB="0" anchor="ctr">
                    <a:solidFill>
                      <a:schemeClr val="accent1">
                        <a:lumMod val="20000"/>
                        <a:lumOff val="80000"/>
                      </a:schemeClr>
                    </a:solidFill>
                  </a:tcPr>
                </a:tc>
                <a:extLst>
                  <a:ext uri="{0D108BD9-81ED-4DB2-BD59-A6C34878D82A}">
                    <a16:rowId xmlns:a16="http://schemas.microsoft.com/office/drawing/2014/main" val="787441144"/>
                  </a:ext>
                </a:extLst>
              </a:tr>
              <a:tr h="349819">
                <a:tc>
                  <a:txBody>
                    <a:bodyPr/>
                    <a:lstStyle/>
                    <a:p>
                      <a:pPr algn="r" rtl="1" fontAlgn="ctr"/>
                      <a:r>
                        <a:rPr lang="ar-AE" sz="800" b="1" u="none" strike="noStrike" dirty="0">
                          <a:solidFill>
                            <a:srgbClr val="000000"/>
                          </a:solidFill>
                          <a:effectLst/>
                          <a:latin typeface="+mn-lt"/>
                        </a:rPr>
                        <a:t>الإمارات</a:t>
                      </a:r>
                      <a:endParaRPr lang="ar-AE" sz="800" b="1"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ar-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توفير البنية التحتية الرقمية عالية المستوى والتمكين من سرعة الإتصال بالشبكة العالمية للمعلومات "الإنترنت"، وتطوير المهارات والقدرات الرقمية.</a:t>
                      </a:r>
                      <a:endParaRPr lang="ar-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1754971943"/>
                  </a:ext>
                </a:extLst>
              </a:tr>
              <a:tr h="352487">
                <a:tc>
                  <a:txBody>
                    <a:bodyPr/>
                    <a:lstStyle/>
                    <a:p>
                      <a:pPr algn="r" rtl="1" fontAlgn="ctr"/>
                      <a:r>
                        <a:rPr lang="ar-AE" sz="800" b="1" u="none" strike="noStrike" dirty="0">
                          <a:solidFill>
                            <a:srgbClr val="000000"/>
                          </a:solidFill>
                          <a:effectLst/>
                          <a:latin typeface="+mn-lt"/>
                        </a:rPr>
                        <a:t>البحرين</a:t>
                      </a:r>
                      <a:endParaRPr lang="ar-AE" sz="80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عن طريق إستمارات أسبوعية وشهرية، حيث تتضمن إحصاءات حول التجارة الإلكترونية التي يملؤها مزودو الخدمة، ثم ترسل إلى مصرف البحرين المركزي</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just" rtl="0" fontAlgn="ctr"/>
                      <a:r>
                        <a:rPr lang="en-AE" sz="750" b="0" u="none" strike="noStrike">
                          <a:solidFill>
                            <a:srgbClr val="000000"/>
                          </a:solidFill>
                          <a:effectLst/>
                          <a:latin typeface="+mn-lt"/>
                        </a:rPr>
                        <a:t> </a:t>
                      </a:r>
                      <a:endParaRPr lang="en-AE" sz="750" b="0" i="0" u="none" strike="noStrike">
                        <a:solidFill>
                          <a:srgbClr val="000000"/>
                        </a:solidFill>
                        <a:effectLst/>
                        <a:latin typeface="+mn-lt"/>
                      </a:endParaRPr>
                    </a:p>
                  </a:txBody>
                  <a:tcPr marL="5571" marR="5571" marT="5571" marB="0" anchor="ctr"/>
                </a:tc>
                <a:extLst>
                  <a:ext uri="{0D108BD9-81ED-4DB2-BD59-A6C34878D82A}">
                    <a16:rowId xmlns:a16="http://schemas.microsoft.com/office/drawing/2014/main" val="2462418499"/>
                  </a:ext>
                </a:extLst>
              </a:tr>
              <a:tr h="467972">
                <a:tc>
                  <a:txBody>
                    <a:bodyPr/>
                    <a:lstStyle/>
                    <a:p>
                      <a:pPr algn="r" rtl="1" fontAlgn="ctr"/>
                      <a:r>
                        <a:rPr lang="ar-AE" sz="800" b="1" u="none" strike="noStrike" dirty="0">
                          <a:solidFill>
                            <a:srgbClr val="000000"/>
                          </a:solidFill>
                          <a:effectLst/>
                          <a:latin typeface="+mn-lt"/>
                        </a:rPr>
                        <a:t>تونس</a:t>
                      </a:r>
                      <a:endParaRPr lang="ar-AE" sz="80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 سد الفجوة بين المناطق الريفية والحضرية بهدف تطوير الشمول المالي الرقمي، وضمان النفاذ إلى الشبكة العالمية للمعلومات "الإنترنت"، وتطوير الخدمات المالية بفضل الرقمنة (الدفع الإلكتروني، البنك البريدي)، وتحسين البنية التحتية والمدفوعات الإلكترونية وسبل التجارة الإلكترونية.</a:t>
                      </a:r>
                      <a:endParaRPr lang="ar-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2720429504"/>
                  </a:ext>
                </a:extLst>
              </a:tr>
              <a:tr h="286897">
                <a:tc>
                  <a:txBody>
                    <a:bodyPr/>
                    <a:lstStyle/>
                    <a:p>
                      <a:pPr algn="r" rtl="1" fontAlgn="ctr"/>
                      <a:r>
                        <a:rPr lang="ar-AE" sz="800" b="1" u="none" strike="noStrike">
                          <a:solidFill>
                            <a:srgbClr val="000000"/>
                          </a:solidFill>
                          <a:effectLst/>
                          <a:latin typeface="+mn-lt"/>
                        </a:rPr>
                        <a:t>السعودية</a:t>
                      </a:r>
                      <a:endParaRPr lang="ar-AE" sz="800" b="1"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تدرج ضمن أنشطة تجارة الجملة والتجزئة.</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1691591371"/>
                  </a:ext>
                </a:extLst>
              </a:tr>
              <a:tr h="467972">
                <a:tc>
                  <a:txBody>
                    <a:bodyPr/>
                    <a:lstStyle/>
                    <a:p>
                      <a:pPr algn="r" rtl="1" fontAlgn="ctr"/>
                      <a:r>
                        <a:rPr lang="ar-AE" sz="800" b="1" u="none" strike="noStrike" dirty="0">
                          <a:solidFill>
                            <a:srgbClr val="000000"/>
                          </a:solidFill>
                          <a:effectLst/>
                          <a:latin typeface="+mn-lt"/>
                        </a:rPr>
                        <a:t>عُمان</a:t>
                      </a:r>
                      <a:endParaRPr lang="ar-AE" sz="800" b="1" i="0" u="none" strike="noStrike" dirty="0">
                        <a:solidFill>
                          <a:srgbClr val="000000"/>
                        </a:solidFill>
                        <a:effectLst/>
                        <a:latin typeface="+mn-lt"/>
                      </a:endParaRPr>
                    </a:p>
                  </a:txBody>
                  <a:tcPr marL="5571" marR="5571" marT="5571" marB="0" anchor="ctr"/>
                </a:tc>
                <a:tc>
                  <a:txBody>
                    <a:bodyPr/>
                    <a:lstStyle/>
                    <a:p>
                      <a:pPr algn="ctr" rtl="0" fontAlgn="ctr"/>
                      <a:r>
                        <a:rPr lang="ar-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هناك مشروع قائم مع البنك المركزي العماني يرتكز على جمع قيم وحجم التجارة الإلكترونية الخارجية فقط، بحيث يكون مصدر البيانات البنوك التجارية وشركات الصرافة.</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تعزيز البنية الأساسية ووسائل تقنية المعلومات والاتصالات ومختلف الخدمات التي تهدف إلى تيسير التجارة الإلكترونية، بما فيها إنشاء وتطوير شبكات ومنصات التسوق عبر  شبكة المعلومات العالمية "الأنترنت" والخدمات الرقمية المرتبطة بها.</a:t>
                      </a:r>
                      <a:endParaRPr lang="ar-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606185340"/>
                  </a:ext>
                </a:extLst>
              </a:tr>
              <a:tr h="615198">
                <a:tc>
                  <a:txBody>
                    <a:bodyPr/>
                    <a:lstStyle/>
                    <a:p>
                      <a:pPr algn="r" rtl="1" fontAlgn="ctr"/>
                      <a:r>
                        <a:rPr lang="ar-AE" sz="800" b="1" u="none" strike="noStrike" dirty="0">
                          <a:solidFill>
                            <a:srgbClr val="000000"/>
                          </a:solidFill>
                          <a:effectLst/>
                          <a:latin typeface="+mn-lt"/>
                        </a:rPr>
                        <a:t>قطر</a:t>
                      </a:r>
                      <a:endParaRPr lang="ar-AE" sz="800" b="1"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يوجد تعميم  حول العمليات المالية بالوسائل الإلكترونية المنفّذة بواسطة الأجهزة الإلكترونية الجوالة أو الثابتة عبر التطبيقات </a:t>
                      </a:r>
                      <a:r>
                        <a:rPr lang="ar-AE" sz="750" b="0" u="none" strike="noStrike" dirty="0">
                          <a:solidFill>
                            <a:srgbClr val="10253F"/>
                          </a:solidFill>
                          <a:effectLst/>
                          <a:latin typeface="+mn-lt"/>
                        </a:rPr>
                        <a:t>من خلال استعمال بطاقات أو حسابات مصرفية من مصارف مختلفة، وذلك وفقاً لشروط تهدف لحماية المستهلك المالي الرقمي.</a:t>
                      </a:r>
                      <a:endParaRPr lang="ar-AE" sz="750" b="0" i="0" u="none" strike="noStrike" dirty="0">
                        <a:solidFill>
                          <a:srgbClr val="000000"/>
                        </a:solidFill>
                        <a:effectLst/>
                        <a:latin typeface="+mn-lt"/>
                      </a:endParaRPr>
                    </a:p>
                  </a:txBody>
                  <a:tcPr marL="5571" marR="5571" marT="5571" marB="0" anchor="ctr"/>
                </a:tc>
                <a:tc>
                  <a:txBody>
                    <a:bodyPr/>
                    <a:lstStyle/>
                    <a:p>
                      <a:pPr algn="l" rtl="0" fontAlgn="b"/>
                      <a:endParaRPr lang="en-AE" sz="750" b="0" i="0" u="none" strike="noStrike">
                        <a:solidFill>
                          <a:srgbClr val="000000"/>
                        </a:solidFill>
                        <a:effectLst/>
                        <a:latin typeface="+mn-lt"/>
                      </a:endParaRPr>
                    </a:p>
                  </a:txBody>
                  <a:tcPr marL="5571" marR="5571" marT="5571" marB="0" anchor="b"/>
                </a:tc>
                <a:tc>
                  <a:txBody>
                    <a:bodyPr/>
                    <a:lstStyle/>
                    <a:p>
                      <a:pPr algn="r" rtl="1" fontAlgn="ctr">
                        <a:buClr>
                          <a:srgbClr val="000000"/>
                        </a:buClr>
                        <a:buSzPts val="800"/>
                        <a:buFont typeface="Calibri" panose="020F0502020204030204" pitchFamily="34" charset="0"/>
                        <a:buNone/>
                      </a:pPr>
                      <a:r>
                        <a:rPr lang="ar-AE" sz="750" b="0" i="0" u="none" strike="noStrike" dirty="0">
                          <a:solidFill>
                            <a:srgbClr val="000000"/>
                          </a:solidFill>
                          <a:effectLst/>
                          <a:latin typeface="+mn-lt"/>
                        </a:rPr>
                        <a:t>تعتزم وضع آلية لإحتساب مؤشرات وإحصاءات التجارة الإلكترونية</a:t>
                      </a:r>
                      <a:endParaRPr lang="en-AE" sz="750" b="0"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يتم فرض رسوم جمركية بحسب نوع السلعة، حيث يتم متابعتها من قبل ديوان المحاسبة التابع لوزارة المالية</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617223720"/>
                  </a:ext>
                </a:extLst>
              </a:tr>
              <a:tr h="452352">
                <a:tc>
                  <a:txBody>
                    <a:bodyPr/>
                    <a:lstStyle/>
                    <a:p>
                      <a:pPr algn="r" rtl="1" fontAlgn="ctr"/>
                      <a:r>
                        <a:rPr lang="ar-AE" sz="800" b="1" u="none" strike="noStrike" dirty="0">
                          <a:solidFill>
                            <a:srgbClr val="000000"/>
                          </a:solidFill>
                          <a:effectLst/>
                          <a:latin typeface="+mn-lt"/>
                        </a:rPr>
                        <a:t>الكويت</a:t>
                      </a:r>
                      <a:endParaRPr lang="ar-AE" sz="800" b="1" i="0" u="none" strike="noStrike" dirty="0">
                        <a:solidFill>
                          <a:srgbClr val="000000"/>
                        </a:solidFill>
                        <a:effectLst/>
                        <a:latin typeface="+mn-lt"/>
                      </a:endParaRPr>
                    </a:p>
                  </a:txBody>
                  <a:tcPr marL="5571" marR="5571" marT="5571"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AE" sz="750" b="0" u="none" strike="noStrike" dirty="0">
                          <a:solidFill>
                            <a:srgbClr val="000000"/>
                          </a:solidFill>
                          <a:effectLst/>
                          <a:latin typeface="+mn-lt"/>
                        </a:rPr>
                        <a:t> ×</a:t>
                      </a:r>
                      <a:endParaRPr lang="en-AE" sz="750" b="0" i="0" u="none" strike="noStrike" dirty="0">
                        <a:solidFill>
                          <a:srgbClr val="000000"/>
                        </a:solidFill>
                        <a:effectLst/>
                        <a:latin typeface="+mn-lt"/>
                      </a:endParaRPr>
                    </a:p>
                    <a:p>
                      <a:pPr algn="ctr" rtl="0" fontAlgn="ct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just" rtl="1" fontAlgn="ctr">
                        <a:buClr>
                          <a:srgbClr val="000000"/>
                        </a:buClr>
                        <a:buSzPts val="800"/>
                        <a:buFont typeface="Calibri" panose="020F0502020204030204" pitchFamily="34" charset="0"/>
                        <a:buNone/>
                      </a:pPr>
                      <a:r>
                        <a:rPr lang="ar-AE" sz="750" b="0" i="0" u="none" strike="noStrike" dirty="0">
                          <a:solidFill>
                            <a:srgbClr val="10253F"/>
                          </a:solidFill>
                          <a:effectLst/>
                          <a:latin typeface="Effra Trial" panose="020B0503020203090204" pitchFamily="34" charset="0"/>
                          <a:cs typeface="Effra Trial" panose="020B0503020203090204" pitchFamily="34" charset="0"/>
                        </a:rPr>
                        <a:t>يقوم بنك الكويت المركزي بنشر بيانات تتعلق بالمعاملات التي تمت عبر المواقع الإلكترونية، وتحسب من خلال بطاقات الإئتمان والإستعانة بمزودي خدمات الدفع والبطاقات المدينة في إحتساب حجم المبيعات الإلكترونية .</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1" fontAlgn="ctr"/>
                      <a:r>
                        <a:rPr lang="ar-AE" sz="750" b="0" u="none" strike="noStrike" dirty="0">
                          <a:solidFill>
                            <a:srgbClr val="000000"/>
                          </a:solidFill>
                          <a:effectLst/>
                          <a:latin typeface="+mn-lt"/>
                        </a:rPr>
                        <a:t>التوسع والإستحواذ على أكبر حصة في السوق وكذلك زيادة الأنشطة الإكترونية بدلا من المحلات الإعتيادية الكثيرة الانتشار في الأسواق.</a:t>
                      </a:r>
                      <a:endParaRPr lang="en-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755212944"/>
                  </a:ext>
                </a:extLst>
              </a:tr>
              <a:tr h="585042">
                <a:tc>
                  <a:txBody>
                    <a:bodyPr/>
                    <a:lstStyle/>
                    <a:p>
                      <a:pPr algn="r" rtl="1" fontAlgn="ctr"/>
                      <a:r>
                        <a:rPr lang="ar-AE" sz="800" b="1" u="none" strike="noStrike" dirty="0">
                          <a:solidFill>
                            <a:srgbClr val="000000"/>
                          </a:solidFill>
                          <a:effectLst/>
                          <a:latin typeface="+mn-lt"/>
                        </a:rPr>
                        <a:t>لبنان</a:t>
                      </a:r>
                      <a:endParaRPr lang="ar-AE" sz="800" b="1"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 تم إصدار التعميم الأساسي صادر بتاريخ 2000 حول العمليات المالية بالوسائل الإلكترونية المنفّذة بواسطة الأجهزة الإلكترونية الجوالة أو الثابتة عبر التطبيقات من خلال استعمال بطاقات أو حسابات مصرفية تعود لعملاء من مصارف مختلفة، وذلك وفقاً لشروط تهدف لحماية المستهلك المالي الرقمي، ذلك كما نصّ عليه بموجب آخر تعديل صادر في عام 2023.</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ar-AE" sz="750" b="0" u="none" strike="noStrike" dirty="0">
                          <a:solidFill>
                            <a:srgbClr val="000000"/>
                          </a:solidFill>
                          <a:effectLst/>
                          <a:latin typeface="+mn-lt"/>
                        </a:rPr>
                        <a:t>..</a:t>
                      </a:r>
                      <a:r>
                        <a:rPr lang="en-AE" sz="750" b="0" u="none" strike="noStrike" dirty="0">
                          <a:solidFill>
                            <a:srgbClr val="000000"/>
                          </a:solidFill>
                          <a:effectLst/>
                          <a:latin typeface="+mn-lt"/>
                        </a:rPr>
                        <a:t> </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532541104"/>
                  </a:ext>
                </a:extLst>
              </a:tr>
              <a:tr h="162846">
                <a:tc>
                  <a:txBody>
                    <a:bodyPr/>
                    <a:lstStyle/>
                    <a:p>
                      <a:pPr algn="r" rtl="1" fontAlgn="ctr"/>
                      <a:r>
                        <a:rPr lang="ar-AE" sz="800" b="1" u="none" strike="noStrike" dirty="0">
                          <a:solidFill>
                            <a:srgbClr val="000000"/>
                          </a:solidFill>
                          <a:effectLst/>
                          <a:latin typeface="+mn-lt"/>
                        </a:rPr>
                        <a:t>مصر</a:t>
                      </a:r>
                      <a:endParaRPr lang="ar-AE" sz="800" b="1"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1" u="none" strike="noStrike" dirty="0">
                          <a:solidFill>
                            <a:srgbClr val="000000"/>
                          </a:solidFill>
                          <a:effectLst/>
                          <a:latin typeface="+mn-lt"/>
                        </a:rPr>
                        <a:t>√</a:t>
                      </a:r>
                      <a:endParaRPr lang="en-AE" sz="750" b="1" i="0" u="none" strike="noStrike" dirty="0">
                        <a:solidFill>
                          <a:srgbClr val="000000"/>
                        </a:solidFill>
                        <a:effectLst/>
                        <a:latin typeface="+mn-lt"/>
                      </a:endParaRPr>
                    </a:p>
                  </a:txBody>
                  <a:tcPr marL="5571" marR="5571" marT="5571" marB="0" anchor="ctr"/>
                </a:tc>
                <a:tc>
                  <a:txBody>
                    <a:bodyPr/>
                    <a:lstStyle/>
                    <a:p>
                      <a:pPr algn="ctr" rtl="0" fontAlgn="ctr"/>
                      <a:r>
                        <a:rPr lang="en-AE" sz="750" b="1" u="none" strike="noStrike">
                          <a:solidFill>
                            <a:srgbClr val="000000"/>
                          </a:solidFill>
                          <a:effectLst/>
                          <a:latin typeface="+mn-lt"/>
                        </a:rPr>
                        <a:t>√</a:t>
                      </a:r>
                      <a:endParaRPr lang="en-AE" sz="750" b="1"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3748135829"/>
                  </a:ext>
                </a:extLst>
              </a:tr>
              <a:tr h="294995">
                <a:tc>
                  <a:txBody>
                    <a:bodyPr/>
                    <a:lstStyle/>
                    <a:p>
                      <a:pPr algn="r" rtl="1" fontAlgn="ctr"/>
                      <a:r>
                        <a:rPr lang="ar-AE" sz="800" b="1" u="none" strike="noStrike" dirty="0">
                          <a:solidFill>
                            <a:srgbClr val="000000"/>
                          </a:solidFill>
                          <a:effectLst/>
                          <a:latin typeface="+mn-lt"/>
                        </a:rPr>
                        <a:t>اليمن</a:t>
                      </a:r>
                      <a:endParaRPr lang="ar-AE" sz="800" b="1"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جاري العمل على تطوير تشريعات لخدمات الدفع الإلكتروني والتنسيق للتنظيم أعمال التجارة الإلكترونية</a:t>
                      </a:r>
                      <a:endParaRPr lang="ar-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 </a:t>
                      </a:r>
                      <a:r>
                        <a:rPr lang="ar-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ctr" rtl="0" fontAlgn="ctr"/>
                      <a:r>
                        <a:rPr lang="en-AE" sz="750" b="0" u="none" strike="noStrike">
                          <a:solidFill>
                            <a:srgbClr val="000000"/>
                          </a:solidFill>
                          <a:effectLst/>
                          <a:latin typeface="+mn-lt"/>
                        </a:rPr>
                        <a:t>×</a:t>
                      </a:r>
                      <a:endParaRPr lang="en-AE" sz="750" b="0" i="0" u="none" strike="noStrike">
                        <a:solidFill>
                          <a:srgbClr val="000000"/>
                        </a:solidFill>
                        <a:effectLst/>
                        <a:latin typeface="+mn-lt"/>
                      </a:endParaRPr>
                    </a:p>
                  </a:txBody>
                  <a:tcPr marL="5571" marR="5571" marT="5571" marB="0" anchor="ctr"/>
                </a:tc>
                <a:tc>
                  <a:txBody>
                    <a:bodyPr/>
                    <a:lstStyle/>
                    <a:p>
                      <a:pPr algn="ctr" rtl="0" fontAlgn="ctr"/>
                      <a:r>
                        <a:rPr lang="en-AE" sz="750" b="0" u="none" strike="noStrike" dirty="0">
                          <a:solidFill>
                            <a:srgbClr val="000000"/>
                          </a:solidFill>
                          <a:effectLst/>
                          <a:latin typeface="+mn-lt"/>
                        </a:rPr>
                        <a:t> </a:t>
                      </a:r>
                      <a:r>
                        <a:rPr lang="ar-AE" sz="750" b="0" u="none" strike="noStrike" dirty="0">
                          <a:solidFill>
                            <a:srgbClr val="000000"/>
                          </a:solidFill>
                          <a:effectLst/>
                          <a:latin typeface="+mn-lt"/>
                        </a:rPr>
                        <a:t>..</a:t>
                      </a:r>
                      <a:endParaRPr lang="en-AE" sz="750" b="0" i="0" u="none" strike="noStrike" dirty="0">
                        <a:solidFill>
                          <a:srgbClr val="000000"/>
                        </a:solidFill>
                        <a:effectLst/>
                        <a:latin typeface="+mn-lt"/>
                      </a:endParaRPr>
                    </a:p>
                  </a:txBody>
                  <a:tcPr marL="5571" marR="5571" marT="5571" marB="0" anchor="ctr"/>
                </a:tc>
                <a:tc>
                  <a:txBody>
                    <a:bodyPr/>
                    <a:lstStyle/>
                    <a:p>
                      <a:pPr algn="just" rtl="1" fontAlgn="ctr"/>
                      <a:r>
                        <a:rPr lang="ar-AE" sz="750" b="0" u="none" strike="noStrike" dirty="0">
                          <a:solidFill>
                            <a:srgbClr val="000000"/>
                          </a:solidFill>
                          <a:effectLst/>
                          <a:latin typeface="+mn-lt"/>
                        </a:rPr>
                        <a:t>تعتبر البنية التحتية الرقمية والحاجة إلى تعزيز الرقابة على عملية المبيعات الإلكترونية أهم التحديات التي تواجه التجارة الإلكترونية.</a:t>
                      </a:r>
                      <a:endParaRPr lang="ar-AE" sz="750" b="0" i="0" u="none" strike="noStrike" dirty="0">
                        <a:solidFill>
                          <a:srgbClr val="000000"/>
                        </a:solidFill>
                        <a:effectLst/>
                        <a:latin typeface="+mn-lt"/>
                      </a:endParaRPr>
                    </a:p>
                  </a:txBody>
                  <a:tcPr marL="5571" marR="5571" marT="5571" marB="0" anchor="ctr"/>
                </a:tc>
                <a:extLst>
                  <a:ext uri="{0D108BD9-81ED-4DB2-BD59-A6C34878D82A}">
                    <a16:rowId xmlns:a16="http://schemas.microsoft.com/office/drawing/2014/main" val="3143895309"/>
                  </a:ext>
                </a:extLst>
              </a:tr>
            </a:tbl>
          </a:graphicData>
        </a:graphic>
      </p:graphicFrame>
      <p:sp>
        <p:nvSpPr>
          <p:cNvPr id="11" name="TextBox 10">
            <a:extLst>
              <a:ext uri="{FF2B5EF4-FFF2-40B4-BE49-F238E27FC236}">
                <a16:creationId xmlns:a16="http://schemas.microsoft.com/office/drawing/2014/main" id="{BC4E00EE-7677-B976-E46F-C5F43A279690}"/>
              </a:ext>
            </a:extLst>
          </p:cNvPr>
          <p:cNvSpPr txBox="1"/>
          <p:nvPr/>
        </p:nvSpPr>
        <p:spPr>
          <a:xfrm>
            <a:off x="2394914" y="306178"/>
            <a:ext cx="4581938" cy="332079"/>
          </a:xfrm>
          <a:prstGeom prst="rect">
            <a:avLst/>
          </a:prstGeom>
          <a:noFill/>
        </p:spPr>
        <p:txBody>
          <a:bodyPr wrap="square">
            <a:spAutoFit/>
          </a:bodyPr>
          <a:lstStyle/>
          <a:p>
            <a:pPr marL="271145" indent="-269875" algn="ctr" rtl="1">
              <a:lnSpc>
                <a:spcPts val="2000"/>
              </a:lnSpc>
              <a:spcAft>
                <a:spcPts val="1000"/>
              </a:spcAft>
            </a:pPr>
            <a:r>
              <a:rPr lang="ar-AE" sz="1200" b="1" kern="0" dirty="0">
                <a:solidFill>
                  <a:srgbClr val="C00000"/>
                </a:solidFill>
                <a:effectLst/>
                <a:latin typeface="Effra Trial" panose="020B0503020203090204" pitchFamily="34" charset="0"/>
                <a:cs typeface="Effra Trial" panose="020B0503020203090204" pitchFamily="34" charset="0"/>
              </a:rPr>
              <a:t>الرؤى الوطنية ل</a:t>
            </a:r>
            <a:r>
              <a:rPr lang="ar-SA" sz="1200" b="1" kern="0" dirty="0">
                <a:solidFill>
                  <a:srgbClr val="C00000"/>
                </a:solidFill>
                <a:effectLst/>
                <a:latin typeface="Effra Trial" panose="020B0503020203090204" pitchFamily="34" charset="0"/>
                <a:cs typeface="Effra Trial" panose="020B0503020203090204" pitchFamily="34" charset="0"/>
              </a:rPr>
              <a:t>لتجارة الإلكترونية في بعض الدول العربية</a:t>
            </a:r>
            <a:endParaRPr lang="en-AE" sz="1200" b="1" kern="0" dirty="0">
              <a:solidFill>
                <a:srgbClr val="C00000"/>
              </a:solidFill>
              <a:effectLst/>
              <a:latin typeface="Effra Trial" panose="020B0503020203090204" pitchFamily="34" charset="0"/>
              <a:cs typeface="Effra Trial" panose="020B0503020203090204" pitchFamily="34" charset="0"/>
            </a:endParaRPr>
          </a:p>
        </p:txBody>
      </p:sp>
    </p:spTree>
    <p:extLst>
      <p:ext uri="{BB962C8B-B14F-4D97-AF65-F5344CB8AC3E}">
        <p14:creationId xmlns:p14="http://schemas.microsoft.com/office/powerpoint/2010/main" val="419660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2" name="TextBox 1">
            <a:extLst>
              <a:ext uri="{FF2B5EF4-FFF2-40B4-BE49-F238E27FC236}">
                <a16:creationId xmlns:a16="http://schemas.microsoft.com/office/drawing/2014/main" id="{51ADB520-1A0C-4C97-50EE-3775BC2D1ECC}"/>
              </a:ext>
            </a:extLst>
          </p:cNvPr>
          <p:cNvSpPr txBox="1"/>
          <p:nvPr/>
        </p:nvSpPr>
        <p:spPr>
          <a:xfrm>
            <a:off x="890016" y="2163002"/>
            <a:ext cx="7242048" cy="523220"/>
          </a:xfrm>
          <a:prstGeom prst="rect">
            <a:avLst/>
          </a:prstGeom>
          <a:noFill/>
        </p:spPr>
        <p:txBody>
          <a:bodyPr wrap="square" rtlCol="0">
            <a:spAutoFit/>
          </a:bodyPr>
          <a:lstStyle/>
          <a:p>
            <a:pPr algn="ctr"/>
            <a:r>
              <a:rPr lang="ar-AE" sz="2800" b="1" dirty="0">
                <a:solidFill>
                  <a:schemeClr val="tx2">
                    <a:lumMod val="75000"/>
                  </a:schemeClr>
                </a:solidFill>
                <a:cs typeface="MasmakBHD" panose="02010000000000000000" pitchFamily="50" charset="-78"/>
              </a:rPr>
              <a:t>ثالثاً: </a:t>
            </a:r>
            <a:r>
              <a:rPr lang="ar-AE" sz="2800" b="1" dirty="0">
                <a:solidFill>
                  <a:schemeClr val="tx2">
                    <a:lumMod val="50000"/>
                  </a:schemeClr>
                </a:solidFill>
                <a:effectLst/>
                <a:latin typeface="Calibri" panose="020F0502020204030204" pitchFamily="34" charset="0"/>
                <a:ea typeface="Calibri" panose="020F0502020204030204" pitchFamily="34" charset="0"/>
                <a:cs typeface="MasmakBHD" panose="02010000000000000000" pitchFamily="50" charset="-78"/>
              </a:rPr>
              <a:t>التحديات في مجال</a:t>
            </a:r>
            <a:r>
              <a:rPr lang="ar-SA" sz="2800" b="1" dirty="0">
                <a:solidFill>
                  <a:schemeClr val="tx2">
                    <a:lumMod val="50000"/>
                  </a:schemeClr>
                </a:solidFill>
                <a:effectLst/>
                <a:latin typeface="Calibri" panose="020F0502020204030204" pitchFamily="34" charset="0"/>
                <a:ea typeface="Calibri" panose="020F0502020204030204" pitchFamily="34" charset="0"/>
                <a:cs typeface="MasmakBHD" panose="02010000000000000000" pitchFamily="50" charset="-78"/>
              </a:rPr>
              <a:t> التجارة الإلكترونية</a:t>
            </a:r>
            <a:endParaRPr lang="en-US" sz="2800" b="1" dirty="0">
              <a:solidFill>
                <a:schemeClr val="tx2">
                  <a:lumMod val="75000"/>
                </a:schemeClr>
              </a:solidFill>
              <a:cs typeface="MasmakBHD" panose="02010000000000000000" pitchFamily="50" charset="-78"/>
            </a:endParaRPr>
          </a:p>
        </p:txBody>
      </p:sp>
    </p:spTree>
    <p:extLst>
      <p:ext uri="{BB962C8B-B14F-4D97-AF65-F5344CB8AC3E}">
        <p14:creationId xmlns:p14="http://schemas.microsoft.com/office/powerpoint/2010/main" val="165518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graphicFrame>
        <p:nvGraphicFramePr>
          <p:cNvPr id="16" name="TextBox 2">
            <a:extLst>
              <a:ext uri="{FF2B5EF4-FFF2-40B4-BE49-F238E27FC236}">
                <a16:creationId xmlns:a16="http://schemas.microsoft.com/office/drawing/2014/main" id="{3CA547A5-A334-D6D2-C6A3-455F586768DC}"/>
              </a:ext>
            </a:extLst>
          </p:cNvPr>
          <p:cNvGraphicFramePr/>
          <p:nvPr>
            <p:extLst>
              <p:ext uri="{D42A27DB-BD31-4B8C-83A1-F6EECF244321}">
                <p14:modId xmlns:p14="http://schemas.microsoft.com/office/powerpoint/2010/main" val="2814421533"/>
              </p:ext>
            </p:extLst>
          </p:nvPr>
        </p:nvGraphicFramePr>
        <p:xfrm>
          <a:off x="538716" y="713500"/>
          <a:ext cx="8236689" cy="453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133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2" name="TextBox 1">
            <a:extLst>
              <a:ext uri="{FF2B5EF4-FFF2-40B4-BE49-F238E27FC236}">
                <a16:creationId xmlns:a16="http://schemas.microsoft.com/office/drawing/2014/main" id="{7F6FC070-96D5-2E8B-94EF-1230D5798F50}"/>
              </a:ext>
            </a:extLst>
          </p:cNvPr>
          <p:cNvSpPr txBox="1"/>
          <p:nvPr/>
        </p:nvSpPr>
        <p:spPr>
          <a:xfrm>
            <a:off x="3101340" y="2334280"/>
            <a:ext cx="3127779" cy="523220"/>
          </a:xfrm>
          <a:prstGeom prst="rect">
            <a:avLst/>
          </a:prstGeom>
          <a:noFill/>
        </p:spPr>
        <p:txBody>
          <a:bodyPr wrap="none" rtlCol="0">
            <a:spAutoFit/>
          </a:bodyPr>
          <a:lstStyle/>
          <a:p>
            <a:r>
              <a:rPr lang="ar-AE" sz="2800" b="1" dirty="0">
                <a:solidFill>
                  <a:schemeClr val="tx2">
                    <a:lumMod val="75000"/>
                  </a:schemeClr>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شكراً لحسن استماعكم</a:t>
            </a:r>
            <a:endParaRPr lang="en-AE" sz="2800" b="1" dirty="0">
              <a:solidFill>
                <a:schemeClr val="tx2">
                  <a:lumMod val="75000"/>
                </a:schemeClr>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endParaRPr>
          </a:p>
        </p:txBody>
      </p:sp>
    </p:spTree>
    <p:extLst>
      <p:ext uri="{BB962C8B-B14F-4D97-AF65-F5344CB8AC3E}">
        <p14:creationId xmlns:p14="http://schemas.microsoft.com/office/powerpoint/2010/main" val="376110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chemeClr val="bg1"/>
              </a:solidFill>
              <a:effectLst/>
              <a:uLnTx/>
              <a:uFillTx/>
            </a:endParaRPr>
          </a:p>
        </p:txBody>
      </p:sp>
      <p:sp>
        <p:nvSpPr>
          <p:cNvPr id="6" name="Title 1">
            <a:extLst>
              <a:ext uri="{FF2B5EF4-FFF2-40B4-BE49-F238E27FC236}">
                <a16:creationId xmlns:a16="http://schemas.microsoft.com/office/drawing/2014/main" id="{AA0E00A6-727C-2164-DC11-68B61231C95F}"/>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11" name="TextBox 10">
            <a:extLst>
              <a:ext uri="{FF2B5EF4-FFF2-40B4-BE49-F238E27FC236}">
                <a16:creationId xmlns:a16="http://schemas.microsoft.com/office/drawing/2014/main" id="{34199591-CF2F-080B-1644-6A3D2528B566}"/>
              </a:ext>
            </a:extLst>
          </p:cNvPr>
          <p:cNvSpPr txBox="1"/>
          <p:nvPr/>
        </p:nvSpPr>
        <p:spPr>
          <a:xfrm>
            <a:off x="766119" y="1282837"/>
            <a:ext cx="7727091" cy="2895664"/>
          </a:xfrm>
          <a:prstGeom prst="rect">
            <a:avLst/>
          </a:prstGeom>
          <a:noFill/>
        </p:spPr>
        <p:txBody>
          <a:bodyPr wrap="square" rtlCol="0">
            <a:spAutoFit/>
          </a:bodyPr>
          <a:lstStyle/>
          <a:p>
            <a:pPr algn="ctr" rtl="1">
              <a:lnSpc>
                <a:spcPct val="250000"/>
              </a:lnSpc>
            </a:pPr>
            <a:r>
              <a:rPr lang="ar-AE" sz="2200" b="1"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محاور العرض</a:t>
            </a:r>
          </a:p>
          <a:p>
            <a:pPr marL="342900" indent="-342900" algn="just" rtl="1">
              <a:lnSpc>
                <a:spcPct val="250000"/>
              </a:lnSpc>
              <a:buAutoNum type="arabicPeriod"/>
            </a:pPr>
            <a:r>
              <a:rPr lang="ar-AE" b="1" dirty="0">
                <a:solidFill>
                  <a:schemeClr val="tx2">
                    <a:lumMod val="50000"/>
                  </a:schemeClr>
                </a:solidFill>
                <a:latin typeface="Effra Trial" panose="020B0503020203090204" pitchFamily="34" charset="0"/>
                <a:cs typeface="Effra Trial" panose="020B0503020203090204" pitchFamily="34" charset="0"/>
              </a:rPr>
              <a:t>إحصاءات البنية التحتية التقنية للتجارة الإلكترونية.</a:t>
            </a:r>
          </a:p>
          <a:p>
            <a:pPr marL="342900" indent="-342900" algn="just" rtl="1">
              <a:lnSpc>
                <a:spcPct val="250000"/>
              </a:lnSpc>
              <a:buAutoNum type="arabicPeriod"/>
            </a:pPr>
            <a:r>
              <a:rPr lang="ar-SA" sz="18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تطورات التجارة الإلكترونية</a:t>
            </a:r>
            <a:r>
              <a:rPr lang="ar-AE" sz="18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a:t>
            </a:r>
            <a:r>
              <a:rPr lang="ar-AE" b="1" dirty="0">
                <a:solidFill>
                  <a:schemeClr val="tx2">
                    <a:lumMod val="50000"/>
                  </a:schemeClr>
                </a:solidFill>
                <a:latin typeface="Effra Trial" panose="020B0503020203090204" pitchFamily="34" charset="0"/>
                <a:cs typeface="Effra Trial" panose="020B0503020203090204" pitchFamily="34" charset="0"/>
              </a:rPr>
              <a:t> </a:t>
            </a:r>
          </a:p>
          <a:p>
            <a:pPr marL="342900" indent="-342900" algn="just" rtl="1">
              <a:lnSpc>
                <a:spcPct val="250000"/>
              </a:lnSpc>
              <a:buAutoNum type="arabicPeriod"/>
            </a:pPr>
            <a:r>
              <a:rPr lang="ar-AE" b="1" dirty="0">
                <a:solidFill>
                  <a:schemeClr val="tx2">
                    <a:lumMod val="50000"/>
                  </a:schemeClr>
                </a:solidFill>
                <a:latin typeface="Effra Trial" panose="020B0503020203090204" pitchFamily="34" charset="0"/>
                <a:cs typeface="Effra Trial" panose="020B0503020203090204" pitchFamily="34" charset="0"/>
              </a:rPr>
              <a:t>التحديات المتعلقة بالتجارة الإلكترونية.</a:t>
            </a:r>
          </a:p>
        </p:txBody>
      </p:sp>
    </p:spTree>
    <p:extLst>
      <p:ext uri="{BB962C8B-B14F-4D97-AF65-F5344CB8AC3E}">
        <p14:creationId xmlns:p14="http://schemas.microsoft.com/office/powerpoint/2010/main" val="388408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chemeClr val="bg1"/>
              </a:solidFill>
              <a:effectLst/>
              <a:uLnTx/>
              <a:uFillTx/>
            </a:endParaRPr>
          </a:p>
        </p:txBody>
      </p:sp>
      <p:sp>
        <p:nvSpPr>
          <p:cNvPr id="8" name="Title 1"/>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4" name="TextBox 3">
            <a:extLst>
              <a:ext uri="{FF2B5EF4-FFF2-40B4-BE49-F238E27FC236}">
                <a16:creationId xmlns:a16="http://schemas.microsoft.com/office/drawing/2014/main" id="{A086FF6C-E070-1C64-D543-A36BB23527E3}"/>
              </a:ext>
            </a:extLst>
          </p:cNvPr>
          <p:cNvSpPr txBox="1"/>
          <p:nvPr/>
        </p:nvSpPr>
        <p:spPr>
          <a:xfrm>
            <a:off x="798576" y="2163002"/>
            <a:ext cx="7796784" cy="523220"/>
          </a:xfrm>
          <a:prstGeom prst="rect">
            <a:avLst/>
          </a:prstGeom>
          <a:noFill/>
        </p:spPr>
        <p:txBody>
          <a:bodyPr wrap="square" rtlCol="0">
            <a:spAutoFit/>
          </a:bodyPr>
          <a:lstStyle/>
          <a:p>
            <a:pPr algn="ctr"/>
            <a:r>
              <a:rPr lang="ar-AE" sz="2800" b="1" dirty="0">
                <a:solidFill>
                  <a:schemeClr val="tx2">
                    <a:lumMod val="75000"/>
                  </a:schemeClr>
                </a:solidFill>
                <a:cs typeface="MasmakBHD" panose="02010000000000000000" pitchFamily="50" charset="-78"/>
              </a:rPr>
              <a:t>أولا: إحصاءات البنية التحتية التقنية للتجارة الالكترونية</a:t>
            </a:r>
            <a:endParaRPr lang="en-US" sz="2800" b="1" dirty="0">
              <a:solidFill>
                <a:schemeClr val="tx2">
                  <a:lumMod val="75000"/>
                </a:schemeClr>
              </a:solidFill>
              <a:cs typeface="MasmakBHD" panose="02010000000000000000" pitchFamily="50" charset="-78"/>
            </a:endParaRPr>
          </a:p>
        </p:txBody>
      </p:sp>
    </p:spTree>
    <p:extLst>
      <p:ext uri="{BB962C8B-B14F-4D97-AF65-F5344CB8AC3E}">
        <p14:creationId xmlns:p14="http://schemas.microsoft.com/office/powerpoint/2010/main" val="424680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graphicFrame>
        <p:nvGraphicFramePr>
          <p:cNvPr id="14" name="TextBox 2">
            <a:extLst>
              <a:ext uri="{FF2B5EF4-FFF2-40B4-BE49-F238E27FC236}">
                <a16:creationId xmlns:a16="http://schemas.microsoft.com/office/drawing/2014/main" id="{1098726B-ABC8-A9CA-8E49-C7E919307859}"/>
              </a:ext>
            </a:extLst>
          </p:cNvPr>
          <p:cNvGraphicFramePr/>
          <p:nvPr>
            <p:extLst>
              <p:ext uri="{D42A27DB-BD31-4B8C-83A1-F6EECF244321}">
                <p14:modId xmlns:p14="http://schemas.microsoft.com/office/powerpoint/2010/main" val="1374099018"/>
              </p:ext>
            </p:extLst>
          </p:nvPr>
        </p:nvGraphicFramePr>
        <p:xfrm>
          <a:off x="562131" y="793986"/>
          <a:ext cx="8177135" cy="3972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919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14" name="TextBox 13">
            <a:extLst>
              <a:ext uri="{FF2B5EF4-FFF2-40B4-BE49-F238E27FC236}">
                <a16:creationId xmlns:a16="http://schemas.microsoft.com/office/drawing/2014/main" id="{5C29C2F7-2397-D692-4AD4-22543CF908ED}"/>
              </a:ext>
            </a:extLst>
          </p:cNvPr>
          <p:cNvSpPr txBox="1"/>
          <p:nvPr/>
        </p:nvSpPr>
        <p:spPr>
          <a:xfrm>
            <a:off x="358140" y="631046"/>
            <a:ext cx="8328660" cy="1234825"/>
          </a:xfrm>
          <a:prstGeom prst="rect">
            <a:avLst/>
          </a:prstGeom>
          <a:noFill/>
        </p:spPr>
        <p:txBody>
          <a:bodyPr wrap="square">
            <a:spAutoFit/>
          </a:bodyPr>
          <a:lstStyle/>
          <a:p>
            <a:pPr algn="just" rtl="1">
              <a:lnSpc>
                <a:spcPct val="115000"/>
              </a:lnSpc>
              <a:spcAft>
                <a:spcPts val="1000"/>
              </a:spcAft>
            </a:pPr>
            <a:r>
              <a:rPr lang="ar-AE" sz="18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البنية التحتية التقنية كمحدد أساسي للتجارة الإلكترونية </a:t>
            </a:r>
            <a:endParaRPr lang="en-AE" sz="18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endParaRPr>
          </a:p>
          <a:p>
            <a:pPr algn="just" rtl="1">
              <a:lnSpc>
                <a:spcPct val="150000"/>
              </a:lnSpc>
              <a:spcAft>
                <a:spcPts val="1000"/>
              </a:spcAft>
            </a:pPr>
            <a:r>
              <a:rPr lang="ar-AE" sz="1400" dirty="0">
                <a:solidFill>
                  <a:schemeClr val="accent1">
                    <a:lumMod val="75000"/>
                  </a:schemeClr>
                </a:solidFill>
                <a:effectLst/>
                <a:latin typeface="Effra Trial" panose="020B0503020203090204" pitchFamily="34" charset="0"/>
                <a:ea typeface="Calibri" panose="020F0502020204030204" pitchFamily="34" charset="0"/>
                <a:cs typeface="Effra Trial" panose="020B0503020203090204" pitchFamily="34" charset="0"/>
              </a:rPr>
              <a:t>تُشير الإحصاءات إلى أن نسبة الأفراد الذين يستخدمون الشبكة العالمية للمعلومات (الإنترنت) من خلال الهواتف المحمولة أو من أجهزة الحاسب الآلي بلغت في عام 2022 حوالي 5.3 مليار شخص حول العالم، ما يعادل حوالي 66.3 في المائة من إجمالي سكان العالم</a:t>
            </a:r>
            <a:r>
              <a:rPr lang="ar-AE" sz="1800" dirty="0">
                <a:effectLst/>
                <a:latin typeface="Effra Trial" panose="020B0503020203090204" pitchFamily="34" charset="0"/>
                <a:ea typeface="Calibri" panose="020F0502020204030204" pitchFamily="34" charset="0"/>
                <a:cs typeface="Effra Trial" panose="020B0503020203090204" pitchFamily="34" charset="0"/>
              </a:rPr>
              <a:t>.</a:t>
            </a:r>
            <a:endParaRPr lang="en-AE" sz="1400" dirty="0">
              <a:effectLst/>
              <a:latin typeface="Effra Trial" panose="020B0503020203090204" pitchFamily="34" charset="0"/>
              <a:ea typeface="Calibri" panose="020F0502020204030204" pitchFamily="34" charset="0"/>
              <a:cs typeface="Effra Trial" panose="020B0503020203090204" pitchFamily="34" charset="0"/>
            </a:endParaRPr>
          </a:p>
        </p:txBody>
      </p:sp>
      <p:graphicFrame>
        <p:nvGraphicFramePr>
          <p:cNvPr id="15" name="Chart 14">
            <a:extLst>
              <a:ext uri="{FF2B5EF4-FFF2-40B4-BE49-F238E27FC236}">
                <a16:creationId xmlns:a16="http://schemas.microsoft.com/office/drawing/2014/main" id="{6D6E431E-A33B-4EF2-150A-8CBB01D35763}"/>
              </a:ext>
            </a:extLst>
          </p:cNvPr>
          <p:cNvGraphicFramePr/>
          <p:nvPr>
            <p:extLst>
              <p:ext uri="{D42A27DB-BD31-4B8C-83A1-F6EECF244321}">
                <p14:modId xmlns:p14="http://schemas.microsoft.com/office/powerpoint/2010/main" val="3870383629"/>
              </p:ext>
            </p:extLst>
          </p:nvPr>
        </p:nvGraphicFramePr>
        <p:xfrm>
          <a:off x="4637803" y="2532806"/>
          <a:ext cx="4048997" cy="230542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7A04121-9339-7DBF-F385-F6B188CFBA97}"/>
              </a:ext>
            </a:extLst>
          </p:cNvPr>
          <p:cNvSpPr txBox="1"/>
          <p:nvPr/>
        </p:nvSpPr>
        <p:spPr>
          <a:xfrm>
            <a:off x="1973580" y="4932694"/>
            <a:ext cx="4579620" cy="302519"/>
          </a:xfrm>
          <a:prstGeom prst="rect">
            <a:avLst/>
          </a:prstGeom>
          <a:noFill/>
        </p:spPr>
        <p:txBody>
          <a:bodyPr wrap="square">
            <a:spAutoFit/>
          </a:bodyPr>
          <a:lstStyle/>
          <a:p>
            <a:pPr algn="ctr" rtl="1">
              <a:lnSpc>
                <a:spcPts val="1800"/>
              </a:lnSpc>
              <a:spcAft>
                <a:spcPts val="1000"/>
              </a:spcAft>
            </a:pPr>
            <a:r>
              <a:rPr lang="ar-AE" sz="1050" dirty="0">
                <a:effectLst/>
                <a:latin typeface="Effra Trial" panose="020B0503020203090204" pitchFamily="34" charset="0"/>
                <a:ea typeface="Calibri" panose="020F0502020204030204" pitchFamily="34" charset="0"/>
                <a:cs typeface="Effra Trial" panose="020B0503020203090204" pitchFamily="34" charset="0"/>
              </a:rPr>
              <a:t>المصدر: قاعدة بيانات الاتحاد الدولي للاتصالات العالمية.</a:t>
            </a:r>
            <a:endParaRPr lang="en-AE" sz="1050" dirty="0">
              <a:effectLst/>
              <a:latin typeface="Effra Trial" panose="020B0503020203090204" pitchFamily="34" charset="0"/>
              <a:ea typeface="Calibri" panose="020F0502020204030204" pitchFamily="34" charset="0"/>
              <a:cs typeface="Effra Trial" panose="020B0503020203090204" pitchFamily="34" charset="0"/>
            </a:endParaRPr>
          </a:p>
        </p:txBody>
      </p:sp>
      <p:sp>
        <p:nvSpPr>
          <p:cNvPr id="18" name="Text Box 2">
            <a:extLst>
              <a:ext uri="{FF2B5EF4-FFF2-40B4-BE49-F238E27FC236}">
                <a16:creationId xmlns:a16="http://schemas.microsoft.com/office/drawing/2014/main" id="{229D150D-A138-6788-E6FD-D2A062B9979D}"/>
              </a:ext>
            </a:extLst>
          </p:cNvPr>
          <p:cNvSpPr txBox="1">
            <a:spLocks noChangeArrowheads="1"/>
          </p:cNvSpPr>
          <p:nvPr/>
        </p:nvSpPr>
        <p:spPr bwMode="auto">
          <a:xfrm rot="16200000">
            <a:off x="4574819" y="3346944"/>
            <a:ext cx="636345" cy="2444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ar-SA" sz="800" dirty="0">
                <a:effectLst/>
                <a:latin typeface="Calibri" panose="020F0502020204030204" pitchFamily="34" charset="0"/>
                <a:ea typeface="Calibri" panose="020F0502020204030204" pitchFamily="34" charset="0"/>
                <a:cs typeface="Arial" panose="020B0604020202020204" pitchFamily="34" charset="0"/>
              </a:rPr>
              <a:t>مليار شخص</a:t>
            </a:r>
            <a:endParaRPr lang="en-AE" sz="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E049F69-EB0E-B542-E8A2-8EA11E22316D}"/>
              </a:ext>
            </a:extLst>
          </p:cNvPr>
          <p:cNvGraphicFramePr>
            <a:graphicFrameLocks noGrp="1"/>
          </p:cNvGraphicFramePr>
          <p:nvPr>
            <p:extLst>
              <p:ext uri="{D42A27DB-BD31-4B8C-83A1-F6EECF244321}">
                <p14:modId xmlns:p14="http://schemas.microsoft.com/office/powerpoint/2010/main" val="1905595963"/>
              </p:ext>
            </p:extLst>
          </p:nvPr>
        </p:nvGraphicFramePr>
        <p:xfrm>
          <a:off x="457200" y="2537472"/>
          <a:ext cx="3955493" cy="2313051"/>
        </p:xfrm>
        <a:graphic>
          <a:graphicData uri="http://schemas.openxmlformats.org/drawingml/2006/table">
            <a:tbl>
              <a:tblPr rtl="1" firstRow="1" firstCol="1" bandRow="1">
                <a:tableStyleId>{69012ECD-51FC-41F1-AA8D-1B2483CD663E}</a:tableStyleId>
              </a:tblPr>
              <a:tblGrid>
                <a:gridCol w="1201752">
                  <a:extLst>
                    <a:ext uri="{9D8B030D-6E8A-4147-A177-3AD203B41FA5}">
                      <a16:colId xmlns:a16="http://schemas.microsoft.com/office/drawing/2014/main" val="1674195798"/>
                    </a:ext>
                  </a:extLst>
                </a:gridCol>
                <a:gridCol w="458800">
                  <a:extLst>
                    <a:ext uri="{9D8B030D-6E8A-4147-A177-3AD203B41FA5}">
                      <a16:colId xmlns:a16="http://schemas.microsoft.com/office/drawing/2014/main" val="3035556738"/>
                    </a:ext>
                  </a:extLst>
                </a:gridCol>
                <a:gridCol w="463991">
                  <a:extLst>
                    <a:ext uri="{9D8B030D-6E8A-4147-A177-3AD203B41FA5}">
                      <a16:colId xmlns:a16="http://schemas.microsoft.com/office/drawing/2014/main" val="1702953309"/>
                    </a:ext>
                  </a:extLst>
                </a:gridCol>
                <a:gridCol w="444639">
                  <a:extLst>
                    <a:ext uri="{9D8B030D-6E8A-4147-A177-3AD203B41FA5}">
                      <a16:colId xmlns:a16="http://schemas.microsoft.com/office/drawing/2014/main" val="1026174020"/>
                    </a:ext>
                  </a:extLst>
                </a:gridCol>
                <a:gridCol w="510721">
                  <a:extLst>
                    <a:ext uri="{9D8B030D-6E8A-4147-A177-3AD203B41FA5}">
                      <a16:colId xmlns:a16="http://schemas.microsoft.com/office/drawing/2014/main" val="1150574947"/>
                    </a:ext>
                  </a:extLst>
                </a:gridCol>
                <a:gridCol w="451719">
                  <a:extLst>
                    <a:ext uri="{9D8B030D-6E8A-4147-A177-3AD203B41FA5}">
                      <a16:colId xmlns:a16="http://schemas.microsoft.com/office/drawing/2014/main" val="762510560"/>
                    </a:ext>
                  </a:extLst>
                </a:gridCol>
                <a:gridCol w="423871">
                  <a:extLst>
                    <a:ext uri="{9D8B030D-6E8A-4147-A177-3AD203B41FA5}">
                      <a16:colId xmlns:a16="http://schemas.microsoft.com/office/drawing/2014/main" val="3458649"/>
                    </a:ext>
                  </a:extLst>
                </a:gridCol>
              </a:tblGrid>
              <a:tr h="251958">
                <a:tc>
                  <a:txBody>
                    <a:bodyPr/>
                    <a:lstStyle/>
                    <a:p>
                      <a:pPr rtl="1">
                        <a:lnSpc>
                          <a:spcPct val="115000"/>
                        </a:lnSpc>
                      </a:pPr>
                      <a:endParaRPr lang="en-AE" sz="800" dirty="0">
                        <a:effectLst/>
                        <a:latin typeface="Calibri" panose="020F0502020204030204" pitchFamily="34" charset="0"/>
                        <a:cs typeface="Arial" panose="020B0604020202020204" pitchFamily="34" charset="0"/>
                      </a:endParaRPr>
                    </a:p>
                  </a:txBody>
                  <a:tcPr marL="68580" marR="68580" marT="0" marB="0" anchor="b"/>
                </a:tc>
                <a:tc gridSpan="4">
                  <a:txBody>
                    <a:bodyPr/>
                    <a:lstStyle/>
                    <a:p>
                      <a:pPr algn="ctr" rtl="1">
                        <a:lnSpc>
                          <a:spcPct val="115000"/>
                        </a:lnSpc>
                      </a:pPr>
                      <a:r>
                        <a:rPr lang="ar-AE" sz="800" dirty="0">
                          <a:effectLst/>
                          <a:latin typeface="Calibri" panose="020F0502020204030204" pitchFamily="34" charset="0"/>
                          <a:cs typeface="Arial" panose="020B0604020202020204" pitchFamily="34" charset="0"/>
                        </a:rPr>
                        <a:t>(%)</a:t>
                      </a:r>
                      <a:r>
                        <a:rPr lang="en-US" sz="800" dirty="0">
                          <a:effectLst/>
                        </a:rPr>
                        <a:t> </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rtl="0">
                        <a:lnSpc>
                          <a:spcPct val="115000"/>
                        </a:lnSpc>
                        <a:spcAft>
                          <a:spcPts val="1000"/>
                        </a:spcAft>
                      </a:pPr>
                      <a:r>
                        <a:rPr lang="en-US" sz="900" dirty="0">
                          <a:effectLst/>
                        </a:rPr>
                        <a:t> </a:t>
                      </a:r>
                      <a:endParaRPr lang="en-A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rtl="1">
                        <a:lnSpc>
                          <a:spcPct val="115000"/>
                        </a:lnSpc>
                      </a:pPr>
                      <a:endParaRPr lang="en-AE" sz="1100" dirty="0">
                        <a:effectLst/>
                        <a:latin typeface="Calibri" panose="020F0502020204030204" pitchFamily="34" charset="0"/>
                        <a:cs typeface="Arial" panose="020B0604020202020204" pitchFamily="34" charset="0"/>
                      </a:endParaRPr>
                    </a:p>
                  </a:txBody>
                  <a:tcPr marL="68580" marR="68580" marT="0" marB="0" anchor="ctr"/>
                </a:tc>
                <a:tc hMerge="1">
                  <a:txBody>
                    <a:bodyPr/>
                    <a:lstStyle/>
                    <a:p>
                      <a:pPr algn="ctr" rtl="0">
                        <a:lnSpc>
                          <a:spcPct val="115000"/>
                        </a:lnSpc>
                        <a:spcAft>
                          <a:spcPts val="1000"/>
                        </a:spcAft>
                      </a:pPr>
                      <a:r>
                        <a:rPr lang="en-US" sz="900" dirty="0">
                          <a:effectLst/>
                        </a:rPr>
                        <a:t> </a:t>
                      </a:r>
                      <a:endParaRPr lang="en-A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0">
                        <a:lnSpc>
                          <a:spcPct val="115000"/>
                        </a:lnSpc>
                        <a:spcAft>
                          <a:spcPts val="1000"/>
                        </a:spcAft>
                      </a:pP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AE"/>
                    </a:p>
                  </a:txBody>
                  <a:tcPr/>
                </a:tc>
                <a:extLst>
                  <a:ext uri="{0D108BD9-81ED-4DB2-BD59-A6C34878D82A}">
                    <a16:rowId xmlns:a16="http://schemas.microsoft.com/office/drawing/2014/main" val="1142165479"/>
                  </a:ext>
                </a:extLst>
              </a:tr>
              <a:tr h="287036">
                <a:tc>
                  <a:txBody>
                    <a:bodyPr/>
                    <a:lstStyle/>
                    <a:p>
                      <a:pPr algn="r" rtl="1">
                        <a:lnSpc>
                          <a:spcPct val="115000"/>
                        </a:lnSpc>
                        <a:spcAft>
                          <a:spcPts val="1000"/>
                        </a:spcAft>
                      </a:pPr>
                      <a:r>
                        <a:rPr lang="ar-SA" sz="800">
                          <a:effectLst/>
                        </a:rPr>
                        <a:t>المناطق</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rtl="1">
                        <a:lnSpc>
                          <a:spcPct val="115000"/>
                        </a:lnSpc>
                        <a:spcAft>
                          <a:spcPts val="1000"/>
                        </a:spcAft>
                      </a:pPr>
                      <a:r>
                        <a:rPr lang="ar-SA" sz="800">
                          <a:effectLst/>
                          <a:cs typeface="+mj-cs"/>
                        </a:rPr>
                        <a:t>2010</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tc>
                  <a:txBody>
                    <a:bodyPr/>
                    <a:lstStyle/>
                    <a:p>
                      <a:pPr algn="ctr" rtl="0">
                        <a:lnSpc>
                          <a:spcPct val="115000"/>
                        </a:lnSpc>
                        <a:spcAft>
                          <a:spcPts val="1000"/>
                        </a:spcAft>
                      </a:pPr>
                      <a:r>
                        <a:rPr lang="en-GB" sz="800">
                          <a:effectLst/>
                          <a:cs typeface="+mj-cs"/>
                        </a:rPr>
                        <a:t>2018</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tc>
                  <a:txBody>
                    <a:bodyPr/>
                    <a:lstStyle/>
                    <a:p>
                      <a:pPr algn="ctr" rtl="0">
                        <a:lnSpc>
                          <a:spcPct val="115000"/>
                        </a:lnSpc>
                        <a:spcAft>
                          <a:spcPts val="1000"/>
                        </a:spcAft>
                      </a:pPr>
                      <a:r>
                        <a:rPr lang="en-GB" sz="800">
                          <a:effectLst/>
                          <a:cs typeface="+mj-cs"/>
                        </a:rPr>
                        <a:t>2019</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tc>
                  <a:txBody>
                    <a:bodyPr/>
                    <a:lstStyle/>
                    <a:p>
                      <a:pPr algn="ctr" rtl="1">
                        <a:lnSpc>
                          <a:spcPct val="115000"/>
                        </a:lnSpc>
                        <a:spcAft>
                          <a:spcPts val="1000"/>
                        </a:spcAft>
                      </a:pPr>
                      <a:r>
                        <a:rPr lang="ar-SA" sz="800">
                          <a:effectLst/>
                          <a:cs typeface="+mj-cs"/>
                        </a:rPr>
                        <a:t>2020</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tc>
                  <a:txBody>
                    <a:bodyPr/>
                    <a:lstStyle/>
                    <a:p>
                      <a:pPr algn="ctr" rtl="1">
                        <a:lnSpc>
                          <a:spcPct val="115000"/>
                        </a:lnSpc>
                        <a:spcAft>
                          <a:spcPts val="1000"/>
                        </a:spcAft>
                      </a:pPr>
                      <a:r>
                        <a:rPr lang="ar-SA" sz="800">
                          <a:effectLst/>
                          <a:cs typeface="+mj-cs"/>
                        </a:rPr>
                        <a:t>2021</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tc>
                  <a:txBody>
                    <a:bodyPr/>
                    <a:lstStyle/>
                    <a:p>
                      <a:pPr algn="ctr" rtl="1">
                        <a:lnSpc>
                          <a:spcPct val="115000"/>
                        </a:lnSpc>
                        <a:spcAft>
                          <a:spcPts val="1000"/>
                        </a:spcAft>
                      </a:pPr>
                      <a:r>
                        <a:rPr lang="ar-SA" sz="800" dirty="0">
                          <a:effectLst/>
                          <a:cs typeface="+mj-cs"/>
                        </a:rPr>
                        <a:t>2022</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4023279359"/>
                  </a:ext>
                </a:extLst>
              </a:tr>
              <a:tr h="233766">
                <a:tc>
                  <a:txBody>
                    <a:bodyPr/>
                    <a:lstStyle/>
                    <a:p>
                      <a:pPr algn="r" rtl="1">
                        <a:lnSpc>
                          <a:spcPct val="115000"/>
                        </a:lnSpc>
                        <a:spcAft>
                          <a:spcPts val="1000"/>
                        </a:spcAft>
                      </a:pPr>
                      <a:r>
                        <a:rPr lang="ar-SA" sz="800">
                          <a:effectLst/>
                        </a:rPr>
                        <a:t>الدول العربية</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25.7</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54.2</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a:effectLst/>
                          <a:cs typeface="+mj-cs"/>
                        </a:rPr>
                        <a:t>55.2</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61.6</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65.8</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70.3</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2703214553"/>
                  </a:ext>
                </a:extLst>
              </a:tr>
              <a:tr h="254293">
                <a:tc>
                  <a:txBody>
                    <a:bodyPr/>
                    <a:lstStyle/>
                    <a:p>
                      <a:pPr algn="r" rtl="1">
                        <a:lnSpc>
                          <a:spcPct val="115000"/>
                        </a:lnSpc>
                        <a:spcAft>
                          <a:spcPts val="1000"/>
                        </a:spcAft>
                      </a:pPr>
                      <a:r>
                        <a:rPr lang="ar-SA" sz="800" dirty="0">
                          <a:effectLst/>
                        </a:rPr>
                        <a:t>الاتحاد الأوروبي</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68.7</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81.7</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82.8</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dirty="0">
                          <a:effectLst/>
                          <a:cs typeface="+mj-cs"/>
                        </a:rPr>
                        <a:t>84.8</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dirty="0">
                          <a:effectLst/>
                          <a:cs typeface="+mj-cs"/>
                        </a:rPr>
                        <a:t>86.7</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89.5</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785715587"/>
                  </a:ext>
                </a:extLst>
              </a:tr>
              <a:tr h="283356">
                <a:tc>
                  <a:txBody>
                    <a:bodyPr/>
                    <a:lstStyle/>
                    <a:p>
                      <a:pPr algn="r" rtl="1">
                        <a:lnSpc>
                          <a:spcPct val="115000"/>
                        </a:lnSpc>
                        <a:spcAft>
                          <a:spcPts val="1000"/>
                        </a:spcAft>
                      </a:pPr>
                      <a:r>
                        <a:rPr lang="ar-SA" sz="800">
                          <a:effectLst/>
                        </a:rPr>
                        <a:t>أمريكا اللاتينية ومنطقة البحر الكاريبي</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34.7</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65.4</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68.7</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dirty="0">
                          <a:effectLst/>
                          <a:cs typeface="+mj-cs"/>
                        </a:rPr>
                        <a:t>73.9</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74.3</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76.2</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3097761436"/>
                  </a:ext>
                </a:extLst>
              </a:tr>
              <a:tr h="261559">
                <a:tc>
                  <a:txBody>
                    <a:bodyPr/>
                    <a:lstStyle/>
                    <a:p>
                      <a:pPr algn="r" rtl="1">
                        <a:lnSpc>
                          <a:spcPct val="115000"/>
                        </a:lnSpc>
                        <a:spcAft>
                          <a:spcPts val="1000"/>
                        </a:spcAft>
                      </a:pPr>
                      <a:r>
                        <a:rPr lang="ar-SA" sz="800">
                          <a:effectLst/>
                        </a:rPr>
                        <a:t>الدول منخفضة الدخل</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3.4</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16.3</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17.9</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19.5</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a:effectLst/>
                          <a:cs typeface="+mj-cs"/>
                        </a:rPr>
                        <a:t>22.5</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26.4</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1726565276"/>
                  </a:ext>
                </a:extLst>
              </a:tr>
              <a:tr h="276090">
                <a:tc>
                  <a:txBody>
                    <a:bodyPr/>
                    <a:lstStyle/>
                    <a:p>
                      <a:pPr algn="r" rtl="1">
                        <a:lnSpc>
                          <a:spcPct val="115000"/>
                        </a:lnSpc>
                        <a:spcAft>
                          <a:spcPts val="1000"/>
                        </a:spcAft>
                      </a:pPr>
                      <a:r>
                        <a:rPr lang="ar-SA" sz="800">
                          <a:effectLst/>
                        </a:rPr>
                        <a:t>أفريقيا جنوب الصحراء الكبرى</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6.1</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dirty="0">
                          <a:effectLst/>
                          <a:cs typeface="+mj-cs"/>
                        </a:rPr>
                        <a:t>24.7</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26.2</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29.3</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a:effectLst/>
                          <a:cs typeface="+mj-cs"/>
                        </a:rPr>
                        <a:t>35.3</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39.7</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158925438"/>
                  </a:ext>
                </a:extLst>
              </a:tr>
              <a:tr h="254293">
                <a:tc>
                  <a:txBody>
                    <a:bodyPr/>
                    <a:lstStyle/>
                    <a:p>
                      <a:pPr algn="r" rtl="1">
                        <a:lnSpc>
                          <a:spcPct val="115000"/>
                        </a:lnSpc>
                        <a:spcAft>
                          <a:spcPts val="1000"/>
                        </a:spcAft>
                      </a:pPr>
                      <a:r>
                        <a:rPr lang="ar-SA" sz="800">
                          <a:effectLst/>
                        </a:rPr>
                        <a:t>شرق آسيا والمحيط الهادئ</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cs typeface="+mj-cs"/>
                        </a:rPr>
                        <a:t>34.2</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dirty="0">
                          <a:effectLst/>
                          <a:cs typeface="+mj-cs"/>
                        </a:rPr>
                        <a:t>59.4</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63.9</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69.1</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0">
                        <a:lnSpc>
                          <a:spcPct val="115000"/>
                        </a:lnSpc>
                        <a:spcAft>
                          <a:spcPts val="1000"/>
                        </a:spcAft>
                      </a:pPr>
                      <a:r>
                        <a:rPr lang="en-GB" sz="800">
                          <a:effectLst/>
                          <a:cs typeface="+mj-cs"/>
                        </a:rPr>
                        <a:t>73.1</a:t>
                      </a:r>
                      <a:endParaRPr lang="en-AE" sz="800">
                        <a:effectLst/>
                        <a:latin typeface="Calibri" panose="020F0502020204030204" pitchFamily="34" charset="0"/>
                        <a:ea typeface="Calibri" panose="020F0502020204030204" pitchFamily="34" charset="0"/>
                        <a:cs typeface="+mj-cs"/>
                      </a:endParaRPr>
                    </a:p>
                  </a:txBody>
                  <a:tcPr marL="68580" marR="68580" marT="0" marB="0" anchor="ctr"/>
                </a:tc>
                <a:tc>
                  <a:txBody>
                    <a:bodyPr/>
                    <a:lstStyle/>
                    <a:p>
                      <a:pPr algn="ctr" rtl="1">
                        <a:lnSpc>
                          <a:spcPct val="115000"/>
                        </a:lnSpc>
                        <a:spcAft>
                          <a:spcPts val="1000"/>
                        </a:spcAft>
                      </a:pPr>
                      <a:r>
                        <a:rPr lang="ar-SA" sz="800" dirty="0">
                          <a:effectLst/>
                          <a:cs typeface="+mj-cs"/>
                        </a:rPr>
                        <a:t>75.3</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tc>
                <a:extLst>
                  <a:ext uri="{0D108BD9-81ED-4DB2-BD59-A6C34878D82A}">
                    <a16:rowId xmlns:a16="http://schemas.microsoft.com/office/drawing/2014/main" val="2923895193"/>
                  </a:ext>
                </a:extLst>
              </a:tr>
              <a:tr h="210700">
                <a:tc>
                  <a:txBody>
                    <a:bodyPr/>
                    <a:lstStyle/>
                    <a:p>
                      <a:pPr algn="r" rtl="1">
                        <a:lnSpc>
                          <a:spcPct val="115000"/>
                        </a:lnSpc>
                        <a:spcAft>
                          <a:spcPts val="1000"/>
                        </a:spcAft>
                      </a:pPr>
                      <a:r>
                        <a:rPr lang="ar-SA" sz="800">
                          <a:effectLst/>
                        </a:rPr>
                        <a:t>العالم</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GB" sz="800">
                          <a:effectLst/>
                          <a:cs typeface="+mj-cs"/>
                        </a:rPr>
                        <a:t>28.8</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GB" sz="800" dirty="0">
                          <a:effectLst/>
                          <a:cs typeface="+mj-cs"/>
                        </a:rPr>
                        <a:t>49.2</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GB" sz="800">
                          <a:effectLst/>
                          <a:cs typeface="+mj-cs"/>
                        </a:rPr>
                        <a:t>53.6</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GB" sz="800">
                          <a:effectLst/>
                          <a:cs typeface="+mj-cs"/>
                        </a:rPr>
                        <a:t>59.6</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tc>
                  <a:txBody>
                    <a:bodyPr/>
                    <a:lstStyle/>
                    <a:p>
                      <a:pPr algn="ctr" rtl="1">
                        <a:lnSpc>
                          <a:spcPct val="115000"/>
                        </a:lnSpc>
                        <a:spcAft>
                          <a:spcPts val="1000"/>
                        </a:spcAft>
                      </a:pPr>
                      <a:r>
                        <a:rPr lang="ar-SA" sz="800">
                          <a:effectLst/>
                          <a:cs typeface="+mj-cs"/>
                        </a:rPr>
                        <a:t>63.0</a:t>
                      </a:r>
                      <a:endParaRPr lang="en-AE" sz="80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tc>
                  <a:txBody>
                    <a:bodyPr/>
                    <a:lstStyle/>
                    <a:p>
                      <a:pPr algn="ctr" rtl="1">
                        <a:lnSpc>
                          <a:spcPct val="115000"/>
                        </a:lnSpc>
                        <a:spcAft>
                          <a:spcPts val="1000"/>
                        </a:spcAft>
                      </a:pPr>
                      <a:r>
                        <a:rPr lang="ar-SA" sz="800" dirty="0">
                          <a:effectLst/>
                          <a:cs typeface="+mj-cs"/>
                        </a:rPr>
                        <a:t>66.3</a:t>
                      </a:r>
                      <a:endParaRPr lang="en-AE" sz="800" dirty="0">
                        <a:effectLst/>
                        <a:latin typeface="Calibri" panose="020F0502020204030204" pitchFamily="34" charset="0"/>
                        <a:ea typeface="Calibri" panose="020F0502020204030204" pitchFamily="34" charset="0"/>
                        <a:cs typeface="+mj-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754681126"/>
                  </a:ext>
                </a:extLst>
              </a:tr>
            </a:tbl>
          </a:graphicData>
        </a:graphic>
      </p:graphicFrame>
      <p:sp>
        <p:nvSpPr>
          <p:cNvPr id="3" name="TextBox 2">
            <a:extLst>
              <a:ext uri="{FF2B5EF4-FFF2-40B4-BE49-F238E27FC236}">
                <a16:creationId xmlns:a16="http://schemas.microsoft.com/office/drawing/2014/main" id="{B3317A6D-48E8-9EDC-981C-CEA34AC47E80}"/>
              </a:ext>
            </a:extLst>
          </p:cNvPr>
          <p:cNvSpPr txBox="1"/>
          <p:nvPr/>
        </p:nvSpPr>
        <p:spPr>
          <a:xfrm>
            <a:off x="415646" y="2107824"/>
            <a:ext cx="4038600" cy="246221"/>
          </a:xfrm>
          <a:prstGeom prst="rect">
            <a:avLst/>
          </a:prstGeom>
          <a:noFill/>
        </p:spPr>
        <p:txBody>
          <a:bodyPr wrap="square">
            <a:spAutoFit/>
          </a:bodyPr>
          <a:lstStyle/>
          <a:p>
            <a:pPr marL="258445" algn="ctr" rtl="1">
              <a:spcAft>
                <a:spcPts val="1000"/>
              </a:spcAft>
            </a:pPr>
            <a:r>
              <a:rPr lang="ar-AE" sz="10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جدول (1). </a:t>
            </a:r>
            <a:r>
              <a:rPr lang="ar-SA" sz="10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نسبة </a:t>
            </a:r>
            <a:r>
              <a:rPr lang="ar-AE" sz="10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مستخدمي الشبكة العالمية للمعلومات </a:t>
            </a:r>
            <a:r>
              <a:rPr lang="ar-SA" sz="1000" b="1"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rPr>
              <a:t>الإنترنت من إجمالي السكان</a:t>
            </a:r>
            <a:endParaRPr lang="en-AE" sz="1000" dirty="0">
              <a:solidFill>
                <a:schemeClr val="tx2">
                  <a:lumMod val="50000"/>
                </a:schemeClr>
              </a:solidFill>
              <a:effectLst/>
              <a:latin typeface="Effra Trial" panose="020B0503020203090204" pitchFamily="34" charset="0"/>
              <a:ea typeface="Calibri" panose="020F0502020204030204" pitchFamily="34" charset="0"/>
              <a:cs typeface="Effra Trial" panose="020B0503020203090204" pitchFamily="34" charset="0"/>
            </a:endParaRPr>
          </a:p>
        </p:txBody>
      </p:sp>
      <p:sp>
        <p:nvSpPr>
          <p:cNvPr id="8" name="TextBox 7">
            <a:extLst>
              <a:ext uri="{FF2B5EF4-FFF2-40B4-BE49-F238E27FC236}">
                <a16:creationId xmlns:a16="http://schemas.microsoft.com/office/drawing/2014/main" id="{D67BD60F-9879-6188-2885-ABF9D2937B80}"/>
              </a:ext>
            </a:extLst>
          </p:cNvPr>
          <p:cNvSpPr txBox="1"/>
          <p:nvPr/>
        </p:nvSpPr>
        <p:spPr>
          <a:xfrm>
            <a:off x="4412693" y="2100129"/>
            <a:ext cx="4373168" cy="253916"/>
          </a:xfrm>
          <a:prstGeom prst="rect">
            <a:avLst/>
          </a:prstGeom>
          <a:noFill/>
        </p:spPr>
        <p:txBody>
          <a:bodyPr wrap="square">
            <a:spAutoFit/>
          </a:bodyPr>
          <a:lstStyle/>
          <a:p>
            <a:pPr algn="ctr" rtl="1">
              <a:defRPr sz="800" b="1" i="0" u="none" strike="noStrike" kern="1200" spc="0" baseline="0">
                <a:solidFill>
                  <a:srgbClr val="1F497D">
                    <a:lumMod val="75000"/>
                  </a:srgbClr>
                </a:solidFill>
                <a:effectLst>
                  <a:outerShdw blurRad="38100" dist="38100" dir="2700000" algn="tl">
                    <a:srgbClr val="000000">
                      <a:alpha val="43137"/>
                    </a:srgbClr>
                  </a:outerShdw>
                </a:effectLst>
                <a:latin typeface="+mn-lt"/>
                <a:ea typeface="+mn-ea"/>
                <a:cs typeface="+mj-cs"/>
              </a:defRPr>
            </a:pPr>
            <a:r>
              <a:rPr lang="ar-AE" sz="1050" b="1" dirty="0">
                <a:solidFill>
                  <a:schemeClr val="tx2">
                    <a:lumMod val="75000"/>
                  </a:schemeClr>
                </a:solidFill>
                <a:latin typeface="Effra Trial" panose="020B0503020203090204" pitchFamily="34" charset="0"/>
                <a:cs typeface="Effra Trial" panose="020B0503020203090204" pitchFamily="34" charset="0"/>
              </a:rPr>
              <a:t>شكل (1) :أعداد مستخدمي ال</a:t>
            </a:r>
            <a:r>
              <a:rPr lang="ar-AE" sz="1050" b="1" i="0" u="none" strike="noStrike" baseline="0" dirty="0">
                <a:solidFill>
                  <a:schemeClr val="tx2">
                    <a:lumMod val="75000"/>
                  </a:schemeClr>
                </a:solidFill>
                <a:latin typeface="Effra Trial" panose="020B0503020203090204" pitchFamily="34" charset="0"/>
                <a:cs typeface="Effra Trial" panose="020B0503020203090204" pitchFamily="34" charset="0"/>
              </a:rPr>
              <a:t>شبكة العالمية للمعلومات (</a:t>
            </a:r>
            <a:r>
              <a:rPr lang="ar-AE" sz="1050" b="1" dirty="0">
                <a:solidFill>
                  <a:schemeClr val="tx2">
                    <a:lumMod val="75000"/>
                  </a:schemeClr>
                </a:solidFill>
                <a:latin typeface="Effra Trial" panose="020B0503020203090204" pitchFamily="34" charset="0"/>
                <a:cs typeface="Effra Trial" panose="020B0503020203090204" pitchFamily="34" charset="0"/>
              </a:rPr>
              <a:t>الانترنت) في العالم </a:t>
            </a:r>
            <a:r>
              <a:rPr lang="ar-AE" sz="1050" b="1" baseline="0" dirty="0">
                <a:solidFill>
                  <a:schemeClr val="tx2">
                    <a:lumMod val="75000"/>
                  </a:schemeClr>
                </a:solidFill>
                <a:latin typeface="Effra Trial" panose="020B0503020203090204" pitchFamily="34" charset="0"/>
                <a:cs typeface="Effra Trial" panose="020B0503020203090204" pitchFamily="34" charset="0"/>
              </a:rPr>
              <a:t> (</a:t>
            </a:r>
            <a:r>
              <a:rPr lang="ar-AE" sz="1050" b="1" dirty="0">
                <a:solidFill>
                  <a:schemeClr val="tx2">
                    <a:lumMod val="75000"/>
                  </a:schemeClr>
                </a:solidFill>
                <a:latin typeface="Effra Trial" panose="020B0503020203090204" pitchFamily="34" charset="0"/>
                <a:cs typeface="Effra Trial" panose="020B0503020203090204" pitchFamily="34" charset="0"/>
              </a:rPr>
              <a:t>مليار </a:t>
            </a:r>
            <a:r>
              <a:rPr lang="ar-AE" sz="1050" b="1" baseline="0" dirty="0">
                <a:solidFill>
                  <a:schemeClr val="tx2">
                    <a:lumMod val="75000"/>
                  </a:schemeClr>
                </a:solidFill>
                <a:latin typeface="Effra Trial" panose="020B0503020203090204" pitchFamily="34" charset="0"/>
                <a:cs typeface="Effra Trial" panose="020B0503020203090204" pitchFamily="34" charset="0"/>
              </a:rPr>
              <a:t>شخص)</a:t>
            </a:r>
            <a:endParaRPr lang="en-US" sz="1050" b="1" dirty="0">
              <a:solidFill>
                <a:schemeClr val="tx2">
                  <a:lumMod val="75000"/>
                </a:schemeClr>
              </a:solidFill>
              <a:latin typeface="Effra Trial" panose="020B0503020203090204" pitchFamily="34" charset="0"/>
              <a:cs typeface="Effra Trial" panose="020B0503020203090204" pitchFamily="34" charset="0"/>
            </a:endParaRPr>
          </a:p>
        </p:txBody>
      </p:sp>
    </p:spTree>
    <p:extLst>
      <p:ext uri="{BB962C8B-B14F-4D97-AF65-F5344CB8AC3E}">
        <p14:creationId xmlns:p14="http://schemas.microsoft.com/office/powerpoint/2010/main" val="272747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graphicFrame>
        <p:nvGraphicFramePr>
          <p:cNvPr id="2" name="Table 1">
            <a:extLst>
              <a:ext uri="{FF2B5EF4-FFF2-40B4-BE49-F238E27FC236}">
                <a16:creationId xmlns:a16="http://schemas.microsoft.com/office/drawing/2014/main" id="{418B38B1-080F-1524-BC1E-18E3E43B62A7}"/>
              </a:ext>
            </a:extLst>
          </p:cNvPr>
          <p:cNvGraphicFramePr>
            <a:graphicFrameLocks noGrp="1"/>
          </p:cNvGraphicFramePr>
          <p:nvPr>
            <p:extLst>
              <p:ext uri="{D42A27DB-BD31-4B8C-83A1-F6EECF244321}">
                <p14:modId xmlns:p14="http://schemas.microsoft.com/office/powerpoint/2010/main" val="3440812416"/>
              </p:ext>
            </p:extLst>
          </p:nvPr>
        </p:nvGraphicFramePr>
        <p:xfrm>
          <a:off x="342390" y="1596135"/>
          <a:ext cx="3981802" cy="2668683"/>
        </p:xfrm>
        <a:graphic>
          <a:graphicData uri="http://schemas.openxmlformats.org/drawingml/2006/table">
            <a:tbl>
              <a:tblPr rtl="1" firstRow="1" firstCol="1" bandRow="1">
                <a:tableStyleId>{69012ECD-51FC-41F1-AA8D-1B2483CD663E}</a:tableStyleId>
              </a:tblPr>
              <a:tblGrid>
                <a:gridCol w="1282896">
                  <a:extLst>
                    <a:ext uri="{9D8B030D-6E8A-4147-A177-3AD203B41FA5}">
                      <a16:colId xmlns:a16="http://schemas.microsoft.com/office/drawing/2014/main" val="1011848083"/>
                    </a:ext>
                  </a:extLst>
                </a:gridCol>
                <a:gridCol w="552155">
                  <a:extLst>
                    <a:ext uri="{9D8B030D-6E8A-4147-A177-3AD203B41FA5}">
                      <a16:colId xmlns:a16="http://schemas.microsoft.com/office/drawing/2014/main" val="4064819555"/>
                    </a:ext>
                  </a:extLst>
                </a:gridCol>
                <a:gridCol w="656447">
                  <a:extLst>
                    <a:ext uri="{9D8B030D-6E8A-4147-A177-3AD203B41FA5}">
                      <a16:colId xmlns:a16="http://schemas.microsoft.com/office/drawing/2014/main" val="1347084839"/>
                    </a:ext>
                  </a:extLst>
                </a:gridCol>
                <a:gridCol w="447864">
                  <a:extLst>
                    <a:ext uri="{9D8B030D-6E8A-4147-A177-3AD203B41FA5}">
                      <a16:colId xmlns:a16="http://schemas.microsoft.com/office/drawing/2014/main" val="3178484461"/>
                    </a:ext>
                  </a:extLst>
                </a:gridCol>
                <a:gridCol w="541843">
                  <a:extLst>
                    <a:ext uri="{9D8B030D-6E8A-4147-A177-3AD203B41FA5}">
                      <a16:colId xmlns:a16="http://schemas.microsoft.com/office/drawing/2014/main" val="3874484778"/>
                    </a:ext>
                  </a:extLst>
                </a:gridCol>
                <a:gridCol w="500597">
                  <a:extLst>
                    <a:ext uri="{9D8B030D-6E8A-4147-A177-3AD203B41FA5}">
                      <a16:colId xmlns:a16="http://schemas.microsoft.com/office/drawing/2014/main" val="619335239"/>
                    </a:ext>
                  </a:extLst>
                </a:gridCol>
              </a:tblGrid>
              <a:tr h="293834">
                <a:tc>
                  <a:txBody>
                    <a:bodyPr/>
                    <a:lstStyle/>
                    <a:p>
                      <a:pPr rtl="1">
                        <a:lnSpc>
                          <a:spcPct val="115000"/>
                        </a:lnSpc>
                      </a:pPr>
                      <a:endParaRPr lang="en-AE" sz="800" dirty="0">
                        <a:effectLst/>
                        <a:latin typeface="Calibri" panose="020F0502020204030204" pitchFamily="34" charset="0"/>
                        <a:cs typeface="Arial" panose="020B0604020202020204" pitchFamily="34" charset="0"/>
                      </a:endParaRPr>
                    </a:p>
                  </a:txBody>
                  <a:tcPr marL="68580" marR="68580" marT="0" marB="0" anchor="b">
                    <a:solidFill>
                      <a:schemeClr val="tx2">
                        <a:lumMod val="75000"/>
                      </a:schemeClr>
                    </a:solidFill>
                  </a:tcPr>
                </a:tc>
                <a:tc>
                  <a:txBody>
                    <a:bodyPr/>
                    <a:lstStyle/>
                    <a:p>
                      <a:pPr rtl="1">
                        <a:lnSpc>
                          <a:spcPct val="115000"/>
                        </a:lnSpc>
                      </a:pPr>
                      <a:endParaRPr lang="en-AE" sz="800" dirty="0">
                        <a:effectLst/>
                        <a:latin typeface="Calibri" panose="020F0502020204030204" pitchFamily="34" charset="0"/>
                        <a:cs typeface="Arial" panose="020B0604020202020204" pitchFamily="34" charset="0"/>
                      </a:endParaRPr>
                    </a:p>
                  </a:txBody>
                  <a:tcPr marL="68580" marR="68580" marT="0" marB="0" anchor="b">
                    <a:solidFill>
                      <a:schemeClr val="tx2">
                        <a:lumMod val="75000"/>
                      </a:schemeClr>
                    </a:solidFill>
                  </a:tcPr>
                </a:tc>
                <a:tc>
                  <a:txBody>
                    <a:bodyPr/>
                    <a:lstStyle/>
                    <a:p>
                      <a:pPr rtl="1">
                        <a:lnSpc>
                          <a:spcPct val="115000"/>
                        </a:lnSpc>
                      </a:pPr>
                      <a:r>
                        <a:rPr lang="ar-AE" sz="800">
                          <a:effectLst/>
                          <a:latin typeface="Calibri" panose="020F0502020204030204" pitchFamily="34" charset="0"/>
                          <a:cs typeface="Arial" panose="020B0604020202020204" pitchFamily="34" charset="0"/>
                        </a:rPr>
                        <a:t>مليون شخص</a:t>
                      </a:r>
                      <a:endParaRPr lang="en-AE" sz="800" dirty="0">
                        <a:effectLst/>
                        <a:latin typeface="Calibri" panose="020F0502020204030204" pitchFamily="34" charset="0"/>
                        <a:cs typeface="Arial" panose="020B0604020202020204" pitchFamily="34" charset="0"/>
                      </a:endParaRPr>
                    </a:p>
                  </a:txBody>
                  <a:tcPr marL="68580" marR="68580" marT="0" marB="0" anchor="ctr">
                    <a:solidFill>
                      <a:schemeClr val="tx2">
                        <a:lumMod val="75000"/>
                      </a:schemeClr>
                    </a:solidFill>
                  </a:tcPr>
                </a:tc>
                <a:tc>
                  <a:txBody>
                    <a:bodyPr/>
                    <a:lstStyle/>
                    <a:p>
                      <a:pPr rtl="1">
                        <a:lnSpc>
                          <a:spcPct val="115000"/>
                        </a:lnSpc>
                      </a:pPr>
                      <a:endParaRPr lang="en-AE" sz="800">
                        <a:effectLst/>
                        <a:latin typeface="Calibri" panose="020F0502020204030204" pitchFamily="34" charset="0"/>
                        <a:cs typeface="Arial" panose="020B0604020202020204" pitchFamily="34" charset="0"/>
                      </a:endParaRPr>
                    </a:p>
                  </a:txBody>
                  <a:tcPr marL="68580" marR="68580" marT="0" marB="0" anchor="b">
                    <a:solidFill>
                      <a:schemeClr val="tx2">
                        <a:lumMod val="75000"/>
                      </a:schemeClr>
                    </a:solidFill>
                  </a:tcPr>
                </a:tc>
                <a:tc gridSpan="2">
                  <a:txBody>
                    <a:bodyPr/>
                    <a:lstStyle/>
                    <a:p>
                      <a:pPr rtl="0">
                        <a:lnSpc>
                          <a:spcPct val="115000"/>
                        </a:lnSpc>
                        <a:spcAft>
                          <a:spcPts val="1000"/>
                        </a:spcAft>
                      </a:pP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tx2">
                        <a:lumMod val="75000"/>
                      </a:schemeClr>
                    </a:solidFill>
                  </a:tcPr>
                </a:tc>
                <a:tc hMerge="1">
                  <a:txBody>
                    <a:bodyPr/>
                    <a:lstStyle/>
                    <a:p>
                      <a:endParaRPr lang="en-AE"/>
                    </a:p>
                  </a:txBody>
                  <a:tcPr/>
                </a:tc>
                <a:extLst>
                  <a:ext uri="{0D108BD9-81ED-4DB2-BD59-A6C34878D82A}">
                    <a16:rowId xmlns:a16="http://schemas.microsoft.com/office/drawing/2014/main" val="1891888977"/>
                  </a:ext>
                </a:extLst>
              </a:tr>
              <a:tr h="270178">
                <a:tc>
                  <a:txBody>
                    <a:bodyPr/>
                    <a:lstStyle/>
                    <a:p>
                      <a:pPr algn="r" rtl="1">
                        <a:lnSpc>
                          <a:spcPct val="115000"/>
                        </a:lnSpc>
                        <a:spcAft>
                          <a:spcPts val="1000"/>
                        </a:spcAft>
                      </a:pPr>
                      <a:r>
                        <a:rPr lang="ar-SA" sz="800">
                          <a:effectLst/>
                        </a:rPr>
                        <a:t>المناطق</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lumMod val="40000"/>
                        <a:lumOff val="60000"/>
                      </a:schemeClr>
                    </a:solidFill>
                  </a:tcPr>
                </a:tc>
                <a:tc>
                  <a:txBody>
                    <a:bodyPr/>
                    <a:lstStyle/>
                    <a:p>
                      <a:pPr algn="ctr" rtl="1">
                        <a:lnSpc>
                          <a:spcPct val="115000"/>
                        </a:lnSpc>
                        <a:spcAft>
                          <a:spcPts val="1000"/>
                        </a:spcAft>
                      </a:pPr>
                      <a:r>
                        <a:rPr lang="ar-SA" sz="800">
                          <a:effectLst/>
                        </a:rPr>
                        <a:t>2018</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rtl="0">
                        <a:lnSpc>
                          <a:spcPct val="115000"/>
                        </a:lnSpc>
                        <a:spcAft>
                          <a:spcPts val="1000"/>
                        </a:spcAft>
                      </a:pPr>
                      <a:r>
                        <a:rPr lang="ar-SA" sz="800">
                          <a:effectLst/>
                        </a:rPr>
                        <a:t>2019</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pPr>
                      <a:r>
                        <a:rPr lang="ar-SA" sz="800">
                          <a:effectLst/>
                        </a:rPr>
                        <a:t>2020</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pPr>
                      <a:r>
                        <a:rPr lang="ar-SA" sz="800">
                          <a:effectLst/>
                        </a:rPr>
                        <a:t>2021</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rtl="1">
                        <a:lnSpc>
                          <a:spcPct val="115000"/>
                        </a:lnSpc>
                        <a:spcAft>
                          <a:spcPts val="1000"/>
                        </a:spcAft>
                      </a:pPr>
                      <a:r>
                        <a:rPr lang="ar-SA" sz="800">
                          <a:effectLst/>
                        </a:rPr>
                        <a:t>2022</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660158453"/>
                  </a:ext>
                </a:extLst>
              </a:tr>
              <a:tr h="336686">
                <a:tc>
                  <a:txBody>
                    <a:bodyPr/>
                    <a:lstStyle/>
                    <a:p>
                      <a:pPr algn="r" rtl="1">
                        <a:lnSpc>
                          <a:spcPct val="115000"/>
                        </a:lnSpc>
                        <a:spcAft>
                          <a:spcPts val="1000"/>
                        </a:spcAft>
                      </a:pPr>
                      <a:r>
                        <a:rPr lang="ar-SA" sz="800">
                          <a:effectLst/>
                        </a:rPr>
                        <a:t>الدول ذات الدخل المرتفع</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1,223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1,232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1,236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1,238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1,243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6065276"/>
                  </a:ext>
                </a:extLst>
              </a:tr>
              <a:tr h="371215">
                <a:tc>
                  <a:txBody>
                    <a:bodyPr/>
                    <a:lstStyle/>
                    <a:p>
                      <a:pPr algn="r" rtl="1">
                        <a:lnSpc>
                          <a:spcPct val="115000"/>
                        </a:lnSpc>
                        <a:spcAft>
                          <a:spcPts val="1000"/>
                        </a:spcAft>
                      </a:pPr>
                      <a:r>
                        <a:rPr lang="ar-SA" sz="800">
                          <a:effectLst/>
                        </a:rPr>
                        <a:t>أقل البلدان نمواً</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399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442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471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495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555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28063875"/>
                  </a:ext>
                </a:extLst>
              </a:tr>
              <a:tr h="385026">
                <a:tc>
                  <a:txBody>
                    <a:bodyPr/>
                    <a:lstStyle/>
                    <a:p>
                      <a:pPr algn="r" rtl="1">
                        <a:lnSpc>
                          <a:spcPct val="115000"/>
                        </a:lnSpc>
                        <a:spcAft>
                          <a:spcPts val="1000"/>
                        </a:spcAft>
                      </a:pPr>
                      <a:r>
                        <a:rPr lang="ar-SA" sz="800" dirty="0">
                          <a:effectLst/>
                        </a:rPr>
                        <a:t>الدول الافريقية</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730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785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820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873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941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28732997"/>
                  </a:ext>
                </a:extLst>
              </a:tr>
              <a:tr h="245146">
                <a:tc>
                  <a:txBody>
                    <a:bodyPr/>
                    <a:lstStyle/>
                    <a:p>
                      <a:pPr algn="r" rtl="1">
                        <a:lnSpc>
                          <a:spcPct val="115000"/>
                        </a:lnSpc>
                        <a:spcAft>
                          <a:spcPts val="1000"/>
                        </a:spcAft>
                      </a:pPr>
                      <a:r>
                        <a:rPr lang="ar-SA" sz="800">
                          <a:effectLst/>
                        </a:rPr>
                        <a:t>الدول العربية</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378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403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417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431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dirty="0">
                          <a:effectLst/>
                        </a:rPr>
                        <a:t> 440 </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45503745"/>
                  </a:ext>
                </a:extLst>
              </a:tr>
              <a:tr h="371215">
                <a:tc>
                  <a:txBody>
                    <a:bodyPr/>
                    <a:lstStyle/>
                    <a:p>
                      <a:pPr algn="r" rtl="1">
                        <a:lnSpc>
                          <a:spcPct val="115000"/>
                        </a:lnSpc>
                        <a:spcAft>
                          <a:spcPts val="1000"/>
                        </a:spcAft>
                      </a:pPr>
                      <a:r>
                        <a:rPr lang="ar-SA" sz="800">
                          <a:effectLst/>
                        </a:rPr>
                        <a:t>آسيا والمحيط الهادئ</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3,976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4,106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4,146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4,176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GB" sz="800">
                          <a:effectLst/>
                        </a:rPr>
                        <a:t> 4,236 </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7868218"/>
                  </a:ext>
                </a:extLst>
              </a:tr>
              <a:tr h="395383">
                <a:tc>
                  <a:txBody>
                    <a:bodyPr/>
                    <a:lstStyle/>
                    <a:p>
                      <a:pPr algn="r" rtl="1">
                        <a:lnSpc>
                          <a:spcPct val="115000"/>
                        </a:lnSpc>
                        <a:spcAft>
                          <a:spcPts val="1000"/>
                        </a:spcAft>
                      </a:pPr>
                      <a:r>
                        <a:rPr lang="ar-SA" sz="800">
                          <a:effectLst/>
                        </a:rPr>
                        <a:t>العالم</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rtl="0">
                        <a:lnSpc>
                          <a:spcPct val="115000"/>
                        </a:lnSpc>
                        <a:spcAft>
                          <a:spcPts val="1000"/>
                        </a:spcAft>
                      </a:pPr>
                      <a:r>
                        <a:rPr lang="en-GB" sz="800">
                          <a:effectLst/>
                        </a:rPr>
                        <a:t> 6,900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rtl="0">
                        <a:lnSpc>
                          <a:spcPct val="115000"/>
                        </a:lnSpc>
                        <a:spcAft>
                          <a:spcPts val="1000"/>
                        </a:spcAft>
                      </a:pPr>
                      <a:r>
                        <a:rPr lang="en-GB" sz="800">
                          <a:effectLst/>
                        </a:rPr>
                        <a:t> 7,144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rtl="0">
                        <a:lnSpc>
                          <a:spcPct val="115000"/>
                        </a:lnSpc>
                        <a:spcAft>
                          <a:spcPts val="1000"/>
                        </a:spcAft>
                      </a:pPr>
                      <a:r>
                        <a:rPr lang="en-GB" sz="800">
                          <a:effectLst/>
                        </a:rPr>
                        <a:t> 7,249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rtl="0">
                        <a:lnSpc>
                          <a:spcPct val="115000"/>
                        </a:lnSpc>
                        <a:spcAft>
                          <a:spcPts val="1000"/>
                        </a:spcAft>
                      </a:pPr>
                      <a:r>
                        <a:rPr lang="en-GB" sz="800">
                          <a:effectLst/>
                        </a:rPr>
                        <a:t> 7,368 </a:t>
                      </a:r>
                      <a:endParaRPr lang="en-AE"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rtl="0">
                        <a:lnSpc>
                          <a:spcPct val="115000"/>
                        </a:lnSpc>
                        <a:spcAft>
                          <a:spcPts val="1000"/>
                        </a:spcAft>
                      </a:pPr>
                      <a:r>
                        <a:rPr lang="en-GB" sz="800" dirty="0">
                          <a:effectLst/>
                        </a:rPr>
                        <a:t> 7,532 </a:t>
                      </a:r>
                      <a:endParaRPr lang="en-AE"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933277"/>
                  </a:ext>
                </a:extLst>
              </a:tr>
            </a:tbl>
          </a:graphicData>
        </a:graphic>
      </p:graphicFrame>
      <p:sp>
        <p:nvSpPr>
          <p:cNvPr id="5" name="TextBox 4">
            <a:extLst>
              <a:ext uri="{FF2B5EF4-FFF2-40B4-BE49-F238E27FC236}">
                <a16:creationId xmlns:a16="http://schemas.microsoft.com/office/drawing/2014/main" id="{E0B3B3F1-1035-3753-3E2B-687D0C76FF3F}"/>
              </a:ext>
            </a:extLst>
          </p:cNvPr>
          <p:cNvSpPr txBox="1"/>
          <p:nvPr/>
        </p:nvSpPr>
        <p:spPr>
          <a:xfrm>
            <a:off x="342390" y="785538"/>
            <a:ext cx="3981802" cy="470065"/>
          </a:xfrm>
          <a:prstGeom prst="rect">
            <a:avLst/>
          </a:prstGeom>
          <a:noFill/>
        </p:spPr>
        <p:txBody>
          <a:bodyPr wrap="square">
            <a:spAutoFit/>
          </a:bodyPr>
          <a:lstStyle/>
          <a:p>
            <a:pPr marL="258445" algn="ctr" rtl="1">
              <a:lnSpc>
                <a:spcPct val="115000"/>
              </a:lnSpc>
              <a:spcAft>
                <a:spcPts val="1000"/>
              </a:spcAft>
            </a:pP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جدول (</a:t>
            </a:r>
            <a:r>
              <a:rPr lang="ar-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2</a:t>
            </a: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a:t>
            </a:r>
            <a:r>
              <a:rPr lang="ar-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a:t>
            </a: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عدد السكان  </a:t>
            </a:r>
            <a:r>
              <a:rPr lang="ar-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في بعض التكتلات</a:t>
            </a: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المشمولين بشبكة</a:t>
            </a:r>
            <a:r>
              <a:rPr lang="ar-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الهاتف</a:t>
            </a: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المحمول من الجيل الثالث على الأقل</a:t>
            </a:r>
            <a:r>
              <a:rPr lang="ar-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a:t>
            </a:r>
            <a:r>
              <a:rPr lang="ar-SA"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(2018-2022)</a:t>
            </a:r>
            <a:endParaRPr lang="en-AE" sz="1100" b="1" dirty="0">
              <a:solidFill>
                <a:schemeClr val="tx2">
                  <a:lumMod val="50000"/>
                </a:schemeClr>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endParaRPr>
          </a:p>
        </p:txBody>
      </p:sp>
      <p:sp>
        <p:nvSpPr>
          <p:cNvPr id="13" name="TextBox 12">
            <a:extLst>
              <a:ext uri="{FF2B5EF4-FFF2-40B4-BE49-F238E27FC236}">
                <a16:creationId xmlns:a16="http://schemas.microsoft.com/office/drawing/2014/main" id="{8D60D1CB-F1A0-0F52-0123-968F41F8122C}"/>
              </a:ext>
            </a:extLst>
          </p:cNvPr>
          <p:cNvSpPr txBox="1"/>
          <p:nvPr/>
        </p:nvSpPr>
        <p:spPr>
          <a:xfrm>
            <a:off x="4709736" y="928275"/>
            <a:ext cx="3981802" cy="299313"/>
          </a:xfrm>
          <a:prstGeom prst="rect">
            <a:avLst/>
          </a:prstGeom>
          <a:noFill/>
        </p:spPr>
        <p:txBody>
          <a:bodyPr wrap="square">
            <a:spAutoFit/>
          </a:bodyPr>
          <a:lstStyle/>
          <a:p>
            <a:pPr marL="147320" algn="ctr" rtl="1">
              <a:lnSpc>
                <a:spcPts val="1800"/>
              </a:lnSpc>
              <a:spcAft>
                <a:spcPts val="1000"/>
              </a:spcAft>
            </a:pPr>
            <a:r>
              <a:rPr lang="ar-AE" sz="1000" b="1" dirty="0">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شكل (2): حصة اشتراكات الهاتف المحمول المتنقل من إجمالي اشتراكات العالم (%)</a:t>
            </a:r>
            <a:endParaRPr lang="en-AE" sz="1000" dirty="0">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endParaRPr>
          </a:p>
        </p:txBody>
      </p:sp>
      <p:sp>
        <p:nvSpPr>
          <p:cNvPr id="15" name="TextBox 14">
            <a:extLst>
              <a:ext uri="{FF2B5EF4-FFF2-40B4-BE49-F238E27FC236}">
                <a16:creationId xmlns:a16="http://schemas.microsoft.com/office/drawing/2014/main" id="{9BF71323-B724-6891-20FE-5255A7822071}"/>
              </a:ext>
            </a:extLst>
          </p:cNvPr>
          <p:cNvSpPr txBox="1"/>
          <p:nvPr/>
        </p:nvSpPr>
        <p:spPr>
          <a:xfrm>
            <a:off x="1973580" y="4539540"/>
            <a:ext cx="4579620" cy="266227"/>
          </a:xfrm>
          <a:prstGeom prst="rect">
            <a:avLst/>
          </a:prstGeom>
          <a:noFill/>
        </p:spPr>
        <p:txBody>
          <a:bodyPr wrap="square">
            <a:spAutoFit/>
          </a:bodyPr>
          <a:lstStyle/>
          <a:p>
            <a:pPr marL="258445" indent="-285750" algn="ctr" rtl="1">
              <a:lnSpc>
                <a:spcPct val="115000"/>
              </a:lnSpc>
              <a:spcAft>
                <a:spcPts val="1000"/>
              </a:spcAft>
            </a:pPr>
            <a:r>
              <a:rPr lang="ar-AE" sz="1050" dirty="0">
                <a:effectLst/>
                <a:latin typeface="Effra Trial" panose="020B0503020203090204" pitchFamily="34" charset="0"/>
                <a:ea typeface="Calibri" panose="020F0502020204030204" pitchFamily="34" charset="0"/>
                <a:cs typeface="Effra Trial" panose="020B0503020203090204" pitchFamily="34" charset="0"/>
              </a:rPr>
              <a:t>المصدر: قاعدة بيانات الاتحاد الدولي للاتصالات العالمية.</a:t>
            </a:r>
            <a:endParaRPr lang="en-AE" sz="1050" dirty="0">
              <a:effectLst/>
              <a:latin typeface="Effra Trial" panose="020B0503020203090204" pitchFamily="34" charset="0"/>
              <a:ea typeface="Calibri" panose="020F0502020204030204" pitchFamily="34" charset="0"/>
              <a:cs typeface="Effra Trial" panose="020B0503020203090204" pitchFamily="34" charset="0"/>
            </a:endParaRPr>
          </a:p>
        </p:txBody>
      </p:sp>
      <p:graphicFrame>
        <p:nvGraphicFramePr>
          <p:cNvPr id="3" name="Chart 2">
            <a:extLst>
              <a:ext uri="{FF2B5EF4-FFF2-40B4-BE49-F238E27FC236}">
                <a16:creationId xmlns:a16="http://schemas.microsoft.com/office/drawing/2014/main" id="{D266FADC-BABD-3FC1-6AA1-02E0A1217DBC}"/>
              </a:ext>
            </a:extLst>
          </p:cNvPr>
          <p:cNvGraphicFramePr>
            <a:graphicFrameLocks/>
          </p:cNvGraphicFramePr>
          <p:nvPr>
            <p:extLst>
              <p:ext uri="{D42A27DB-BD31-4B8C-83A1-F6EECF244321}">
                <p14:modId xmlns:p14="http://schemas.microsoft.com/office/powerpoint/2010/main" val="3577938292"/>
              </p:ext>
            </p:extLst>
          </p:nvPr>
        </p:nvGraphicFramePr>
        <p:xfrm>
          <a:off x="4572000" y="1515926"/>
          <a:ext cx="4209097" cy="2714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686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graphicFrame>
        <p:nvGraphicFramePr>
          <p:cNvPr id="2" name="Chart 1">
            <a:extLst>
              <a:ext uri="{FF2B5EF4-FFF2-40B4-BE49-F238E27FC236}">
                <a16:creationId xmlns:a16="http://schemas.microsoft.com/office/drawing/2014/main" id="{451118D8-2B12-43ED-FBDA-B7C6348834EC}"/>
              </a:ext>
            </a:extLst>
          </p:cNvPr>
          <p:cNvGraphicFramePr/>
          <p:nvPr>
            <p:extLst>
              <p:ext uri="{D42A27DB-BD31-4B8C-83A1-F6EECF244321}">
                <p14:modId xmlns:p14="http://schemas.microsoft.com/office/powerpoint/2010/main" val="2145981839"/>
              </p:ext>
            </p:extLst>
          </p:nvPr>
        </p:nvGraphicFramePr>
        <p:xfrm>
          <a:off x="4701541" y="1960874"/>
          <a:ext cx="4183380" cy="2864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60CC039-283D-1F99-FDCB-C8F0BB1DECBD}"/>
              </a:ext>
            </a:extLst>
          </p:cNvPr>
          <p:cNvSpPr txBox="1"/>
          <p:nvPr/>
        </p:nvSpPr>
        <p:spPr>
          <a:xfrm>
            <a:off x="1098698" y="714809"/>
            <a:ext cx="6713707" cy="369332"/>
          </a:xfrm>
          <a:prstGeom prst="rect">
            <a:avLst/>
          </a:prstGeom>
          <a:noFill/>
        </p:spPr>
        <p:txBody>
          <a:bodyPr wrap="square">
            <a:spAutoFit/>
          </a:bodyPr>
          <a:lstStyle/>
          <a:p>
            <a:pPr algn="ctr" rtl="1"/>
            <a:r>
              <a:rPr lang="ar-AE"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مؤشر </a:t>
            </a:r>
            <a:r>
              <a:rPr lang="ar-SA"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ملكية حساب في مؤسس</a:t>
            </a:r>
            <a:r>
              <a:rPr lang="ar-AE"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ات</a:t>
            </a:r>
            <a:r>
              <a:rPr lang="ar-SA"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مالية أو خدم</a:t>
            </a:r>
            <a:r>
              <a:rPr lang="ar-AE"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ات</a:t>
            </a:r>
            <a:r>
              <a:rPr lang="ar-SA"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a:t>
            </a:r>
            <a:r>
              <a:rPr lang="ar-AE"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مالية</a:t>
            </a:r>
            <a:r>
              <a:rPr lang="ar-SA" sz="1800" b="1" dirty="0">
                <a:solidFill>
                  <a:srgbClr val="C00000"/>
                </a:solidFill>
                <a:effectLst>
                  <a:outerShdw blurRad="38100" dist="38100" dir="2700000" algn="tl">
                    <a:srgbClr val="000000">
                      <a:alpha val="43137"/>
                    </a:srgbClr>
                  </a:outerShdw>
                </a:effectLst>
                <a:latin typeface="Effra Trial" panose="020B0503020203090204" pitchFamily="34" charset="0"/>
                <a:ea typeface="Calibri" panose="020F0502020204030204" pitchFamily="34" charset="0"/>
                <a:cs typeface="Effra Trial" panose="020B0503020203090204" pitchFamily="34" charset="0"/>
              </a:rPr>
              <a:t> عبر الهاتف المحمول </a:t>
            </a:r>
            <a:endParaRPr lang="en-AE" b="1"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endParaRPr>
          </a:p>
        </p:txBody>
      </p:sp>
      <p:sp>
        <p:nvSpPr>
          <p:cNvPr id="8" name="TextBox 7">
            <a:extLst>
              <a:ext uri="{FF2B5EF4-FFF2-40B4-BE49-F238E27FC236}">
                <a16:creationId xmlns:a16="http://schemas.microsoft.com/office/drawing/2014/main" id="{4446F248-7D4B-D6B2-F45E-DD26EBCB5435}"/>
              </a:ext>
            </a:extLst>
          </p:cNvPr>
          <p:cNvSpPr txBox="1"/>
          <p:nvPr/>
        </p:nvSpPr>
        <p:spPr>
          <a:xfrm>
            <a:off x="2535827" y="4985835"/>
            <a:ext cx="3558541" cy="261610"/>
          </a:xfrm>
          <a:prstGeom prst="rect">
            <a:avLst/>
          </a:prstGeom>
          <a:noFill/>
        </p:spPr>
        <p:txBody>
          <a:bodyPr wrap="square">
            <a:spAutoFit/>
          </a:bodyPr>
          <a:lstStyle/>
          <a:p>
            <a:pPr algn="ctr"/>
            <a:r>
              <a:rPr lang="ar-SA" sz="1100" dirty="0">
                <a:effectLst/>
                <a:latin typeface="Effra Trial" panose="020B0503020203090204" pitchFamily="34" charset="0"/>
                <a:ea typeface="Calibri" panose="020F0502020204030204" pitchFamily="34" charset="0"/>
                <a:cs typeface="Effra Trial" panose="020B0503020203090204" pitchFamily="34" charset="0"/>
              </a:rPr>
              <a:t>المصدر : البنك الدولي، قاعدة بيانات مؤشرات التنمية الاقتصادية</a:t>
            </a:r>
            <a:r>
              <a:rPr lang="ar-AE" sz="1100" dirty="0">
                <a:effectLst/>
                <a:latin typeface="Effra Trial" panose="020B0503020203090204" pitchFamily="34" charset="0"/>
                <a:ea typeface="Calibri" panose="020F0502020204030204" pitchFamily="34" charset="0"/>
                <a:cs typeface="Effra Trial" panose="020B0503020203090204" pitchFamily="34" charset="0"/>
              </a:rPr>
              <a:t>.</a:t>
            </a:r>
            <a:endParaRPr lang="en-AE" sz="1100" dirty="0">
              <a:latin typeface="Effra Trial" panose="020B0503020203090204" pitchFamily="34" charset="0"/>
              <a:cs typeface="Effra Trial" panose="020B0503020203090204" pitchFamily="34" charset="0"/>
            </a:endParaRPr>
          </a:p>
        </p:txBody>
      </p:sp>
      <p:graphicFrame>
        <p:nvGraphicFramePr>
          <p:cNvPr id="11" name="Table 10">
            <a:extLst>
              <a:ext uri="{FF2B5EF4-FFF2-40B4-BE49-F238E27FC236}">
                <a16:creationId xmlns:a16="http://schemas.microsoft.com/office/drawing/2014/main" id="{6082C711-67B9-3A2E-560B-65F7AF31E98D}"/>
              </a:ext>
            </a:extLst>
          </p:cNvPr>
          <p:cNvGraphicFramePr>
            <a:graphicFrameLocks noGrp="1"/>
          </p:cNvGraphicFramePr>
          <p:nvPr>
            <p:extLst>
              <p:ext uri="{D42A27DB-BD31-4B8C-83A1-F6EECF244321}">
                <p14:modId xmlns:p14="http://schemas.microsoft.com/office/powerpoint/2010/main" val="17305412"/>
              </p:ext>
            </p:extLst>
          </p:nvPr>
        </p:nvGraphicFramePr>
        <p:xfrm>
          <a:off x="374495" y="1927825"/>
          <a:ext cx="3940603" cy="2864234"/>
        </p:xfrm>
        <a:graphic>
          <a:graphicData uri="http://schemas.openxmlformats.org/drawingml/2006/table">
            <a:tbl>
              <a:tblPr rtl="1" firstRow="1" firstCol="1" bandRow="1">
                <a:tableStyleId>{5C22544A-7EE6-4342-B048-85BDC9FD1C3A}</a:tableStyleId>
              </a:tblPr>
              <a:tblGrid>
                <a:gridCol w="1023372">
                  <a:extLst>
                    <a:ext uri="{9D8B030D-6E8A-4147-A177-3AD203B41FA5}">
                      <a16:colId xmlns:a16="http://schemas.microsoft.com/office/drawing/2014/main" val="233512289"/>
                    </a:ext>
                  </a:extLst>
                </a:gridCol>
                <a:gridCol w="1437956">
                  <a:extLst>
                    <a:ext uri="{9D8B030D-6E8A-4147-A177-3AD203B41FA5}">
                      <a16:colId xmlns:a16="http://schemas.microsoft.com/office/drawing/2014/main" val="114127936"/>
                    </a:ext>
                  </a:extLst>
                </a:gridCol>
                <a:gridCol w="1479275">
                  <a:extLst>
                    <a:ext uri="{9D8B030D-6E8A-4147-A177-3AD203B41FA5}">
                      <a16:colId xmlns:a16="http://schemas.microsoft.com/office/drawing/2014/main" val="3982657591"/>
                    </a:ext>
                  </a:extLst>
                </a:gridCol>
              </a:tblGrid>
              <a:tr h="160930">
                <a:tc>
                  <a:txBody>
                    <a:bodyPr/>
                    <a:lstStyle/>
                    <a:p>
                      <a:pPr rtl="1">
                        <a:lnSpc>
                          <a:spcPct val="115000"/>
                        </a:lnSpc>
                      </a:pPr>
                      <a:endParaRPr lang="en-AE" sz="900">
                        <a:effectLst/>
                        <a:latin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dirty="0">
                          <a:effectLst/>
                        </a:rPr>
                        <a:t>2017</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2021</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42797165"/>
                  </a:ext>
                </a:extLst>
              </a:tr>
              <a:tr h="213030">
                <a:tc>
                  <a:txBody>
                    <a:bodyPr/>
                    <a:lstStyle/>
                    <a:p>
                      <a:pPr algn="r" rtl="1">
                        <a:lnSpc>
                          <a:spcPct val="115000"/>
                        </a:lnSpc>
                        <a:spcAft>
                          <a:spcPts val="1000"/>
                        </a:spcAft>
                      </a:pPr>
                      <a:r>
                        <a:rPr lang="ar-SA" sz="900">
                          <a:effectLst/>
                        </a:rPr>
                        <a:t>الجزائر</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48.75</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51.28</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8858876"/>
                  </a:ext>
                </a:extLst>
              </a:tr>
              <a:tr h="201984">
                <a:tc>
                  <a:txBody>
                    <a:bodyPr/>
                    <a:lstStyle/>
                    <a:p>
                      <a:pPr algn="r" rtl="1">
                        <a:lnSpc>
                          <a:spcPct val="115000"/>
                        </a:lnSpc>
                        <a:spcAft>
                          <a:spcPts val="1000"/>
                        </a:spcAft>
                      </a:pPr>
                      <a:r>
                        <a:rPr lang="ar-SA" sz="900">
                          <a:effectLst/>
                        </a:rPr>
                        <a:t>البحرين</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85.48</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78543415"/>
                  </a:ext>
                </a:extLst>
              </a:tr>
              <a:tr h="225250">
                <a:tc>
                  <a:txBody>
                    <a:bodyPr/>
                    <a:lstStyle/>
                    <a:p>
                      <a:pPr algn="r" rtl="1">
                        <a:lnSpc>
                          <a:spcPct val="115000"/>
                        </a:lnSpc>
                        <a:spcAft>
                          <a:spcPts val="1000"/>
                        </a:spcAft>
                      </a:pPr>
                      <a:r>
                        <a:rPr lang="ar-SA" sz="900" dirty="0">
                          <a:effectLst/>
                        </a:rPr>
                        <a:t>مصر</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39.66</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33.79</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0234478"/>
                  </a:ext>
                </a:extLst>
              </a:tr>
              <a:tr h="234138">
                <a:tc>
                  <a:txBody>
                    <a:bodyPr/>
                    <a:lstStyle/>
                    <a:p>
                      <a:pPr algn="r" rtl="1">
                        <a:lnSpc>
                          <a:spcPct val="115000"/>
                        </a:lnSpc>
                        <a:spcAft>
                          <a:spcPts val="1000"/>
                        </a:spcAft>
                      </a:pPr>
                      <a:r>
                        <a:rPr lang="ar-SA" sz="900">
                          <a:effectLst/>
                        </a:rPr>
                        <a:t>العراق</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25.89</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21.47</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9549273"/>
                  </a:ext>
                </a:extLst>
              </a:tr>
              <a:tr h="201984">
                <a:tc>
                  <a:txBody>
                    <a:bodyPr/>
                    <a:lstStyle/>
                    <a:p>
                      <a:pPr algn="r" rtl="1">
                        <a:lnSpc>
                          <a:spcPct val="115000"/>
                        </a:lnSpc>
                        <a:spcAft>
                          <a:spcPts val="1000"/>
                        </a:spcAft>
                      </a:pPr>
                      <a:r>
                        <a:rPr lang="ar-SA" sz="900">
                          <a:effectLst/>
                        </a:rPr>
                        <a:t>الأردن</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dirty="0">
                          <a:effectLst/>
                        </a:rPr>
                        <a:t>51.31</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53.21</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5138467"/>
                  </a:ext>
                </a:extLst>
              </a:tr>
              <a:tr h="201984">
                <a:tc>
                  <a:txBody>
                    <a:bodyPr/>
                    <a:lstStyle/>
                    <a:p>
                      <a:pPr algn="r" rtl="1">
                        <a:lnSpc>
                          <a:spcPct val="115000"/>
                        </a:lnSpc>
                        <a:spcAft>
                          <a:spcPts val="1000"/>
                        </a:spcAft>
                      </a:pPr>
                      <a:r>
                        <a:rPr lang="ar-SA" sz="900">
                          <a:effectLst/>
                        </a:rPr>
                        <a:t>الكويت</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81.31</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dirty="0">
                          <a:effectLst/>
                        </a:rPr>
                        <a:t>..</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7253651"/>
                  </a:ext>
                </a:extLst>
              </a:tr>
              <a:tr h="201984">
                <a:tc>
                  <a:txBody>
                    <a:bodyPr/>
                    <a:lstStyle/>
                    <a:p>
                      <a:pPr algn="r" rtl="1">
                        <a:lnSpc>
                          <a:spcPct val="115000"/>
                        </a:lnSpc>
                        <a:spcAft>
                          <a:spcPts val="1000"/>
                        </a:spcAft>
                      </a:pPr>
                      <a:r>
                        <a:rPr lang="ar-SA" sz="900">
                          <a:effectLst/>
                        </a:rPr>
                        <a:t>لبنان</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50.16</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24.03</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1289006"/>
                  </a:ext>
                </a:extLst>
              </a:tr>
              <a:tr h="201984">
                <a:tc>
                  <a:txBody>
                    <a:bodyPr/>
                    <a:lstStyle/>
                    <a:p>
                      <a:pPr algn="r" rtl="1">
                        <a:lnSpc>
                          <a:spcPct val="115000"/>
                        </a:lnSpc>
                        <a:spcAft>
                          <a:spcPts val="1000"/>
                        </a:spcAft>
                      </a:pPr>
                      <a:r>
                        <a:rPr lang="ar-SA" sz="900">
                          <a:effectLst/>
                        </a:rPr>
                        <a:t>ليبيا</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70.46</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23872747"/>
                  </a:ext>
                </a:extLst>
              </a:tr>
              <a:tr h="201984">
                <a:tc>
                  <a:txBody>
                    <a:bodyPr/>
                    <a:lstStyle/>
                    <a:p>
                      <a:pPr algn="r" rtl="1">
                        <a:lnSpc>
                          <a:spcPct val="115000"/>
                        </a:lnSpc>
                        <a:spcAft>
                          <a:spcPts val="1000"/>
                        </a:spcAft>
                      </a:pPr>
                      <a:r>
                        <a:rPr lang="ar-SA" sz="900">
                          <a:effectLst/>
                        </a:rPr>
                        <a:t>موريتانيا</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24.91</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10126544"/>
                  </a:ext>
                </a:extLst>
              </a:tr>
              <a:tr h="201984">
                <a:tc>
                  <a:txBody>
                    <a:bodyPr/>
                    <a:lstStyle/>
                    <a:p>
                      <a:pPr algn="r" rtl="1">
                        <a:lnSpc>
                          <a:spcPct val="115000"/>
                        </a:lnSpc>
                        <a:spcAft>
                          <a:spcPts val="1000"/>
                        </a:spcAft>
                      </a:pPr>
                      <a:r>
                        <a:rPr lang="ar-SA" sz="900">
                          <a:effectLst/>
                        </a:rPr>
                        <a:t>المغرب</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32.73</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47.16</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7759066"/>
                  </a:ext>
                </a:extLst>
              </a:tr>
              <a:tr h="201984">
                <a:tc>
                  <a:txBody>
                    <a:bodyPr/>
                    <a:lstStyle/>
                    <a:p>
                      <a:pPr algn="r" rtl="1">
                        <a:lnSpc>
                          <a:spcPct val="115000"/>
                        </a:lnSpc>
                        <a:spcAft>
                          <a:spcPts val="1000"/>
                        </a:spcAft>
                      </a:pPr>
                      <a:r>
                        <a:rPr lang="ar-SA" sz="900">
                          <a:effectLst/>
                        </a:rPr>
                        <a:t>السعودية</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76.01</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75.3</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9598079"/>
                  </a:ext>
                </a:extLst>
              </a:tr>
              <a:tr h="201984">
                <a:tc>
                  <a:txBody>
                    <a:bodyPr/>
                    <a:lstStyle/>
                    <a:p>
                      <a:pPr algn="r" rtl="1">
                        <a:lnSpc>
                          <a:spcPct val="115000"/>
                        </a:lnSpc>
                        <a:spcAft>
                          <a:spcPts val="1000"/>
                        </a:spcAft>
                      </a:pPr>
                      <a:r>
                        <a:rPr lang="ar-SA" sz="900">
                          <a:effectLst/>
                        </a:rPr>
                        <a:t>تونس</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a:effectLst/>
                        </a:rPr>
                        <a:t>39.98</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a:effectLst/>
                        </a:rPr>
                        <a:t>39.97</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7408100"/>
                  </a:ext>
                </a:extLst>
              </a:tr>
              <a:tr h="213030">
                <a:tc>
                  <a:txBody>
                    <a:bodyPr/>
                    <a:lstStyle/>
                    <a:p>
                      <a:pPr algn="r" rtl="1">
                        <a:lnSpc>
                          <a:spcPct val="115000"/>
                        </a:lnSpc>
                        <a:spcAft>
                          <a:spcPts val="1000"/>
                        </a:spcAft>
                      </a:pPr>
                      <a:r>
                        <a:rPr lang="ar-SA" sz="900">
                          <a:effectLst/>
                        </a:rPr>
                        <a:t>الإمارات</a:t>
                      </a:r>
                      <a:endParaRPr lang="en-AE" sz="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15000"/>
                        </a:lnSpc>
                        <a:spcAft>
                          <a:spcPts val="1000"/>
                        </a:spcAft>
                      </a:pPr>
                      <a:r>
                        <a:rPr lang="en-AE" sz="900" dirty="0">
                          <a:effectLst/>
                        </a:rPr>
                        <a:t>90.74</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AE" sz="900" dirty="0">
                          <a:effectLst/>
                        </a:rPr>
                        <a:t>87.12</a:t>
                      </a:r>
                      <a:endParaRPr lang="en-AE" sz="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0337752"/>
                  </a:ext>
                </a:extLst>
              </a:tr>
            </a:tbl>
          </a:graphicData>
        </a:graphic>
      </p:graphicFrame>
      <p:sp>
        <p:nvSpPr>
          <p:cNvPr id="14" name="TextBox 13">
            <a:extLst>
              <a:ext uri="{FF2B5EF4-FFF2-40B4-BE49-F238E27FC236}">
                <a16:creationId xmlns:a16="http://schemas.microsoft.com/office/drawing/2014/main" id="{08B62418-2166-EF28-0BF2-021269295D71}"/>
              </a:ext>
            </a:extLst>
          </p:cNvPr>
          <p:cNvSpPr txBox="1"/>
          <p:nvPr/>
        </p:nvSpPr>
        <p:spPr>
          <a:xfrm>
            <a:off x="318977" y="1293610"/>
            <a:ext cx="3940603" cy="400110"/>
          </a:xfrm>
          <a:prstGeom prst="rect">
            <a:avLst/>
          </a:prstGeom>
          <a:noFill/>
        </p:spPr>
        <p:txBody>
          <a:bodyPr wrap="square">
            <a:spAutoFit/>
          </a:bodyPr>
          <a:lstStyle/>
          <a:p>
            <a:pPr algn="ctr" rtl="1">
              <a:spcAft>
                <a:spcPts val="1000"/>
              </a:spcAft>
            </a:pPr>
            <a:r>
              <a:rPr lang="ar-SA"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جدول (</a:t>
            </a:r>
            <a:r>
              <a:rPr lang="ar-AE"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3</a:t>
            </a:r>
            <a:r>
              <a:rPr lang="ar-SA"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a:t>
            </a:r>
            <a:r>
              <a:rPr lang="ar-AE" sz="1000" b="1" dirty="0">
                <a:solidFill>
                  <a:srgbClr val="000000"/>
                </a:solidFill>
                <a:latin typeface="Effra Trial" panose="020B0503020203090204" pitchFamily="34" charset="0"/>
                <a:ea typeface="Times New Roman" panose="02020603050405020304" pitchFamily="18" charset="0"/>
                <a:cs typeface="Effra Trial" panose="020B0503020203090204" pitchFamily="34" charset="0"/>
              </a:rPr>
              <a:t>.  </a:t>
            </a:r>
            <a:r>
              <a:rPr lang="ar-SA"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ملكية الحساب في مؤسسة مالية أو خدمة النقود عبر الهاتف المحمول نسبة من السكان الذين تزيد أعمارهم عن  25 عامًا</a:t>
            </a:r>
            <a:r>
              <a:rPr lang="en-AE"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  </a:t>
            </a:r>
            <a:r>
              <a:rPr lang="ar-AE" sz="1000" b="1" dirty="0">
                <a:solidFill>
                  <a:srgbClr val="000000"/>
                </a:solidFill>
                <a:effectLst/>
                <a:latin typeface="Effra Trial" panose="020B0503020203090204" pitchFamily="34" charset="0"/>
                <a:ea typeface="Times New Roman" panose="02020603050405020304" pitchFamily="18" charset="0"/>
                <a:cs typeface="Effra Trial" panose="020B0503020203090204" pitchFamily="34" charset="0"/>
              </a:rPr>
              <a:t>(%)</a:t>
            </a:r>
            <a:endParaRPr lang="en-AE" sz="1000" dirty="0">
              <a:latin typeface="Effra Trial" panose="020B0503020203090204" pitchFamily="34" charset="0"/>
              <a:cs typeface="Effra Trial" panose="020B0503020203090204" pitchFamily="34" charset="0"/>
            </a:endParaRPr>
          </a:p>
        </p:txBody>
      </p:sp>
      <p:sp>
        <p:nvSpPr>
          <p:cNvPr id="16" name="TextBox 15">
            <a:extLst>
              <a:ext uri="{FF2B5EF4-FFF2-40B4-BE49-F238E27FC236}">
                <a16:creationId xmlns:a16="http://schemas.microsoft.com/office/drawing/2014/main" id="{5EEFB385-B500-D202-A1AE-4A5B5C42CD52}"/>
              </a:ext>
            </a:extLst>
          </p:cNvPr>
          <p:cNvSpPr txBox="1"/>
          <p:nvPr/>
        </p:nvSpPr>
        <p:spPr>
          <a:xfrm>
            <a:off x="4701541" y="1380676"/>
            <a:ext cx="4123482" cy="400110"/>
          </a:xfrm>
          <a:prstGeom prst="rect">
            <a:avLst/>
          </a:prstGeom>
          <a:noFill/>
        </p:spPr>
        <p:txBody>
          <a:bodyPr wrap="square">
            <a:spAutoFit/>
          </a:bodyPr>
          <a:lstStyle/>
          <a:p>
            <a:pPr algn="ctr" rtl="1">
              <a:defRPr sz="1100" b="1" i="0" u="none" strike="noStrike" kern="1200" spc="0" baseline="0">
                <a:solidFill>
                  <a:prstClr val="black"/>
                </a:solidFill>
                <a:latin typeface="+mn-lt"/>
                <a:ea typeface="+mn-ea"/>
                <a:cs typeface="+mj-cs"/>
              </a:defRPr>
            </a:pPr>
            <a:r>
              <a:rPr lang="ar-AE" sz="1000" b="1" i="0" u="none" strike="noStrike" baseline="0" dirty="0">
                <a:solidFill>
                  <a:schemeClr val="tx1"/>
                </a:solidFill>
                <a:effectLst/>
                <a:latin typeface="Effra Trial" panose="020B0503020203090204" pitchFamily="34" charset="0"/>
                <a:cs typeface="Effra Trial" panose="020B0503020203090204" pitchFamily="34" charset="0"/>
              </a:rPr>
              <a:t>شكل (3): ملكية الحساب في مؤسسة مالية أو خدمات مالية عبر الهاتف المحمول (كنسبة من السكان الذين تزيد أعمارهم عن 15 عام)</a:t>
            </a:r>
            <a:endParaRPr lang="en-US" sz="1000" b="1" dirty="0">
              <a:solidFill>
                <a:schemeClr val="tx1"/>
              </a:solidFill>
              <a:latin typeface="Effra Trial" panose="020B0503020203090204" pitchFamily="34" charset="0"/>
              <a:cs typeface="Effra Trial" panose="020B0503020203090204" pitchFamily="34" charset="0"/>
            </a:endParaRPr>
          </a:p>
        </p:txBody>
      </p:sp>
    </p:spTree>
    <p:extLst>
      <p:ext uri="{BB962C8B-B14F-4D97-AF65-F5344CB8AC3E}">
        <p14:creationId xmlns:p14="http://schemas.microsoft.com/office/powerpoint/2010/main" val="220372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3" name="TextBox 2">
            <a:extLst>
              <a:ext uri="{FF2B5EF4-FFF2-40B4-BE49-F238E27FC236}">
                <a16:creationId xmlns:a16="http://schemas.microsoft.com/office/drawing/2014/main" id="{7DD56F9B-830F-A7AF-7B47-44A7426807BF}"/>
              </a:ext>
            </a:extLst>
          </p:cNvPr>
          <p:cNvSpPr txBox="1"/>
          <p:nvPr/>
        </p:nvSpPr>
        <p:spPr>
          <a:xfrm>
            <a:off x="890016" y="2163002"/>
            <a:ext cx="7242048" cy="523220"/>
          </a:xfrm>
          <a:prstGeom prst="rect">
            <a:avLst/>
          </a:prstGeom>
          <a:noFill/>
        </p:spPr>
        <p:txBody>
          <a:bodyPr wrap="square" rtlCol="0">
            <a:spAutoFit/>
          </a:bodyPr>
          <a:lstStyle/>
          <a:p>
            <a:pPr algn="ctr"/>
            <a:r>
              <a:rPr lang="ar-AE" sz="2800" b="1" dirty="0">
                <a:solidFill>
                  <a:schemeClr val="tx2">
                    <a:lumMod val="75000"/>
                  </a:schemeClr>
                </a:solidFill>
                <a:cs typeface="MasmakBHD" panose="02010000000000000000" pitchFamily="50" charset="-78"/>
              </a:rPr>
              <a:t>ثانياً: </a:t>
            </a:r>
            <a:r>
              <a:rPr lang="ar-SA" sz="2800" b="1" dirty="0">
                <a:solidFill>
                  <a:schemeClr val="tx2">
                    <a:lumMod val="50000"/>
                  </a:schemeClr>
                </a:solidFill>
                <a:effectLst/>
                <a:latin typeface="Calibri" panose="020F0502020204030204" pitchFamily="34" charset="0"/>
                <a:ea typeface="Calibri" panose="020F0502020204030204" pitchFamily="34" charset="0"/>
                <a:cs typeface="MasmakBHD" panose="02010000000000000000" pitchFamily="50" charset="-78"/>
              </a:rPr>
              <a:t>تطورات التجارة الإلكترونية</a:t>
            </a:r>
            <a:endParaRPr lang="en-US" sz="2800" b="1" dirty="0">
              <a:solidFill>
                <a:schemeClr val="tx2">
                  <a:lumMod val="75000"/>
                </a:schemeClr>
              </a:solidFill>
              <a:cs typeface="MasmakBHD" panose="02010000000000000000" pitchFamily="50" charset="-78"/>
            </a:endParaRPr>
          </a:p>
        </p:txBody>
      </p:sp>
    </p:spTree>
    <p:extLst>
      <p:ext uri="{BB962C8B-B14F-4D97-AF65-F5344CB8AC3E}">
        <p14:creationId xmlns:p14="http://schemas.microsoft.com/office/powerpoint/2010/main" val="258632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a:off x="0" y="409229"/>
            <a:ext cx="5493834"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421189" y="409229"/>
            <a:ext cx="722811" cy="0"/>
          </a:xfrm>
          <a:prstGeom prst="line">
            <a:avLst/>
          </a:prstGeom>
          <a:ln>
            <a:solidFill>
              <a:srgbClr val="D999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D03F14-A2D4-9D42-A4F0-DD96C29FEE96}" type="slidenum">
              <a:rPr kumimoji="0" lang="en-US" sz="1000" b="0" i="0" u="none" strike="noStrike" kern="0" cap="none" spc="0" normalizeH="0" baseline="0" noProof="0" smtClean="0">
                <a:ln>
                  <a:noFill/>
                </a:ln>
                <a:solidFill>
                  <a:schemeClr val="bg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dirty="0">
              <a:ln>
                <a:noFill/>
              </a:ln>
              <a:solidFill>
                <a:schemeClr val="bg1"/>
              </a:solidFill>
              <a:effectLst/>
              <a:uLnTx/>
              <a:uFillTx/>
            </a:endParaRPr>
          </a:p>
        </p:txBody>
      </p:sp>
      <p:sp>
        <p:nvSpPr>
          <p:cNvPr id="4" name="Title 1">
            <a:extLst>
              <a:ext uri="{FF2B5EF4-FFF2-40B4-BE49-F238E27FC236}">
                <a16:creationId xmlns:a16="http://schemas.microsoft.com/office/drawing/2014/main" id="{3A1918D0-A02B-5060-2836-23DA191338E9}"/>
              </a:ext>
            </a:extLst>
          </p:cNvPr>
          <p:cNvSpPr>
            <a:spLocks noGrp="1"/>
          </p:cNvSpPr>
          <p:nvPr>
            <p:ph type="title"/>
          </p:nvPr>
        </p:nvSpPr>
        <p:spPr>
          <a:xfrm>
            <a:off x="5493834" y="282469"/>
            <a:ext cx="2905449" cy="304271"/>
          </a:xfrm>
        </p:spPr>
        <p:txBody>
          <a:bodyPr>
            <a:normAutofit/>
          </a:bodyPr>
          <a:lstStyle/>
          <a:p>
            <a:pPr algn="r" rtl="1"/>
            <a:r>
              <a:rPr lang="ar-AE" sz="1250" b="1" dirty="0">
                <a:solidFill>
                  <a:schemeClr val="accent6">
                    <a:lumMod val="50000"/>
                  </a:schemeClr>
                </a:solidFill>
                <a:latin typeface="Times New Roman"/>
                <a:cs typeface="MasmakBHD" panose="02010000000000000000" pitchFamily="50" charset="-78"/>
              </a:rPr>
              <a:t>الاجتماع العاشر "عربستات" – التجارة الإلكترونية</a:t>
            </a:r>
            <a:endParaRPr lang="en-US" sz="1250" dirty="0">
              <a:solidFill>
                <a:schemeClr val="accent6">
                  <a:lumMod val="50000"/>
                </a:schemeClr>
              </a:solidFill>
              <a:latin typeface="Myriad Pro Light"/>
              <a:cs typeface="MasmakBHD" panose="02010000000000000000" pitchFamily="50" charset="-78"/>
            </a:endParaRPr>
          </a:p>
        </p:txBody>
      </p:sp>
      <p:sp>
        <p:nvSpPr>
          <p:cNvPr id="3" name="TextBox 2">
            <a:extLst>
              <a:ext uri="{FF2B5EF4-FFF2-40B4-BE49-F238E27FC236}">
                <a16:creationId xmlns:a16="http://schemas.microsoft.com/office/drawing/2014/main" id="{1BA0BF55-69DE-EA9A-41C4-945FE0023BC8}"/>
              </a:ext>
            </a:extLst>
          </p:cNvPr>
          <p:cNvSpPr txBox="1"/>
          <p:nvPr/>
        </p:nvSpPr>
        <p:spPr>
          <a:xfrm>
            <a:off x="333590" y="586740"/>
            <a:ext cx="8353210" cy="1436291"/>
          </a:xfrm>
          <a:prstGeom prst="rect">
            <a:avLst/>
          </a:prstGeom>
          <a:noFill/>
        </p:spPr>
        <p:txBody>
          <a:bodyPr wrap="square">
            <a:spAutoFit/>
          </a:bodyPr>
          <a:lstStyle/>
          <a:p>
            <a:pPr algn="just" rtl="1">
              <a:spcAft>
                <a:spcPts val="1000"/>
              </a:spcAft>
            </a:pPr>
            <a:r>
              <a:rPr lang="ar-AE" sz="14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rPr>
              <a:t>واقع أداء التجارة الإلكترونية</a:t>
            </a:r>
            <a:endParaRPr lang="en-AE" sz="1400" b="1" kern="0" dirty="0">
              <a:solidFill>
                <a:srgbClr val="C00000"/>
              </a:solidFill>
              <a:effectLst>
                <a:outerShdw blurRad="38100" dist="38100" dir="2700000" algn="tl">
                  <a:srgbClr val="000000">
                    <a:alpha val="43137"/>
                  </a:srgbClr>
                </a:outerShdw>
              </a:effectLst>
              <a:latin typeface="Effra Trial" panose="020B0503020203090204" pitchFamily="34" charset="0"/>
              <a:cs typeface="Effra Trial" panose="020B0503020203090204" pitchFamily="34" charset="0"/>
            </a:endParaRPr>
          </a:p>
          <a:p>
            <a:pPr algn="just" rtl="1"/>
            <a:r>
              <a:rPr lang="ar-AE" sz="1100" dirty="0">
                <a:solidFill>
                  <a:schemeClr val="tx2">
                    <a:lumMod val="75000"/>
                  </a:schemeClr>
                </a:solidFill>
                <a:latin typeface="Effra Trial" panose="020B0503020203090204" pitchFamily="34" charset="0"/>
                <a:ea typeface="Calibri" panose="020F0502020204030204" pitchFamily="34" charset="0"/>
                <a:cs typeface="Effra Trial" panose="020B0503020203090204" pitchFamily="34" charset="0"/>
              </a:rPr>
              <a:t>ارتفع عدد المتسوقين حول العالم بنحو 5 في المائة ليبلغ حوالي 2.1 مليار شخص في عام 2021 ما يعادل 26.3 في المائة من سكان العالم الذين تفوق أعمارهم 15 عامًا، مقارنة بعام 2020. من جانب آخر، تشير الإحصاءات أن أعداد المتسوقين عبر الشبكة العالمية للمعلومات أقل بكثير في البلدان ذات المستويات المُنخفضة للدخل عن الدول ذات الدخل المرتفع، حيث بلغ نسبتهم في دول الدخل المرتفع حوالي 54 في المائة من السكان، مقابل  حوالي 2 في المائة لدول الأقل نمواً عن متوسط الفترة (2017-2021). كما أرتفع سوق مبيعات تجارة التجزئة الإلكترونية العالمي بنحو 9.7 في المائة في عام 2022، ومن المتوقع يستمر النمو في إتجاه تصاعدي ليصل إلى نحو 8.1 تريليون دولار أمريكي، ما يعادل نحو 24 في المائة من إجمالي المبيعات بالتجزئة في عام 2026.</a:t>
            </a:r>
          </a:p>
          <a:p>
            <a:pPr algn="just" rtl="1"/>
            <a:endParaRPr lang="en-AE" sz="1000" dirty="0">
              <a:solidFill>
                <a:schemeClr val="tx2">
                  <a:lumMod val="75000"/>
                </a:schemeClr>
              </a:solidFill>
              <a:latin typeface="Effra Trial" panose="020B0503020203090204" pitchFamily="34" charset="0"/>
              <a:ea typeface="Calibri" panose="020F0502020204030204" pitchFamily="34" charset="0"/>
              <a:cs typeface="Effra Trial" panose="020B0503020203090204" pitchFamily="34" charset="0"/>
            </a:endParaRPr>
          </a:p>
        </p:txBody>
      </p:sp>
      <p:grpSp>
        <p:nvGrpSpPr>
          <p:cNvPr id="6" name="Group 5">
            <a:extLst>
              <a:ext uri="{FF2B5EF4-FFF2-40B4-BE49-F238E27FC236}">
                <a16:creationId xmlns:a16="http://schemas.microsoft.com/office/drawing/2014/main" id="{BB47FC2E-481B-37B1-D1DD-10BA15122BF5}"/>
              </a:ext>
            </a:extLst>
          </p:cNvPr>
          <p:cNvGrpSpPr/>
          <p:nvPr/>
        </p:nvGrpSpPr>
        <p:grpSpPr>
          <a:xfrm>
            <a:off x="3219497" y="1925200"/>
            <a:ext cx="5443808" cy="2917385"/>
            <a:chOff x="573942" y="27449"/>
            <a:chExt cx="6517461" cy="2501210"/>
          </a:xfrm>
        </p:grpSpPr>
        <p:graphicFrame>
          <p:nvGraphicFramePr>
            <p:cNvPr id="8" name="Chart 7">
              <a:extLst>
                <a:ext uri="{FF2B5EF4-FFF2-40B4-BE49-F238E27FC236}">
                  <a16:creationId xmlns:a16="http://schemas.microsoft.com/office/drawing/2014/main" id="{3BCDEF76-94A4-B1DE-5AD7-DC872781C42C}"/>
                </a:ext>
              </a:extLst>
            </p:cNvPr>
            <p:cNvGraphicFramePr/>
            <p:nvPr>
              <p:extLst>
                <p:ext uri="{D42A27DB-BD31-4B8C-83A1-F6EECF244321}">
                  <p14:modId xmlns:p14="http://schemas.microsoft.com/office/powerpoint/2010/main" val="836393575"/>
                </p:ext>
              </p:extLst>
            </p:nvPr>
          </p:nvGraphicFramePr>
          <p:xfrm>
            <a:off x="573942" y="27905"/>
            <a:ext cx="3238498" cy="2490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9A5FB27-8CA0-9999-7BBD-7753D727DCD2}"/>
                </a:ext>
              </a:extLst>
            </p:cNvPr>
            <p:cNvGraphicFramePr/>
            <p:nvPr>
              <p:extLst>
                <p:ext uri="{D42A27DB-BD31-4B8C-83A1-F6EECF244321}">
                  <p14:modId xmlns:p14="http://schemas.microsoft.com/office/powerpoint/2010/main" val="1456627152"/>
                </p:ext>
              </p:extLst>
            </p:nvPr>
          </p:nvGraphicFramePr>
          <p:xfrm>
            <a:off x="3843377" y="27449"/>
            <a:ext cx="3248026" cy="2501210"/>
          </p:xfrm>
          <a:graphic>
            <a:graphicData uri="http://schemas.openxmlformats.org/drawingml/2006/chart">
              <c:chart xmlns:c="http://schemas.openxmlformats.org/drawingml/2006/chart" xmlns:r="http://schemas.openxmlformats.org/officeDocument/2006/relationships" r:id="rId5"/>
            </a:graphicData>
          </a:graphic>
        </p:graphicFrame>
      </p:grpSp>
      <p:sp>
        <p:nvSpPr>
          <p:cNvPr id="13" name="TextBox 12">
            <a:extLst>
              <a:ext uri="{FF2B5EF4-FFF2-40B4-BE49-F238E27FC236}">
                <a16:creationId xmlns:a16="http://schemas.microsoft.com/office/drawing/2014/main" id="{3CAFF94A-A42B-3B00-AF08-F3CF0224FDEE}"/>
              </a:ext>
            </a:extLst>
          </p:cNvPr>
          <p:cNvSpPr txBox="1"/>
          <p:nvPr/>
        </p:nvSpPr>
        <p:spPr>
          <a:xfrm>
            <a:off x="2644398" y="4825537"/>
            <a:ext cx="3522486" cy="314445"/>
          </a:xfrm>
          <a:prstGeom prst="rect">
            <a:avLst/>
          </a:prstGeom>
          <a:noFill/>
        </p:spPr>
        <p:txBody>
          <a:bodyPr wrap="square">
            <a:spAutoFit/>
          </a:bodyPr>
          <a:lstStyle/>
          <a:p>
            <a:pPr marL="146050" algn="ctr">
              <a:lnSpc>
                <a:spcPts val="2000"/>
              </a:lnSpc>
              <a:spcAft>
                <a:spcPts val="1000"/>
              </a:spcAft>
            </a:pPr>
            <a:r>
              <a:rPr lang="en-US" sz="800" dirty="0">
                <a:effectLst/>
                <a:latin typeface="Times New Roman" panose="02020603050405020304" pitchFamily="18" charset="0"/>
                <a:ea typeface="Calibri" panose="020F0502020204030204" pitchFamily="34" charset="0"/>
                <a:cs typeface="Arial" panose="020B0604020202020204" pitchFamily="34" charset="0"/>
              </a:rPr>
              <a:t>Source: </a:t>
            </a:r>
            <a:r>
              <a:rPr lang="en-GB" sz="800" dirty="0">
                <a:effectLst/>
                <a:latin typeface="Times New Roman" panose="02020603050405020304" pitchFamily="18" charset="0"/>
                <a:ea typeface="Calibri" panose="020F0502020204030204" pitchFamily="34" charset="0"/>
                <a:cs typeface="Arial" panose="020B0604020202020204" pitchFamily="34" charset="0"/>
              </a:rPr>
              <a:t>UNCTAD (20</a:t>
            </a:r>
            <a:r>
              <a:rPr lang="ar-SA" sz="800" dirty="0">
                <a:effectLst/>
                <a:latin typeface="Calibri" panose="020F0502020204030204" pitchFamily="34" charset="0"/>
                <a:ea typeface="Calibri" panose="020F0502020204030204" pitchFamily="34" charset="0"/>
                <a:cs typeface="Times New Roman" panose="02020603050405020304" pitchFamily="18" charset="0"/>
              </a:rPr>
              <a:t>21</a:t>
            </a:r>
            <a:r>
              <a:rPr lang="en-GB" sz="800" dirty="0">
                <a:effectLst/>
                <a:latin typeface="Times New Roman" panose="02020603050405020304" pitchFamily="18" charset="0"/>
                <a:ea typeface="Calibri" panose="020F0502020204030204" pitchFamily="34" charset="0"/>
                <a:cs typeface="Arial" panose="020B0604020202020204" pitchFamily="34" charset="0"/>
              </a:rPr>
              <a:t>), </a:t>
            </a:r>
            <a:r>
              <a:rPr lang="en-US" sz="800" dirty="0">
                <a:effectLst/>
                <a:latin typeface="Times New Roman" panose="02020603050405020304" pitchFamily="18" charset="0"/>
                <a:ea typeface="Calibri" panose="020F0502020204030204" pitchFamily="34" charset="0"/>
                <a:cs typeface="Arial" panose="020B0604020202020204" pitchFamily="34" charset="0"/>
              </a:rPr>
              <a:t>B2C </a:t>
            </a:r>
            <a:r>
              <a:rPr lang="en-GB" sz="800" dirty="0">
                <a:effectLst/>
                <a:latin typeface="Times New Roman" panose="02020603050405020304" pitchFamily="18" charset="0"/>
                <a:ea typeface="Calibri" panose="020F0502020204030204" pitchFamily="34" charset="0"/>
                <a:cs typeface="Arial" panose="020B0604020202020204" pitchFamily="34" charset="0"/>
              </a:rPr>
              <a:t>E-Commerce Index </a:t>
            </a:r>
            <a:endParaRPr lang="en-AE" sz="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4BCD64E7-30FA-594D-AA16-2B5A723369F8}"/>
              </a:ext>
            </a:extLst>
          </p:cNvPr>
          <p:cNvGraphicFramePr/>
          <p:nvPr>
            <p:extLst>
              <p:ext uri="{D42A27DB-BD31-4B8C-83A1-F6EECF244321}">
                <p14:modId xmlns:p14="http://schemas.microsoft.com/office/powerpoint/2010/main" val="875814885"/>
              </p:ext>
            </p:extLst>
          </p:nvPr>
        </p:nvGraphicFramePr>
        <p:xfrm>
          <a:off x="333589" y="1908152"/>
          <a:ext cx="2856164" cy="29173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4487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9873</TotalTime>
  <Words>1508</Words>
  <Application>Microsoft Office PowerPoint</Application>
  <PresentationFormat>On-screen Show (16:10)</PresentationFormat>
  <Paragraphs>350</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DIN Next LT Arabic Medium</vt:lpstr>
      <vt:lpstr>Effra Trial</vt:lpstr>
      <vt:lpstr>Myriad Pro Light</vt:lpstr>
      <vt:lpstr>Times New Roman</vt:lpstr>
      <vt:lpstr>Office Theme</vt:lpstr>
      <vt:lpstr>3_Office Theme</vt:lpstr>
      <vt:lpstr>جمال قاسم حسن                           محمود عبد السلام  صندوق النقد العربي</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lpstr>الاجتماع العاشر "عربستات" – التجارة الإلكترونية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Arabstat2023</dc:title>
  <dc:creator>Mhamed Mouaacha</dc:creator>
  <cp:lastModifiedBy>Jamal Qasem</cp:lastModifiedBy>
  <cp:revision>712</cp:revision>
  <cp:lastPrinted>2023-11-01T04:47:53Z</cp:lastPrinted>
  <dcterms:created xsi:type="dcterms:W3CDTF">2017-02-06T09:01:23Z</dcterms:created>
  <dcterms:modified xsi:type="dcterms:W3CDTF">2023-11-06T10:17:00Z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9f17927-79b2-40d2-8aa6-1ef1eabb3585_Enabled">
    <vt:lpwstr>true</vt:lpwstr>
  </property>
  <property fmtid="{D5CDD505-2E9C-101B-9397-08002B2CF9AE}" pid="3" name="MSIP_Label_e9f17927-79b2-40d2-8aa6-1ef1eabb3585_SetDate">
    <vt:lpwstr>2023-10-06T05:51:09Z</vt:lpwstr>
  </property>
  <property fmtid="{D5CDD505-2E9C-101B-9397-08002B2CF9AE}" pid="4" name="MSIP_Label_e9f17927-79b2-40d2-8aa6-1ef1eabb3585_Method">
    <vt:lpwstr>Standard</vt:lpwstr>
  </property>
  <property fmtid="{D5CDD505-2E9C-101B-9397-08002B2CF9AE}" pid="5" name="MSIP_Label_e9f17927-79b2-40d2-8aa6-1ef1eabb3585_Name">
    <vt:lpwstr>defa4170-0d19-0005-0004-bc88714345d2</vt:lpwstr>
  </property>
  <property fmtid="{D5CDD505-2E9C-101B-9397-08002B2CF9AE}" pid="6" name="MSIP_Label_e9f17927-79b2-40d2-8aa6-1ef1eabb3585_SiteId">
    <vt:lpwstr>4aa5460f-975c-4915-88d5-cf81ff19b905</vt:lpwstr>
  </property>
  <property fmtid="{D5CDD505-2E9C-101B-9397-08002B2CF9AE}" pid="7" name="MSIP_Label_e9f17927-79b2-40d2-8aa6-1ef1eabb3585_ActionId">
    <vt:lpwstr>cabebf62-cd06-4620-b72e-1371f46c5c0e</vt:lpwstr>
  </property>
  <property fmtid="{D5CDD505-2E9C-101B-9397-08002B2CF9AE}" pid="8" name="MSIP_Label_e9f17927-79b2-40d2-8aa6-1ef1eabb3585_ContentBits">
    <vt:lpwstr>0</vt:lpwstr>
  </property>
</Properties>
</file>