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22"/>
  </p:notesMasterIdLst>
  <p:sldIdLst>
    <p:sldId id="318" r:id="rId4"/>
    <p:sldId id="319" r:id="rId5"/>
    <p:sldId id="292" r:id="rId6"/>
    <p:sldId id="340" r:id="rId7"/>
    <p:sldId id="327" r:id="rId8"/>
    <p:sldId id="341" r:id="rId9"/>
    <p:sldId id="342" r:id="rId10"/>
    <p:sldId id="334" r:id="rId11"/>
    <p:sldId id="343" r:id="rId12"/>
    <p:sldId id="347" r:id="rId13"/>
    <p:sldId id="344" r:id="rId14"/>
    <p:sldId id="333" r:id="rId15"/>
    <p:sldId id="345" r:id="rId16"/>
    <p:sldId id="315" r:id="rId17"/>
    <p:sldId id="346" r:id="rId18"/>
    <p:sldId id="335" r:id="rId19"/>
    <p:sldId id="325" r:id="rId20"/>
    <p:sldId id="273" r:id="rId21"/>
  </p:sldIdLst>
  <p:sldSz cx="9144000" cy="5715000" type="screen16x1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93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5" d="100"/>
          <a:sy n="125" d="100"/>
        </p:scale>
        <p:origin x="1194" y="9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26C9C2-1A54-41B5-8CEE-92A6A8CBB0A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AE"/>
        </a:p>
      </dgm:t>
    </dgm:pt>
    <dgm:pt modelId="{269DC040-811E-4B6F-8908-4653B6B95ECF}">
      <dgm:prSet phldrT="[Text]" custT="1"/>
      <dgm:spPr/>
      <dgm:t>
        <a:bodyPr/>
        <a:lstStyle/>
        <a:p>
          <a:r>
            <a:rPr lang="ar-AE" sz="1200"/>
            <a:t>البنك الدولي</a:t>
          </a:r>
          <a:endParaRPr lang="en-AE" sz="1200"/>
        </a:p>
      </dgm:t>
    </dgm:pt>
    <dgm:pt modelId="{ADAD28B6-6C35-46F0-84C9-838E21D6D02F}" type="parTrans" cxnId="{343B54AB-9DE1-452B-82F4-B4A655390C7B}">
      <dgm:prSet/>
      <dgm:spPr/>
      <dgm:t>
        <a:bodyPr/>
        <a:lstStyle/>
        <a:p>
          <a:endParaRPr lang="en-AE"/>
        </a:p>
      </dgm:t>
    </dgm:pt>
    <dgm:pt modelId="{E07D65E3-9A80-4B17-A84A-E501FEB64B19}" type="sibTrans" cxnId="{343B54AB-9DE1-452B-82F4-B4A655390C7B}">
      <dgm:prSet/>
      <dgm:spPr/>
      <dgm:t>
        <a:bodyPr/>
        <a:lstStyle/>
        <a:p>
          <a:endParaRPr lang="en-AE"/>
        </a:p>
      </dgm:t>
    </dgm:pt>
    <dgm:pt modelId="{D345FFDE-53FE-4CDE-BFDA-15733EDFED3D}">
      <dgm:prSet phldrT="[Text]" custT="1"/>
      <dgm:spPr/>
      <dgm:t>
        <a:bodyPr/>
        <a:lstStyle/>
        <a:p>
          <a:r>
            <a:rPr lang="ar-AE" sz="1200"/>
            <a:t>البيئة</a:t>
          </a:r>
        </a:p>
        <a:p>
          <a:r>
            <a:rPr lang="ar-AE" sz="1200"/>
            <a:t>(31 مؤشراً)</a:t>
          </a:r>
          <a:endParaRPr lang="en-AE" sz="1200"/>
        </a:p>
      </dgm:t>
    </dgm:pt>
    <dgm:pt modelId="{5FA205F8-DCB2-43C8-A389-FCF18BB878B6}" type="parTrans" cxnId="{928B7D61-4BBA-404A-96E6-166CCECB0E95}">
      <dgm:prSet/>
      <dgm:spPr/>
      <dgm:t>
        <a:bodyPr/>
        <a:lstStyle/>
        <a:p>
          <a:endParaRPr lang="en-AE"/>
        </a:p>
      </dgm:t>
    </dgm:pt>
    <dgm:pt modelId="{DBEF9BE5-729B-4FEC-9095-19389221E2D6}" type="sibTrans" cxnId="{928B7D61-4BBA-404A-96E6-166CCECB0E95}">
      <dgm:prSet/>
      <dgm:spPr/>
      <dgm:t>
        <a:bodyPr/>
        <a:lstStyle/>
        <a:p>
          <a:endParaRPr lang="en-AE"/>
        </a:p>
      </dgm:t>
    </dgm:pt>
    <dgm:pt modelId="{4A855252-D7FF-48EA-998A-B7544A952147}">
      <dgm:prSet phldrT="[Text]" custT="1"/>
      <dgm:spPr/>
      <dgm:t>
        <a:bodyPr/>
        <a:lstStyle/>
        <a:p>
          <a:r>
            <a:rPr lang="ar-AE" sz="1200"/>
            <a:t>عدم تحديد البيانات المتعلقة  بالإقتصاد الأخضر</a:t>
          </a:r>
          <a:endParaRPr lang="en-AE" sz="1200"/>
        </a:p>
      </dgm:t>
    </dgm:pt>
    <dgm:pt modelId="{F3703D31-479D-476B-B6F1-6263B87B554A}" type="parTrans" cxnId="{91C20E1C-68AF-4D91-8A88-1F34F14C1F12}">
      <dgm:prSet/>
      <dgm:spPr/>
      <dgm:t>
        <a:bodyPr/>
        <a:lstStyle/>
        <a:p>
          <a:endParaRPr lang="en-AE"/>
        </a:p>
      </dgm:t>
    </dgm:pt>
    <dgm:pt modelId="{292DE17B-95EA-4FA3-82D7-D49511AABF00}" type="sibTrans" cxnId="{91C20E1C-68AF-4D91-8A88-1F34F14C1F12}">
      <dgm:prSet/>
      <dgm:spPr/>
      <dgm:t>
        <a:bodyPr/>
        <a:lstStyle/>
        <a:p>
          <a:endParaRPr lang="en-AE"/>
        </a:p>
      </dgm:t>
    </dgm:pt>
    <dgm:pt modelId="{DE1A5243-D0EB-4F0C-A1B6-1033A8277FEF}">
      <dgm:prSet phldrT="[Text]" custT="1"/>
      <dgm:spPr/>
      <dgm:t>
        <a:bodyPr/>
        <a:lstStyle/>
        <a:p>
          <a:r>
            <a:rPr lang="ar-AE" sz="1200"/>
            <a:t>أروستات</a:t>
          </a:r>
          <a:endParaRPr lang="en-AE" sz="1200"/>
        </a:p>
      </dgm:t>
    </dgm:pt>
    <dgm:pt modelId="{5BC0AE4C-B1C5-4B9B-9EAC-AE8E4F046501}" type="parTrans" cxnId="{ADBF3F6A-6DA2-4199-8D6C-43F49803FE9F}">
      <dgm:prSet/>
      <dgm:spPr/>
      <dgm:t>
        <a:bodyPr/>
        <a:lstStyle/>
        <a:p>
          <a:endParaRPr lang="en-AE"/>
        </a:p>
      </dgm:t>
    </dgm:pt>
    <dgm:pt modelId="{687C62B7-526E-4D14-8F3C-3F0F66929B8F}" type="sibTrans" cxnId="{ADBF3F6A-6DA2-4199-8D6C-43F49803FE9F}">
      <dgm:prSet/>
      <dgm:spPr/>
      <dgm:t>
        <a:bodyPr/>
        <a:lstStyle/>
        <a:p>
          <a:endParaRPr lang="en-AE"/>
        </a:p>
      </dgm:t>
    </dgm:pt>
    <dgm:pt modelId="{43CBBDF5-B826-43DC-AA1D-0794A4400020}">
      <dgm:prSet phldrT="[Text]" custT="1"/>
      <dgm:spPr/>
      <dgm:t>
        <a:bodyPr/>
        <a:lstStyle/>
        <a:p>
          <a:r>
            <a:rPr lang="ar-AE" sz="1200" dirty="0"/>
            <a:t>البيئة</a:t>
          </a:r>
        </a:p>
        <a:p>
          <a:r>
            <a:rPr lang="ar-AE" sz="1200" dirty="0"/>
            <a:t>النفايات</a:t>
          </a:r>
        </a:p>
        <a:p>
          <a:r>
            <a:rPr lang="ar-AE" sz="1200" dirty="0"/>
            <a:t>تغيرات المناخ</a:t>
          </a:r>
          <a:endParaRPr lang="en-AE" sz="1200" dirty="0"/>
        </a:p>
      </dgm:t>
    </dgm:pt>
    <dgm:pt modelId="{9F5BB214-1D3E-4534-8AF1-98F4DE464FA6}" type="parTrans" cxnId="{4AF47FD4-FBFC-4AAF-81CF-7BF9ADF83196}">
      <dgm:prSet/>
      <dgm:spPr/>
      <dgm:t>
        <a:bodyPr/>
        <a:lstStyle/>
        <a:p>
          <a:endParaRPr lang="en-AE"/>
        </a:p>
      </dgm:t>
    </dgm:pt>
    <dgm:pt modelId="{C617B790-3D4C-475F-92E5-F2C6ABEF27A7}" type="sibTrans" cxnId="{4AF47FD4-FBFC-4AAF-81CF-7BF9ADF83196}">
      <dgm:prSet/>
      <dgm:spPr/>
      <dgm:t>
        <a:bodyPr/>
        <a:lstStyle/>
        <a:p>
          <a:endParaRPr lang="en-AE"/>
        </a:p>
      </dgm:t>
    </dgm:pt>
    <dgm:pt modelId="{2EB67A6F-45DF-47EE-8D1D-49D61DCF26BF}">
      <dgm:prSet phldrT="[Text]" custT="1"/>
      <dgm:spPr/>
      <dgm:t>
        <a:bodyPr/>
        <a:lstStyle/>
        <a:p>
          <a:endParaRPr lang="ar-AE" sz="1200"/>
        </a:p>
        <a:p>
          <a:r>
            <a:rPr lang="ar-AE" sz="1200"/>
            <a:t>الاقتصاد الأخضر</a:t>
          </a:r>
          <a:endParaRPr lang="en-US" sz="1200"/>
        </a:p>
        <a:p>
          <a:r>
            <a:rPr lang="ar-AE" sz="1200"/>
            <a:t>(28 مؤشراً)</a:t>
          </a:r>
        </a:p>
        <a:p>
          <a:endParaRPr lang="ar-AE" sz="1200"/>
        </a:p>
        <a:p>
          <a:endParaRPr lang="en-AE" sz="1200"/>
        </a:p>
      </dgm:t>
    </dgm:pt>
    <dgm:pt modelId="{F8F7A6D7-0FBD-44D2-AA6D-4105721ACE02}" type="parTrans" cxnId="{1371602C-D7E2-4D5D-A345-8AFD5D7D20E2}">
      <dgm:prSet/>
      <dgm:spPr/>
      <dgm:t>
        <a:bodyPr/>
        <a:lstStyle/>
        <a:p>
          <a:endParaRPr lang="en-AE"/>
        </a:p>
      </dgm:t>
    </dgm:pt>
    <dgm:pt modelId="{EA961163-32C2-4C6B-8B6E-718EFDAD8F20}" type="sibTrans" cxnId="{1371602C-D7E2-4D5D-A345-8AFD5D7D20E2}">
      <dgm:prSet/>
      <dgm:spPr/>
      <dgm:t>
        <a:bodyPr/>
        <a:lstStyle/>
        <a:p>
          <a:endParaRPr lang="en-AE"/>
        </a:p>
      </dgm:t>
    </dgm:pt>
    <dgm:pt modelId="{64BD3189-D15B-4DB4-A9AD-BCC3D65DFDBD}">
      <dgm:prSet phldrT="[Text]" custT="1"/>
      <dgm:spPr/>
      <dgm:t>
        <a:bodyPr/>
        <a:lstStyle/>
        <a:p>
          <a:r>
            <a:rPr lang="ar-AE" sz="1200"/>
            <a:t>الأمم المتحدة</a:t>
          </a:r>
          <a:endParaRPr lang="en-AE" sz="1200"/>
        </a:p>
      </dgm:t>
    </dgm:pt>
    <dgm:pt modelId="{4E3E3F1A-5CDE-4105-943C-4E7C30F67AB5}" type="parTrans" cxnId="{C17BFA94-F7D5-4B67-A105-FC307D670AE0}">
      <dgm:prSet/>
      <dgm:spPr/>
      <dgm:t>
        <a:bodyPr/>
        <a:lstStyle/>
        <a:p>
          <a:endParaRPr lang="en-AE"/>
        </a:p>
      </dgm:t>
    </dgm:pt>
    <dgm:pt modelId="{32211563-3FA0-4F2F-A09E-E55CA9DE0C0F}" type="sibTrans" cxnId="{C17BFA94-F7D5-4B67-A105-FC307D670AE0}">
      <dgm:prSet/>
      <dgm:spPr/>
      <dgm:t>
        <a:bodyPr/>
        <a:lstStyle/>
        <a:p>
          <a:endParaRPr lang="en-AE"/>
        </a:p>
      </dgm:t>
    </dgm:pt>
    <dgm:pt modelId="{56F6C9F1-935D-4B08-8029-A90DA9E1D714}">
      <dgm:prSet phldrT="[Text]" custT="1"/>
      <dgm:spPr/>
      <dgm:t>
        <a:bodyPr/>
        <a:lstStyle/>
        <a:p>
          <a:r>
            <a:rPr lang="ar-AE" sz="1200"/>
            <a:t>البيئة</a:t>
          </a:r>
          <a:endParaRPr lang="en-AE" sz="1200"/>
        </a:p>
      </dgm:t>
    </dgm:pt>
    <dgm:pt modelId="{B299D9A5-14C0-48BE-840C-B81ED35D0C4D}" type="parTrans" cxnId="{B6698F17-7D94-4642-B1EF-1758DD5D3D36}">
      <dgm:prSet/>
      <dgm:spPr/>
      <dgm:t>
        <a:bodyPr/>
        <a:lstStyle/>
        <a:p>
          <a:endParaRPr lang="en-AE"/>
        </a:p>
      </dgm:t>
    </dgm:pt>
    <dgm:pt modelId="{14E99299-F6FB-44FD-84FD-1226749C61AA}" type="sibTrans" cxnId="{B6698F17-7D94-4642-B1EF-1758DD5D3D36}">
      <dgm:prSet/>
      <dgm:spPr/>
      <dgm:t>
        <a:bodyPr/>
        <a:lstStyle/>
        <a:p>
          <a:endParaRPr lang="en-AE"/>
        </a:p>
      </dgm:t>
    </dgm:pt>
    <dgm:pt modelId="{A069A1B5-45B7-4DE5-A154-D87253F5C19D}">
      <dgm:prSet phldrT="[Text]" custT="1"/>
      <dgm:spPr/>
      <dgm:t>
        <a:bodyPr/>
        <a:lstStyle/>
        <a:p>
          <a:pPr rtl="1"/>
          <a:r>
            <a:rPr lang="ar-AE" sz="1200"/>
            <a:t>توفير منصة إلكترونية خاصة بالاقتصاد الأخضر</a:t>
          </a:r>
          <a:endParaRPr lang="en-AE" sz="1200"/>
        </a:p>
      </dgm:t>
    </dgm:pt>
    <dgm:pt modelId="{C1CF9E69-397D-458A-9E9D-12D7B44C3517}" type="parTrans" cxnId="{4F745750-57D4-4D17-9D59-B54B25DB6A51}">
      <dgm:prSet/>
      <dgm:spPr/>
      <dgm:t>
        <a:bodyPr/>
        <a:lstStyle/>
        <a:p>
          <a:endParaRPr lang="en-AE"/>
        </a:p>
      </dgm:t>
    </dgm:pt>
    <dgm:pt modelId="{CFBB338C-A30C-4DDF-A4B4-7C3B27D15894}" type="sibTrans" cxnId="{4F745750-57D4-4D17-9D59-B54B25DB6A51}">
      <dgm:prSet/>
      <dgm:spPr/>
      <dgm:t>
        <a:bodyPr/>
        <a:lstStyle/>
        <a:p>
          <a:endParaRPr lang="en-AE"/>
        </a:p>
      </dgm:t>
    </dgm:pt>
    <dgm:pt modelId="{F4AC64A6-E65F-484D-BAC5-1FC810BAEAF3}">
      <dgm:prSet phldrT="[Text]" custT="1"/>
      <dgm:spPr/>
      <dgm:t>
        <a:bodyPr/>
        <a:lstStyle/>
        <a:p>
          <a:r>
            <a:rPr lang="ar-AE" sz="1200"/>
            <a:t>منظمة التعاون الاقتصادي والتنمية</a:t>
          </a:r>
        </a:p>
        <a:p>
          <a:r>
            <a:rPr lang="en-US" sz="1200"/>
            <a:t>(OECD</a:t>
          </a:r>
          <a:r>
            <a:rPr lang="ar-AE" sz="1200"/>
            <a:t>(</a:t>
          </a:r>
          <a:endParaRPr lang="en-AE" sz="1200"/>
        </a:p>
      </dgm:t>
    </dgm:pt>
    <dgm:pt modelId="{46A21A41-10AC-4029-8A43-BA4F8919D657}" type="parTrans" cxnId="{6D72B60C-C56E-43A7-9476-01FA755717C1}">
      <dgm:prSet/>
      <dgm:spPr/>
      <dgm:t>
        <a:bodyPr/>
        <a:lstStyle/>
        <a:p>
          <a:endParaRPr lang="en-AE"/>
        </a:p>
      </dgm:t>
    </dgm:pt>
    <dgm:pt modelId="{7951DE4E-15BE-4A06-9EB6-2416DD535F9C}" type="sibTrans" cxnId="{6D72B60C-C56E-43A7-9476-01FA755717C1}">
      <dgm:prSet/>
      <dgm:spPr/>
      <dgm:t>
        <a:bodyPr/>
        <a:lstStyle/>
        <a:p>
          <a:endParaRPr lang="en-AE"/>
        </a:p>
      </dgm:t>
    </dgm:pt>
    <dgm:pt modelId="{40FC88E3-12D0-469A-B197-99EE9CD70947}" type="pres">
      <dgm:prSet presAssocID="{9826C9C2-1A54-41B5-8CEE-92A6A8CBB0A5}" presName="theList" presStyleCnt="0">
        <dgm:presLayoutVars>
          <dgm:dir/>
          <dgm:animLvl val="lvl"/>
          <dgm:resizeHandles val="exact"/>
        </dgm:presLayoutVars>
      </dgm:prSet>
      <dgm:spPr/>
    </dgm:pt>
    <dgm:pt modelId="{D8DF4936-1D89-46C5-9D59-C66FD429A367}" type="pres">
      <dgm:prSet presAssocID="{269DC040-811E-4B6F-8908-4653B6B95ECF}" presName="compNode" presStyleCnt="0"/>
      <dgm:spPr/>
    </dgm:pt>
    <dgm:pt modelId="{3564F11C-EF62-4183-B758-9ADFB7A68DD9}" type="pres">
      <dgm:prSet presAssocID="{269DC040-811E-4B6F-8908-4653B6B95ECF}" presName="aNode" presStyleLbl="bgShp" presStyleIdx="0" presStyleCnt="4"/>
      <dgm:spPr/>
    </dgm:pt>
    <dgm:pt modelId="{E7D05DFD-10C8-41B9-B89D-BC9C887380BC}" type="pres">
      <dgm:prSet presAssocID="{269DC040-811E-4B6F-8908-4653B6B95ECF}" presName="textNode" presStyleLbl="bgShp" presStyleIdx="0" presStyleCnt="4"/>
      <dgm:spPr/>
    </dgm:pt>
    <dgm:pt modelId="{9BF8C40A-160C-4D96-B41B-7DC49814C7E5}" type="pres">
      <dgm:prSet presAssocID="{269DC040-811E-4B6F-8908-4653B6B95ECF}" presName="compChildNode" presStyleCnt="0"/>
      <dgm:spPr/>
    </dgm:pt>
    <dgm:pt modelId="{B3A46147-451E-41E0-9E88-F974793119F4}" type="pres">
      <dgm:prSet presAssocID="{269DC040-811E-4B6F-8908-4653B6B95ECF}" presName="theInnerList" presStyleCnt="0"/>
      <dgm:spPr/>
    </dgm:pt>
    <dgm:pt modelId="{2A868D9B-6FB6-4E11-B381-31D254929095}" type="pres">
      <dgm:prSet presAssocID="{D345FFDE-53FE-4CDE-BFDA-15733EDFED3D}" presName="childNode" presStyleLbl="node1" presStyleIdx="0" presStyleCnt="6">
        <dgm:presLayoutVars>
          <dgm:bulletEnabled val="1"/>
        </dgm:presLayoutVars>
      </dgm:prSet>
      <dgm:spPr/>
    </dgm:pt>
    <dgm:pt modelId="{B73DFEF1-AA28-47ED-A8FA-F68B21CD08B9}" type="pres">
      <dgm:prSet presAssocID="{D345FFDE-53FE-4CDE-BFDA-15733EDFED3D}" presName="aSpace2" presStyleCnt="0"/>
      <dgm:spPr/>
    </dgm:pt>
    <dgm:pt modelId="{205BB836-3E7C-4243-BE64-E55E7F2FA7B7}" type="pres">
      <dgm:prSet presAssocID="{4A855252-D7FF-48EA-998A-B7544A952147}" presName="childNode" presStyleLbl="node1" presStyleIdx="1" presStyleCnt="6">
        <dgm:presLayoutVars>
          <dgm:bulletEnabled val="1"/>
        </dgm:presLayoutVars>
      </dgm:prSet>
      <dgm:spPr/>
    </dgm:pt>
    <dgm:pt modelId="{D5296959-20FD-4DC4-8BBD-F49427A37BF4}" type="pres">
      <dgm:prSet presAssocID="{269DC040-811E-4B6F-8908-4653B6B95ECF}" presName="aSpace" presStyleCnt="0"/>
      <dgm:spPr/>
    </dgm:pt>
    <dgm:pt modelId="{65FD9C66-DC1F-4CA0-A1BD-DF0F3B02B674}" type="pres">
      <dgm:prSet presAssocID="{F4AC64A6-E65F-484D-BAC5-1FC810BAEAF3}" presName="compNode" presStyleCnt="0"/>
      <dgm:spPr/>
    </dgm:pt>
    <dgm:pt modelId="{56D7CA44-0443-42DB-BC5C-0FF821ED8FE6}" type="pres">
      <dgm:prSet presAssocID="{F4AC64A6-E65F-484D-BAC5-1FC810BAEAF3}" presName="aNode" presStyleLbl="bgShp" presStyleIdx="1" presStyleCnt="4" custLinFactNeighborX="-1361" custLinFactNeighborY="1236"/>
      <dgm:spPr/>
    </dgm:pt>
    <dgm:pt modelId="{EC902EF9-D93F-432C-A7C7-254480D39422}" type="pres">
      <dgm:prSet presAssocID="{F4AC64A6-E65F-484D-BAC5-1FC810BAEAF3}" presName="textNode" presStyleLbl="bgShp" presStyleIdx="1" presStyleCnt="4"/>
      <dgm:spPr/>
    </dgm:pt>
    <dgm:pt modelId="{3DE8F5F9-71C6-4CEF-9742-9C7B40D73C3D}" type="pres">
      <dgm:prSet presAssocID="{F4AC64A6-E65F-484D-BAC5-1FC810BAEAF3}" presName="compChildNode" presStyleCnt="0"/>
      <dgm:spPr/>
    </dgm:pt>
    <dgm:pt modelId="{97CB973F-E317-40B0-A701-EFC6AD00B0C4}" type="pres">
      <dgm:prSet presAssocID="{F4AC64A6-E65F-484D-BAC5-1FC810BAEAF3}" presName="theInnerList" presStyleCnt="0"/>
      <dgm:spPr/>
    </dgm:pt>
    <dgm:pt modelId="{29730A64-1C64-45A0-B12F-D2B1AEDF68AB}" type="pres">
      <dgm:prSet presAssocID="{F4AC64A6-E65F-484D-BAC5-1FC810BAEAF3}" presName="aSpace" presStyleCnt="0"/>
      <dgm:spPr/>
    </dgm:pt>
    <dgm:pt modelId="{F7258AC6-C4D3-44CC-9D1C-713C33DBE444}" type="pres">
      <dgm:prSet presAssocID="{DE1A5243-D0EB-4F0C-A1B6-1033A8277FEF}" presName="compNode" presStyleCnt="0"/>
      <dgm:spPr/>
    </dgm:pt>
    <dgm:pt modelId="{0DCEAC81-EA0E-4297-84A6-FBBA60486501}" type="pres">
      <dgm:prSet presAssocID="{DE1A5243-D0EB-4F0C-A1B6-1033A8277FEF}" presName="aNode" presStyleLbl="bgShp" presStyleIdx="2" presStyleCnt="4"/>
      <dgm:spPr/>
    </dgm:pt>
    <dgm:pt modelId="{2F4EBE3F-748D-4030-A5B2-8F3CDE6E1AE2}" type="pres">
      <dgm:prSet presAssocID="{DE1A5243-D0EB-4F0C-A1B6-1033A8277FEF}" presName="textNode" presStyleLbl="bgShp" presStyleIdx="2" presStyleCnt="4"/>
      <dgm:spPr/>
    </dgm:pt>
    <dgm:pt modelId="{DABC67C9-8F81-4C8A-9095-A92EBE35ACDD}" type="pres">
      <dgm:prSet presAssocID="{DE1A5243-D0EB-4F0C-A1B6-1033A8277FEF}" presName="compChildNode" presStyleCnt="0"/>
      <dgm:spPr/>
    </dgm:pt>
    <dgm:pt modelId="{BF50898B-E749-47FF-A656-422C2D0FF435}" type="pres">
      <dgm:prSet presAssocID="{DE1A5243-D0EB-4F0C-A1B6-1033A8277FEF}" presName="theInnerList" presStyleCnt="0"/>
      <dgm:spPr/>
    </dgm:pt>
    <dgm:pt modelId="{EED55A9E-E7FD-4FFC-ADDA-11ECB4D3AD60}" type="pres">
      <dgm:prSet presAssocID="{43CBBDF5-B826-43DC-AA1D-0794A4400020}" presName="childNode" presStyleLbl="node1" presStyleIdx="2" presStyleCnt="6">
        <dgm:presLayoutVars>
          <dgm:bulletEnabled val="1"/>
        </dgm:presLayoutVars>
      </dgm:prSet>
      <dgm:spPr/>
    </dgm:pt>
    <dgm:pt modelId="{C68210E4-B111-4232-8F7D-83CA84569459}" type="pres">
      <dgm:prSet presAssocID="{43CBBDF5-B826-43DC-AA1D-0794A4400020}" presName="aSpace2" presStyleCnt="0"/>
      <dgm:spPr/>
    </dgm:pt>
    <dgm:pt modelId="{5038BFC5-327D-4DF2-A263-5126686E3196}" type="pres">
      <dgm:prSet presAssocID="{2EB67A6F-45DF-47EE-8D1D-49D61DCF26BF}" presName="childNode" presStyleLbl="node1" presStyleIdx="3" presStyleCnt="6">
        <dgm:presLayoutVars>
          <dgm:bulletEnabled val="1"/>
        </dgm:presLayoutVars>
      </dgm:prSet>
      <dgm:spPr/>
    </dgm:pt>
    <dgm:pt modelId="{C1199CFA-E641-4829-A6C1-6A9C239C0CDD}" type="pres">
      <dgm:prSet presAssocID="{DE1A5243-D0EB-4F0C-A1B6-1033A8277FEF}" presName="aSpace" presStyleCnt="0"/>
      <dgm:spPr/>
    </dgm:pt>
    <dgm:pt modelId="{1E8B50AC-71E1-479F-946C-F17D9ECF53E5}" type="pres">
      <dgm:prSet presAssocID="{64BD3189-D15B-4DB4-A9AD-BCC3D65DFDBD}" presName="compNode" presStyleCnt="0"/>
      <dgm:spPr/>
    </dgm:pt>
    <dgm:pt modelId="{9AD63AF1-F67A-41CE-AD63-1583B3D18FDB}" type="pres">
      <dgm:prSet presAssocID="{64BD3189-D15B-4DB4-A9AD-BCC3D65DFDBD}" presName="aNode" presStyleLbl="bgShp" presStyleIdx="3" presStyleCnt="4" custLinFactNeighborX="4579" custLinFactNeighborY="5273"/>
      <dgm:spPr/>
    </dgm:pt>
    <dgm:pt modelId="{D21E0557-A5C3-46BF-A4AB-6B321E4518A3}" type="pres">
      <dgm:prSet presAssocID="{64BD3189-D15B-4DB4-A9AD-BCC3D65DFDBD}" presName="textNode" presStyleLbl="bgShp" presStyleIdx="3" presStyleCnt="4"/>
      <dgm:spPr/>
    </dgm:pt>
    <dgm:pt modelId="{03D5A3B6-0C2B-43C7-BD91-B5A3F0E0459E}" type="pres">
      <dgm:prSet presAssocID="{64BD3189-D15B-4DB4-A9AD-BCC3D65DFDBD}" presName="compChildNode" presStyleCnt="0"/>
      <dgm:spPr/>
    </dgm:pt>
    <dgm:pt modelId="{406AD9FA-F16A-44E3-9793-C8281E95DB02}" type="pres">
      <dgm:prSet presAssocID="{64BD3189-D15B-4DB4-A9AD-BCC3D65DFDBD}" presName="theInnerList" presStyleCnt="0"/>
      <dgm:spPr/>
    </dgm:pt>
    <dgm:pt modelId="{798110B1-ECB5-425D-A67F-9CA904D0532E}" type="pres">
      <dgm:prSet presAssocID="{56F6C9F1-935D-4B08-8029-A90DA9E1D714}" presName="childNode" presStyleLbl="node1" presStyleIdx="4" presStyleCnt="6">
        <dgm:presLayoutVars>
          <dgm:bulletEnabled val="1"/>
        </dgm:presLayoutVars>
      </dgm:prSet>
      <dgm:spPr/>
    </dgm:pt>
    <dgm:pt modelId="{8F1CF101-98C4-4383-9C65-17B93C4A8C4D}" type="pres">
      <dgm:prSet presAssocID="{56F6C9F1-935D-4B08-8029-A90DA9E1D714}" presName="aSpace2" presStyleCnt="0"/>
      <dgm:spPr/>
    </dgm:pt>
    <dgm:pt modelId="{8C7FE64B-5E5A-4C5D-BEC6-0CE4498EF8F9}" type="pres">
      <dgm:prSet presAssocID="{A069A1B5-45B7-4DE5-A154-D87253F5C19D}" presName="childNode" presStyleLbl="node1" presStyleIdx="5" presStyleCnt="6">
        <dgm:presLayoutVars>
          <dgm:bulletEnabled val="1"/>
        </dgm:presLayoutVars>
      </dgm:prSet>
      <dgm:spPr/>
    </dgm:pt>
  </dgm:ptLst>
  <dgm:cxnLst>
    <dgm:cxn modelId="{6D72B60C-C56E-43A7-9476-01FA755717C1}" srcId="{9826C9C2-1A54-41B5-8CEE-92A6A8CBB0A5}" destId="{F4AC64A6-E65F-484D-BAC5-1FC810BAEAF3}" srcOrd="1" destOrd="0" parTransId="{46A21A41-10AC-4029-8A43-BA4F8919D657}" sibTransId="{7951DE4E-15BE-4A06-9EB6-2416DD535F9C}"/>
    <dgm:cxn modelId="{B6698F17-7D94-4642-B1EF-1758DD5D3D36}" srcId="{64BD3189-D15B-4DB4-A9AD-BCC3D65DFDBD}" destId="{56F6C9F1-935D-4B08-8029-A90DA9E1D714}" srcOrd="0" destOrd="0" parTransId="{B299D9A5-14C0-48BE-840C-B81ED35D0C4D}" sibTransId="{14E99299-F6FB-44FD-84FD-1226749C61AA}"/>
    <dgm:cxn modelId="{B52ED61A-6ACF-4602-B2D9-D46D4461041E}" type="presOf" srcId="{DE1A5243-D0EB-4F0C-A1B6-1033A8277FEF}" destId="{2F4EBE3F-748D-4030-A5B2-8F3CDE6E1AE2}" srcOrd="1" destOrd="0" presId="urn:microsoft.com/office/officeart/2005/8/layout/lProcess2"/>
    <dgm:cxn modelId="{91C20E1C-68AF-4D91-8A88-1F34F14C1F12}" srcId="{269DC040-811E-4B6F-8908-4653B6B95ECF}" destId="{4A855252-D7FF-48EA-998A-B7544A952147}" srcOrd="1" destOrd="0" parTransId="{F3703D31-479D-476B-B6F1-6263B87B554A}" sibTransId="{292DE17B-95EA-4FA3-82D7-D49511AABF00}"/>
    <dgm:cxn modelId="{8677C11D-4DEA-4196-9FB7-1DA5E8C31B56}" type="presOf" srcId="{F4AC64A6-E65F-484D-BAC5-1FC810BAEAF3}" destId="{56D7CA44-0443-42DB-BC5C-0FF821ED8FE6}" srcOrd="0" destOrd="0" presId="urn:microsoft.com/office/officeart/2005/8/layout/lProcess2"/>
    <dgm:cxn modelId="{E4EEA524-79E2-4643-9854-95831690DB3F}" type="presOf" srcId="{2EB67A6F-45DF-47EE-8D1D-49D61DCF26BF}" destId="{5038BFC5-327D-4DF2-A263-5126686E3196}" srcOrd="0" destOrd="0" presId="urn:microsoft.com/office/officeart/2005/8/layout/lProcess2"/>
    <dgm:cxn modelId="{146DDA29-84A5-41F6-A3CA-EE7445977300}" type="presOf" srcId="{DE1A5243-D0EB-4F0C-A1B6-1033A8277FEF}" destId="{0DCEAC81-EA0E-4297-84A6-FBBA60486501}" srcOrd="0" destOrd="0" presId="urn:microsoft.com/office/officeart/2005/8/layout/lProcess2"/>
    <dgm:cxn modelId="{1371602C-D7E2-4D5D-A345-8AFD5D7D20E2}" srcId="{DE1A5243-D0EB-4F0C-A1B6-1033A8277FEF}" destId="{2EB67A6F-45DF-47EE-8D1D-49D61DCF26BF}" srcOrd="1" destOrd="0" parTransId="{F8F7A6D7-0FBD-44D2-AA6D-4105721ACE02}" sibTransId="{EA961163-32C2-4C6B-8B6E-718EFDAD8F20}"/>
    <dgm:cxn modelId="{CE654C32-203F-4830-898D-C8C3530D4238}" type="presOf" srcId="{A069A1B5-45B7-4DE5-A154-D87253F5C19D}" destId="{8C7FE64B-5E5A-4C5D-BEC6-0CE4498EF8F9}" srcOrd="0" destOrd="0" presId="urn:microsoft.com/office/officeart/2005/8/layout/lProcess2"/>
    <dgm:cxn modelId="{9E153861-9A40-40EC-BE63-B34DEC344D71}" type="presOf" srcId="{43CBBDF5-B826-43DC-AA1D-0794A4400020}" destId="{EED55A9E-E7FD-4FFC-ADDA-11ECB4D3AD60}" srcOrd="0" destOrd="0" presId="urn:microsoft.com/office/officeart/2005/8/layout/lProcess2"/>
    <dgm:cxn modelId="{928B7D61-4BBA-404A-96E6-166CCECB0E95}" srcId="{269DC040-811E-4B6F-8908-4653B6B95ECF}" destId="{D345FFDE-53FE-4CDE-BFDA-15733EDFED3D}" srcOrd="0" destOrd="0" parTransId="{5FA205F8-DCB2-43C8-A389-FCF18BB878B6}" sibTransId="{DBEF9BE5-729B-4FEC-9095-19389221E2D6}"/>
    <dgm:cxn modelId="{73FFC542-13D4-4853-A1D8-13D2B234C0B0}" type="presOf" srcId="{4A855252-D7FF-48EA-998A-B7544A952147}" destId="{205BB836-3E7C-4243-BE64-E55E7F2FA7B7}" srcOrd="0" destOrd="0" presId="urn:microsoft.com/office/officeart/2005/8/layout/lProcess2"/>
    <dgm:cxn modelId="{ADBF3F6A-6DA2-4199-8D6C-43F49803FE9F}" srcId="{9826C9C2-1A54-41B5-8CEE-92A6A8CBB0A5}" destId="{DE1A5243-D0EB-4F0C-A1B6-1033A8277FEF}" srcOrd="2" destOrd="0" parTransId="{5BC0AE4C-B1C5-4B9B-9EAC-AE8E4F046501}" sibTransId="{687C62B7-526E-4D14-8F3C-3F0F66929B8F}"/>
    <dgm:cxn modelId="{9950A06C-E9D4-42BE-9DA7-16882888FDEA}" type="presOf" srcId="{F4AC64A6-E65F-484D-BAC5-1FC810BAEAF3}" destId="{EC902EF9-D93F-432C-A7C7-254480D39422}" srcOrd="1" destOrd="0" presId="urn:microsoft.com/office/officeart/2005/8/layout/lProcess2"/>
    <dgm:cxn modelId="{4F745750-57D4-4D17-9D59-B54B25DB6A51}" srcId="{64BD3189-D15B-4DB4-A9AD-BCC3D65DFDBD}" destId="{A069A1B5-45B7-4DE5-A154-D87253F5C19D}" srcOrd="1" destOrd="0" parTransId="{C1CF9E69-397D-458A-9E9D-12D7B44C3517}" sibTransId="{CFBB338C-A30C-4DDF-A4B4-7C3B27D15894}"/>
    <dgm:cxn modelId="{2AA86888-4F05-4E7E-9289-D713C4B1B879}" type="presOf" srcId="{64BD3189-D15B-4DB4-A9AD-BCC3D65DFDBD}" destId="{9AD63AF1-F67A-41CE-AD63-1583B3D18FDB}" srcOrd="0" destOrd="0" presId="urn:microsoft.com/office/officeart/2005/8/layout/lProcess2"/>
    <dgm:cxn modelId="{C17BFA94-F7D5-4B67-A105-FC307D670AE0}" srcId="{9826C9C2-1A54-41B5-8CEE-92A6A8CBB0A5}" destId="{64BD3189-D15B-4DB4-A9AD-BCC3D65DFDBD}" srcOrd="3" destOrd="0" parTransId="{4E3E3F1A-5CDE-4105-943C-4E7C30F67AB5}" sibTransId="{32211563-3FA0-4F2F-A09E-E55CA9DE0C0F}"/>
    <dgm:cxn modelId="{35AC229C-1EA9-4F4F-8350-CB5E0EBF0807}" type="presOf" srcId="{D345FFDE-53FE-4CDE-BFDA-15733EDFED3D}" destId="{2A868D9B-6FB6-4E11-B381-31D254929095}" srcOrd="0" destOrd="0" presId="urn:microsoft.com/office/officeart/2005/8/layout/lProcess2"/>
    <dgm:cxn modelId="{B2752BA6-15F2-4414-A173-F41527ABC647}" type="presOf" srcId="{269DC040-811E-4B6F-8908-4653B6B95ECF}" destId="{E7D05DFD-10C8-41B9-B89D-BC9C887380BC}" srcOrd="1" destOrd="0" presId="urn:microsoft.com/office/officeart/2005/8/layout/lProcess2"/>
    <dgm:cxn modelId="{343B54AB-9DE1-452B-82F4-B4A655390C7B}" srcId="{9826C9C2-1A54-41B5-8CEE-92A6A8CBB0A5}" destId="{269DC040-811E-4B6F-8908-4653B6B95ECF}" srcOrd="0" destOrd="0" parTransId="{ADAD28B6-6C35-46F0-84C9-838E21D6D02F}" sibTransId="{E07D65E3-9A80-4B17-A84A-E501FEB64B19}"/>
    <dgm:cxn modelId="{B8BA6CAE-CCED-4C3E-AAF8-A444A925A9FA}" type="presOf" srcId="{56F6C9F1-935D-4B08-8029-A90DA9E1D714}" destId="{798110B1-ECB5-425D-A67F-9CA904D0532E}" srcOrd="0" destOrd="0" presId="urn:microsoft.com/office/officeart/2005/8/layout/lProcess2"/>
    <dgm:cxn modelId="{D992E8C3-EF12-4BD6-B892-3E70CBCB4B81}" type="presOf" srcId="{269DC040-811E-4B6F-8908-4653B6B95ECF}" destId="{3564F11C-EF62-4183-B758-9ADFB7A68DD9}" srcOrd="0" destOrd="0" presId="urn:microsoft.com/office/officeart/2005/8/layout/lProcess2"/>
    <dgm:cxn modelId="{DAFC02CC-29FF-42C6-A317-01837AFF9ED6}" type="presOf" srcId="{9826C9C2-1A54-41B5-8CEE-92A6A8CBB0A5}" destId="{40FC88E3-12D0-469A-B197-99EE9CD70947}" srcOrd="0" destOrd="0" presId="urn:microsoft.com/office/officeart/2005/8/layout/lProcess2"/>
    <dgm:cxn modelId="{CCA844D3-1C85-4172-BBA0-08CD13B75FC1}" type="presOf" srcId="{64BD3189-D15B-4DB4-A9AD-BCC3D65DFDBD}" destId="{D21E0557-A5C3-46BF-A4AB-6B321E4518A3}" srcOrd="1" destOrd="0" presId="urn:microsoft.com/office/officeart/2005/8/layout/lProcess2"/>
    <dgm:cxn modelId="{4AF47FD4-FBFC-4AAF-81CF-7BF9ADF83196}" srcId="{DE1A5243-D0EB-4F0C-A1B6-1033A8277FEF}" destId="{43CBBDF5-B826-43DC-AA1D-0794A4400020}" srcOrd="0" destOrd="0" parTransId="{9F5BB214-1D3E-4534-8AF1-98F4DE464FA6}" sibTransId="{C617B790-3D4C-475F-92E5-F2C6ABEF27A7}"/>
    <dgm:cxn modelId="{300AC58E-4895-4F45-AAC7-DB9C89832D50}" type="presParOf" srcId="{40FC88E3-12D0-469A-B197-99EE9CD70947}" destId="{D8DF4936-1D89-46C5-9D59-C66FD429A367}" srcOrd="0" destOrd="0" presId="urn:microsoft.com/office/officeart/2005/8/layout/lProcess2"/>
    <dgm:cxn modelId="{64AD87DB-3A5C-4284-A485-18CFDC0DE7A8}" type="presParOf" srcId="{D8DF4936-1D89-46C5-9D59-C66FD429A367}" destId="{3564F11C-EF62-4183-B758-9ADFB7A68DD9}" srcOrd="0" destOrd="0" presId="urn:microsoft.com/office/officeart/2005/8/layout/lProcess2"/>
    <dgm:cxn modelId="{7B642089-44CB-40B6-B7FE-784441EEB08F}" type="presParOf" srcId="{D8DF4936-1D89-46C5-9D59-C66FD429A367}" destId="{E7D05DFD-10C8-41B9-B89D-BC9C887380BC}" srcOrd="1" destOrd="0" presId="urn:microsoft.com/office/officeart/2005/8/layout/lProcess2"/>
    <dgm:cxn modelId="{B26C47FA-C0C8-4DF8-AE83-513E484FD132}" type="presParOf" srcId="{D8DF4936-1D89-46C5-9D59-C66FD429A367}" destId="{9BF8C40A-160C-4D96-B41B-7DC49814C7E5}" srcOrd="2" destOrd="0" presId="urn:microsoft.com/office/officeart/2005/8/layout/lProcess2"/>
    <dgm:cxn modelId="{E12A4568-0761-44DA-A868-CD5F0BBB558C}" type="presParOf" srcId="{9BF8C40A-160C-4D96-B41B-7DC49814C7E5}" destId="{B3A46147-451E-41E0-9E88-F974793119F4}" srcOrd="0" destOrd="0" presId="urn:microsoft.com/office/officeart/2005/8/layout/lProcess2"/>
    <dgm:cxn modelId="{8F81BD84-7D4A-4788-896C-4C4DA2ED45E5}" type="presParOf" srcId="{B3A46147-451E-41E0-9E88-F974793119F4}" destId="{2A868D9B-6FB6-4E11-B381-31D254929095}" srcOrd="0" destOrd="0" presId="urn:microsoft.com/office/officeart/2005/8/layout/lProcess2"/>
    <dgm:cxn modelId="{58ED8FF7-9824-4F64-BC20-2F652987F0A8}" type="presParOf" srcId="{B3A46147-451E-41E0-9E88-F974793119F4}" destId="{B73DFEF1-AA28-47ED-A8FA-F68B21CD08B9}" srcOrd="1" destOrd="0" presId="urn:microsoft.com/office/officeart/2005/8/layout/lProcess2"/>
    <dgm:cxn modelId="{F3D9C0D0-DEA1-4C39-89DC-DDBBF653E895}" type="presParOf" srcId="{B3A46147-451E-41E0-9E88-F974793119F4}" destId="{205BB836-3E7C-4243-BE64-E55E7F2FA7B7}" srcOrd="2" destOrd="0" presId="urn:microsoft.com/office/officeart/2005/8/layout/lProcess2"/>
    <dgm:cxn modelId="{D3E7167F-B3CB-4587-ABCB-F3849AF1329C}" type="presParOf" srcId="{40FC88E3-12D0-469A-B197-99EE9CD70947}" destId="{D5296959-20FD-4DC4-8BBD-F49427A37BF4}" srcOrd="1" destOrd="0" presId="urn:microsoft.com/office/officeart/2005/8/layout/lProcess2"/>
    <dgm:cxn modelId="{86A2D9D7-9EFF-47E7-8287-1F0485F5B4E9}" type="presParOf" srcId="{40FC88E3-12D0-469A-B197-99EE9CD70947}" destId="{65FD9C66-DC1F-4CA0-A1BD-DF0F3B02B674}" srcOrd="2" destOrd="0" presId="urn:microsoft.com/office/officeart/2005/8/layout/lProcess2"/>
    <dgm:cxn modelId="{948A71B7-7938-4AA8-A754-19749BE0F784}" type="presParOf" srcId="{65FD9C66-DC1F-4CA0-A1BD-DF0F3B02B674}" destId="{56D7CA44-0443-42DB-BC5C-0FF821ED8FE6}" srcOrd="0" destOrd="0" presId="urn:microsoft.com/office/officeart/2005/8/layout/lProcess2"/>
    <dgm:cxn modelId="{F209060C-434F-4A9A-B022-4F1DD7EF4360}" type="presParOf" srcId="{65FD9C66-DC1F-4CA0-A1BD-DF0F3B02B674}" destId="{EC902EF9-D93F-432C-A7C7-254480D39422}" srcOrd="1" destOrd="0" presId="urn:microsoft.com/office/officeart/2005/8/layout/lProcess2"/>
    <dgm:cxn modelId="{9096E337-F13E-4781-84ED-881318651635}" type="presParOf" srcId="{65FD9C66-DC1F-4CA0-A1BD-DF0F3B02B674}" destId="{3DE8F5F9-71C6-4CEF-9742-9C7B40D73C3D}" srcOrd="2" destOrd="0" presId="urn:microsoft.com/office/officeart/2005/8/layout/lProcess2"/>
    <dgm:cxn modelId="{10F536AB-9C06-47BB-A09F-C880458A66C1}" type="presParOf" srcId="{3DE8F5F9-71C6-4CEF-9742-9C7B40D73C3D}" destId="{97CB973F-E317-40B0-A701-EFC6AD00B0C4}" srcOrd="0" destOrd="0" presId="urn:microsoft.com/office/officeart/2005/8/layout/lProcess2"/>
    <dgm:cxn modelId="{FD9DDCE9-92C0-473B-8052-7925B8946A85}" type="presParOf" srcId="{40FC88E3-12D0-469A-B197-99EE9CD70947}" destId="{29730A64-1C64-45A0-B12F-D2B1AEDF68AB}" srcOrd="3" destOrd="0" presId="urn:microsoft.com/office/officeart/2005/8/layout/lProcess2"/>
    <dgm:cxn modelId="{DC39A855-AE8A-4301-BD45-E5BBD87A4ADF}" type="presParOf" srcId="{40FC88E3-12D0-469A-B197-99EE9CD70947}" destId="{F7258AC6-C4D3-44CC-9D1C-713C33DBE444}" srcOrd="4" destOrd="0" presId="urn:microsoft.com/office/officeart/2005/8/layout/lProcess2"/>
    <dgm:cxn modelId="{F3BE1E6C-C11F-48C8-AC57-D2761B2BA258}" type="presParOf" srcId="{F7258AC6-C4D3-44CC-9D1C-713C33DBE444}" destId="{0DCEAC81-EA0E-4297-84A6-FBBA60486501}" srcOrd="0" destOrd="0" presId="urn:microsoft.com/office/officeart/2005/8/layout/lProcess2"/>
    <dgm:cxn modelId="{B478F8EE-F78F-45FC-AC85-1E49CDECF126}" type="presParOf" srcId="{F7258AC6-C4D3-44CC-9D1C-713C33DBE444}" destId="{2F4EBE3F-748D-4030-A5B2-8F3CDE6E1AE2}" srcOrd="1" destOrd="0" presId="urn:microsoft.com/office/officeart/2005/8/layout/lProcess2"/>
    <dgm:cxn modelId="{18404887-717D-47D1-9FEB-F256AFDA094C}" type="presParOf" srcId="{F7258AC6-C4D3-44CC-9D1C-713C33DBE444}" destId="{DABC67C9-8F81-4C8A-9095-A92EBE35ACDD}" srcOrd="2" destOrd="0" presId="urn:microsoft.com/office/officeart/2005/8/layout/lProcess2"/>
    <dgm:cxn modelId="{D7967629-5F12-4B6C-AD79-5754A2373BB9}" type="presParOf" srcId="{DABC67C9-8F81-4C8A-9095-A92EBE35ACDD}" destId="{BF50898B-E749-47FF-A656-422C2D0FF435}" srcOrd="0" destOrd="0" presId="urn:microsoft.com/office/officeart/2005/8/layout/lProcess2"/>
    <dgm:cxn modelId="{6FD38808-90C9-455E-871A-264BB14D4015}" type="presParOf" srcId="{BF50898B-E749-47FF-A656-422C2D0FF435}" destId="{EED55A9E-E7FD-4FFC-ADDA-11ECB4D3AD60}" srcOrd="0" destOrd="0" presId="urn:microsoft.com/office/officeart/2005/8/layout/lProcess2"/>
    <dgm:cxn modelId="{DB93B9BD-C8C8-4A6D-B468-78E261EF6000}" type="presParOf" srcId="{BF50898B-E749-47FF-A656-422C2D0FF435}" destId="{C68210E4-B111-4232-8F7D-83CA84569459}" srcOrd="1" destOrd="0" presId="urn:microsoft.com/office/officeart/2005/8/layout/lProcess2"/>
    <dgm:cxn modelId="{68603CA7-4C54-4F2A-8029-DF7799B0AB93}" type="presParOf" srcId="{BF50898B-E749-47FF-A656-422C2D0FF435}" destId="{5038BFC5-327D-4DF2-A263-5126686E3196}" srcOrd="2" destOrd="0" presId="urn:microsoft.com/office/officeart/2005/8/layout/lProcess2"/>
    <dgm:cxn modelId="{96E4AB85-4EF7-48DD-9171-7D383E3E9B75}" type="presParOf" srcId="{40FC88E3-12D0-469A-B197-99EE9CD70947}" destId="{C1199CFA-E641-4829-A6C1-6A9C239C0CDD}" srcOrd="5" destOrd="0" presId="urn:microsoft.com/office/officeart/2005/8/layout/lProcess2"/>
    <dgm:cxn modelId="{11B7532B-6A95-4333-9E25-7EC53A4082B2}" type="presParOf" srcId="{40FC88E3-12D0-469A-B197-99EE9CD70947}" destId="{1E8B50AC-71E1-479F-946C-F17D9ECF53E5}" srcOrd="6" destOrd="0" presId="urn:microsoft.com/office/officeart/2005/8/layout/lProcess2"/>
    <dgm:cxn modelId="{4D17C972-725F-4823-8058-36F15F93B63C}" type="presParOf" srcId="{1E8B50AC-71E1-479F-946C-F17D9ECF53E5}" destId="{9AD63AF1-F67A-41CE-AD63-1583B3D18FDB}" srcOrd="0" destOrd="0" presId="urn:microsoft.com/office/officeart/2005/8/layout/lProcess2"/>
    <dgm:cxn modelId="{397BEFC6-5DF0-4F5D-8C9D-5ED34CDCC71A}" type="presParOf" srcId="{1E8B50AC-71E1-479F-946C-F17D9ECF53E5}" destId="{D21E0557-A5C3-46BF-A4AB-6B321E4518A3}" srcOrd="1" destOrd="0" presId="urn:microsoft.com/office/officeart/2005/8/layout/lProcess2"/>
    <dgm:cxn modelId="{DE3F07E1-D845-49F2-B0F1-079EC462343C}" type="presParOf" srcId="{1E8B50AC-71E1-479F-946C-F17D9ECF53E5}" destId="{03D5A3B6-0C2B-43C7-BD91-B5A3F0E0459E}" srcOrd="2" destOrd="0" presId="urn:microsoft.com/office/officeart/2005/8/layout/lProcess2"/>
    <dgm:cxn modelId="{0FDAFCC6-08AC-4804-9054-28B4B3631009}" type="presParOf" srcId="{03D5A3B6-0C2B-43C7-BD91-B5A3F0E0459E}" destId="{406AD9FA-F16A-44E3-9793-C8281E95DB02}" srcOrd="0" destOrd="0" presId="urn:microsoft.com/office/officeart/2005/8/layout/lProcess2"/>
    <dgm:cxn modelId="{C9F0ECCE-29C8-4D2E-8697-77769588ED57}" type="presParOf" srcId="{406AD9FA-F16A-44E3-9793-C8281E95DB02}" destId="{798110B1-ECB5-425D-A67F-9CA904D0532E}" srcOrd="0" destOrd="0" presId="urn:microsoft.com/office/officeart/2005/8/layout/lProcess2"/>
    <dgm:cxn modelId="{8E724894-A804-450B-B499-F1CAD31407DF}" type="presParOf" srcId="{406AD9FA-F16A-44E3-9793-C8281E95DB02}" destId="{8F1CF101-98C4-4383-9C65-17B93C4A8C4D}" srcOrd="1" destOrd="0" presId="urn:microsoft.com/office/officeart/2005/8/layout/lProcess2"/>
    <dgm:cxn modelId="{47941543-2E18-402B-AEA5-B23E93FC16A1}" type="presParOf" srcId="{406AD9FA-F16A-44E3-9793-C8281E95DB02}" destId="{8C7FE64B-5E5A-4C5D-BEC6-0CE4498EF8F9}" srcOrd="2" destOrd="0" presId="urn:microsoft.com/office/officeart/2005/8/layout/l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4F11C-EF62-4183-B758-9ADFB7A68DD9}">
      <dsp:nvSpPr>
        <dsp:cNvPr id="0" name=""/>
        <dsp:cNvSpPr/>
      </dsp:nvSpPr>
      <dsp:spPr>
        <a:xfrm>
          <a:off x="1217" y="0"/>
          <a:ext cx="1194726" cy="346583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AE" sz="1200" kern="1200"/>
            <a:t>البنك الدولي</a:t>
          </a:r>
          <a:endParaRPr lang="en-AE" sz="1200" kern="1200"/>
        </a:p>
      </dsp:txBody>
      <dsp:txXfrm>
        <a:off x="1217" y="0"/>
        <a:ext cx="1194726" cy="1039749"/>
      </dsp:txXfrm>
    </dsp:sp>
    <dsp:sp modelId="{2A868D9B-6FB6-4E11-B381-31D254929095}">
      <dsp:nvSpPr>
        <dsp:cNvPr id="0" name=""/>
        <dsp:cNvSpPr/>
      </dsp:nvSpPr>
      <dsp:spPr>
        <a:xfrm>
          <a:off x="120690" y="1040764"/>
          <a:ext cx="955781" cy="1044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ar-AE" sz="1200" kern="1200"/>
            <a:t>البيئة</a:t>
          </a:r>
        </a:p>
        <a:p>
          <a:pPr marL="0" lvl="0" indent="0" algn="ctr" defTabSz="533400">
            <a:lnSpc>
              <a:spcPct val="90000"/>
            </a:lnSpc>
            <a:spcBef>
              <a:spcPct val="0"/>
            </a:spcBef>
            <a:spcAft>
              <a:spcPct val="35000"/>
            </a:spcAft>
            <a:buNone/>
          </a:pPr>
          <a:r>
            <a:rPr lang="ar-AE" sz="1200" kern="1200"/>
            <a:t>(31 مؤشراً)</a:t>
          </a:r>
          <a:endParaRPr lang="en-AE" sz="1200" kern="1200"/>
        </a:p>
      </dsp:txBody>
      <dsp:txXfrm>
        <a:off x="148684" y="1068758"/>
        <a:ext cx="899793" cy="989007"/>
      </dsp:txXfrm>
    </dsp:sp>
    <dsp:sp modelId="{205BB836-3E7C-4243-BE64-E55E7F2FA7B7}">
      <dsp:nvSpPr>
        <dsp:cNvPr id="0" name=""/>
        <dsp:cNvSpPr/>
      </dsp:nvSpPr>
      <dsp:spPr>
        <a:xfrm>
          <a:off x="120690" y="2246527"/>
          <a:ext cx="955781" cy="1044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ar-AE" sz="1200" kern="1200"/>
            <a:t>عدم تحديد البيانات المتعلقة  بالإقتصاد الأخضر</a:t>
          </a:r>
          <a:endParaRPr lang="en-AE" sz="1200" kern="1200"/>
        </a:p>
      </dsp:txBody>
      <dsp:txXfrm>
        <a:off x="148684" y="2274521"/>
        <a:ext cx="899793" cy="989007"/>
      </dsp:txXfrm>
    </dsp:sp>
    <dsp:sp modelId="{56D7CA44-0443-42DB-BC5C-0FF821ED8FE6}">
      <dsp:nvSpPr>
        <dsp:cNvPr id="0" name=""/>
        <dsp:cNvSpPr/>
      </dsp:nvSpPr>
      <dsp:spPr>
        <a:xfrm>
          <a:off x="1269288" y="0"/>
          <a:ext cx="1194726" cy="346583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AE" sz="1200" kern="1200"/>
            <a:t>منظمة التعاون الاقتصادي والتنمية</a:t>
          </a:r>
        </a:p>
        <a:p>
          <a:pPr marL="0" lvl="0" indent="0" algn="ctr" defTabSz="533400">
            <a:lnSpc>
              <a:spcPct val="90000"/>
            </a:lnSpc>
            <a:spcBef>
              <a:spcPct val="0"/>
            </a:spcBef>
            <a:spcAft>
              <a:spcPct val="35000"/>
            </a:spcAft>
            <a:buNone/>
          </a:pPr>
          <a:r>
            <a:rPr lang="en-US" sz="1200" kern="1200"/>
            <a:t>(OECD</a:t>
          </a:r>
          <a:r>
            <a:rPr lang="ar-AE" sz="1200" kern="1200"/>
            <a:t>(</a:t>
          </a:r>
          <a:endParaRPr lang="en-AE" sz="1200" kern="1200"/>
        </a:p>
      </dsp:txBody>
      <dsp:txXfrm>
        <a:off x="1269288" y="0"/>
        <a:ext cx="1194726" cy="1039749"/>
      </dsp:txXfrm>
    </dsp:sp>
    <dsp:sp modelId="{0DCEAC81-EA0E-4297-84A6-FBBA60486501}">
      <dsp:nvSpPr>
        <dsp:cNvPr id="0" name=""/>
        <dsp:cNvSpPr/>
      </dsp:nvSpPr>
      <dsp:spPr>
        <a:xfrm>
          <a:off x="2569879" y="0"/>
          <a:ext cx="1194726" cy="346583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AE" sz="1200" kern="1200"/>
            <a:t>أروستات</a:t>
          </a:r>
          <a:endParaRPr lang="en-AE" sz="1200" kern="1200"/>
        </a:p>
      </dsp:txBody>
      <dsp:txXfrm>
        <a:off x="2569879" y="0"/>
        <a:ext cx="1194726" cy="1039749"/>
      </dsp:txXfrm>
    </dsp:sp>
    <dsp:sp modelId="{EED55A9E-E7FD-4FFC-ADDA-11ECB4D3AD60}">
      <dsp:nvSpPr>
        <dsp:cNvPr id="0" name=""/>
        <dsp:cNvSpPr/>
      </dsp:nvSpPr>
      <dsp:spPr>
        <a:xfrm>
          <a:off x="2689352" y="1040764"/>
          <a:ext cx="955781" cy="1044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ar-AE" sz="1200" kern="1200" dirty="0"/>
            <a:t>البيئة</a:t>
          </a:r>
        </a:p>
        <a:p>
          <a:pPr marL="0" lvl="0" indent="0" algn="ctr" defTabSz="533400">
            <a:lnSpc>
              <a:spcPct val="90000"/>
            </a:lnSpc>
            <a:spcBef>
              <a:spcPct val="0"/>
            </a:spcBef>
            <a:spcAft>
              <a:spcPct val="35000"/>
            </a:spcAft>
            <a:buNone/>
          </a:pPr>
          <a:r>
            <a:rPr lang="ar-AE" sz="1200" kern="1200" dirty="0"/>
            <a:t>النفايات</a:t>
          </a:r>
        </a:p>
        <a:p>
          <a:pPr marL="0" lvl="0" indent="0" algn="ctr" defTabSz="533400">
            <a:lnSpc>
              <a:spcPct val="90000"/>
            </a:lnSpc>
            <a:spcBef>
              <a:spcPct val="0"/>
            </a:spcBef>
            <a:spcAft>
              <a:spcPct val="35000"/>
            </a:spcAft>
            <a:buNone/>
          </a:pPr>
          <a:r>
            <a:rPr lang="ar-AE" sz="1200" kern="1200" dirty="0"/>
            <a:t>تغيرات المناخ</a:t>
          </a:r>
          <a:endParaRPr lang="en-AE" sz="1200" kern="1200" dirty="0"/>
        </a:p>
      </dsp:txBody>
      <dsp:txXfrm>
        <a:off x="2717346" y="1068758"/>
        <a:ext cx="899793" cy="989007"/>
      </dsp:txXfrm>
    </dsp:sp>
    <dsp:sp modelId="{5038BFC5-327D-4DF2-A263-5126686E3196}">
      <dsp:nvSpPr>
        <dsp:cNvPr id="0" name=""/>
        <dsp:cNvSpPr/>
      </dsp:nvSpPr>
      <dsp:spPr>
        <a:xfrm>
          <a:off x="2689352" y="2246527"/>
          <a:ext cx="955781" cy="1044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endParaRPr lang="ar-AE" sz="1200" kern="1200"/>
        </a:p>
        <a:p>
          <a:pPr marL="0" lvl="0" indent="0" algn="ctr" defTabSz="533400">
            <a:lnSpc>
              <a:spcPct val="90000"/>
            </a:lnSpc>
            <a:spcBef>
              <a:spcPct val="0"/>
            </a:spcBef>
            <a:spcAft>
              <a:spcPct val="35000"/>
            </a:spcAft>
            <a:buNone/>
          </a:pPr>
          <a:r>
            <a:rPr lang="ar-AE" sz="1200" kern="1200"/>
            <a:t>الاقتصاد الأخضر</a:t>
          </a:r>
          <a:endParaRPr lang="en-US" sz="1200" kern="1200"/>
        </a:p>
        <a:p>
          <a:pPr marL="0" lvl="0" indent="0" algn="ctr" defTabSz="533400">
            <a:lnSpc>
              <a:spcPct val="90000"/>
            </a:lnSpc>
            <a:spcBef>
              <a:spcPct val="0"/>
            </a:spcBef>
            <a:spcAft>
              <a:spcPct val="35000"/>
            </a:spcAft>
            <a:buNone/>
          </a:pPr>
          <a:r>
            <a:rPr lang="ar-AE" sz="1200" kern="1200"/>
            <a:t>(28 مؤشراً)</a:t>
          </a:r>
        </a:p>
        <a:p>
          <a:pPr marL="0" lvl="0" indent="0" algn="ctr" defTabSz="533400">
            <a:lnSpc>
              <a:spcPct val="90000"/>
            </a:lnSpc>
            <a:spcBef>
              <a:spcPct val="0"/>
            </a:spcBef>
            <a:spcAft>
              <a:spcPct val="35000"/>
            </a:spcAft>
            <a:buNone/>
          </a:pPr>
          <a:endParaRPr lang="ar-AE" sz="1200" kern="1200"/>
        </a:p>
        <a:p>
          <a:pPr marL="0" lvl="0" indent="0" algn="ctr" defTabSz="533400">
            <a:lnSpc>
              <a:spcPct val="90000"/>
            </a:lnSpc>
            <a:spcBef>
              <a:spcPct val="0"/>
            </a:spcBef>
            <a:spcAft>
              <a:spcPct val="35000"/>
            </a:spcAft>
            <a:buNone/>
          </a:pPr>
          <a:endParaRPr lang="en-AE" sz="1200" kern="1200"/>
        </a:p>
      </dsp:txBody>
      <dsp:txXfrm>
        <a:off x="2717346" y="2274521"/>
        <a:ext cx="899793" cy="989007"/>
      </dsp:txXfrm>
    </dsp:sp>
    <dsp:sp modelId="{9AD63AF1-F67A-41CE-AD63-1583B3D18FDB}">
      <dsp:nvSpPr>
        <dsp:cNvPr id="0" name=""/>
        <dsp:cNvSpPr/>
      </dsp:nvSpPr>
      <dsp:spPr>
        <a:xfrm>
          <a:off x="3855428" y="0"/>
          <a:ext cx="1194726" cy="346583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AE" sz="1200" kern="1200"/>
            <a:t>الأمم المتحدة</a:t>
          </a:r>
          <a:endParaRPr lang="en-AE" sz="1200" kern="1200"/>
        </a:p>
      </dsp:txBody>
      <dsp:txXfrm>
        <a:off x="3855428" y="0"/>
        <a:ext cx="1194726" cy="1039749"/>
      </dsp:txXfrm>
    </dsp:sp>
    <dsp:sp modelId="{798110B1-ECB5-425D-A67F-9CA904D0532E}">
      <dsp:nvSpPr>
        <dsp:cNvPr id="0" name=""/>
        <dsp:cNvSpPr/>
      </dsp:nvSpPr>
      <dsp:spPr>
        <a:xfrm>
          <a:off x="3973683" y="1040764"/>
          <a:ext cx="955781" cy="1044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ar-AE" sz="1200" kern="1200"/>
            <a:t>البيئة</a:t>
          </a:r>
          <a:endParaRPr lang="en-AE" sz="1200" kern="1200"/>
        </a:p>
      </dsp:txBody>
      <dsp:txXfrm>
        <a:off x="4001677" y="1068758"/>
        <a:ext cx="899793" cy="989007"/>
      </dsp:txXfrm>
    </dsp:sp>
    <dsp:sp modelId="{8C7FE64B-5E5A-4C5D-BEC6-0CE4498EF8F9}">
      <dsp:nvSpPr>
        <dsp:cNvPr id="0" name=""/>
        <dsp:cNvSpPr/>
      </dsp:nvSpPr>
      <dsp:spPr>
        <a:xfrm>
          <a:off x="3973683" y="2246527"/>
          <a:ext cx="955781" cy="1044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rtl="1">
            <a:lnSpc>
              <a:spcPct val="90000"/>
            </a:lnSpc>
            <a:spcBef>
              <a:spcPct val="0"/>
            </a:spcBef>
            <a:spcAft>
              <a:spcPct val="35000"/>
            </a:spcAft>
            <a:buNone/>
          </a:pPr>
          <a:r>
            <a:rPr lang="ar-AE" sz="1200" kern="1200"/>
            <a:t>توفير منصة إلكترونية خاصة بالاقتصاد الأخضر</a:t>
          </a:r>
          <a:endParaRPr lang="en-AE" sz="1200" kern="1200"/>
        </a:p>
      </dsp:txBody>
      <dsp:txXfrm>
        <a:off x="4001677" y="2274521"/>
        <a:ext cx="899793" cy="98900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135"/>
          </a:xfrm>
          <a:prstGeom prst="rect">
            <a:avLst/>
          </a:prstGeom>
        </p:spPr>
        <p:txBody>
          <a:bodyPr vert="horz" lIns="91422" tIns="45711" rIns="91422" bIns="45711" rtlCol="0"/>
          <a:lstStyle>
            <a:lvl1pPr algn="l">
              <a:defRPr sz="1200"/>
            </a:lvl1pPr>
          </a:lstStyle>
          <a:p>
            <a:endParaRPr lang="en-US"/>
          </a:p>
        </p:txBody>
      </p:sp>
      <p:sp>
        <p:nvSpPr>
          <p:cNvPr id="3" name="Date Placeholder 2"/>
          <p:cNvSpPr>
            <a:spLocks noGrp="1"/>
          </p:cNvSpPr>
          <p:nvPr>
            <p:ph type="dt" idx="1"/>
          </p:nvPr>
        </p:nvSpPr>
        <p:spPr>
          <a:xfrm>
            <a:off x="3850443" y="1"/>
            <a:ext cx="2945659" cy="498135"/>
          </a:xfrm>
          <a:prstGeom prst="rect">
            <a:avLst/>
          </a:prstGeom>
        </p:spPr>
        <p:txBody>
          <a:bodyPr vert="horz" lIns="91422" tIns="45711" rIns="91422" bIns="45711" rtlCol="0"/>
          <a:lstStyle>
            <a:lvl1pPr algn="r">
              <a:defRPr sz="1200"/>
            </a:lvl1pPr>
          </a:lstStyle>
          <a:p>
            <a:fld id="{907D58F9-5C0C-4D11-A14C-B2DB966D6D96}" type="datetimeFigureOut">
              <a:rPr lang="en-US" smtClean="0"/>
              <a:t>11/3/2023</a:t>
            </a:fld>
            <a:endParaRPr lang="en-US"/>
          </a:p>
        </p:txBody>
      </p:sp>
      <p:sp>
        <p:nvSpPr>
          <p:cNvPr id="4" name="Slide Image Placeholder 3"/>
          <p:cNvSpPr>
            <a:spLocks noGrp="1" noRot="1" noChangeAspect="1"/>
          </p:cNvSpPr>
          <p:nvPr>
            <p:ph type="sldImg" idx="2"/>
          </p:nvPr>
        </p:nvSpPr>
        <p:spPr>
          <a:xfrm>
            <a:off x="719138" y="1241425"/>
            <a:ext cx="5359400" cy="3351213"/>
          </a:xfrm>
          <a:prstGeom prst="rect">
            <a:avLst/>
          </a:prstGeom>
          <a:noFill/>
          <a:ln w="12700">
            <a:solidFill>
              <a:prstClr val="black"/>
            </a:solidFill>
          </a:ln>
        </p:spPr>
        <p:txBody>
          <a:bodyPr vert="horz" lIns="91422" tIns="45711" rIns="91422" bIns="45711"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22" tIns="45711" rIns="91422" bIns="4571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2"/>
            <a:ext cx="2945659" cy="498134"/>
          </a:xfrm>
          <a:prstGeom prst="rect">
            <a:avLst/>
          </a:prstGeom>
        </p:spPr>
        <p:txBody>
          <a:bodyPr vert="horz" lIns="91422" tIns="45711" rIns="91422" bIns="45711"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2"/>
            <a:ext cx="2945659" cy="498134"/>
          </a:xfrm>
          <a:prstGeom prst="rect">
            <a:avLst/>
          </a:prstGeom>
        </p:spPr>
        <p:txBody>
          <a:bodyPr vert="horz" lIns="91422" tIns="45711" rIns="91422" bIns="45711" rtlCol="0" anchor="b"/>
          <a:lstStyle>
            <a:lvl1pPr algn="r">
              <a:defRPr sz="1200"/>
            </a:lvl1pPr>
          </a:lstStyle>
          <a:p>
            <a:fld id="{823ABF35-6AB9-4C9B-A57D-39B9F3E2A872}" type="slidenum">
              <a:rPr lang="en-US" smtClean="0"/>
              <a:t>‹#›</a:t>
            </a:fld>
            <a:endParaRPr lang="en-US"/>
          </a:p>
        </p:txBody>
      </p:sp>
    </p:spTree>
    <p:extLst>
      <p:ext uri="{BB962C8B-B14F-4D97-AF65-F5344CB8AC3E}">
        <p14:creationId xmlns:p14="http://schemas.microsoft.com/office/powerpoint/2010/main" val="3380338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3</a:t>
            </a:fld>
            <a:endParaRPr lang="en-US"/>
          </a:p>
        </p:txBody>
      </p:sp>
    </p:spTree>
    <p:extLst>
      <p:ext uri="{BB962C8B-B14F-4D97-AF65-F5344CB8AC3E}">
        <p14:creationId xmlns:p14="http://schemas.microsoft.com/office/powerpoint/2010/main" val="11441801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12</a:t>
            </a:fld>
            <a:endParaRPr lang="en-US"/>
          </a:p>
        </p:txBody>
      </p:sp>
    </p:spTree>
    <p:extLst>
      <p:ext uri="{BB962C8B-B14F-4D97-AF65-F5344CB8AC3E}">
        <p14:creationId xmlns:p14="http://schemas.microsoft.com/office/powerpoint/2010/main" val="2507477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13</a:t>
            </a:fld>
            <a:endParaRPr lang="en-US"/>
          </a:p>
        </p:txBody>
      </p:sp>
    </p:spTree>
    <p:extLst>
      <p:ext uri="{BB962C8B-B14F-4D97-AF65-F5344CB8AC3E}">
        <p14:creationId xmlns:p14="http://schemas.microsoft.com/office/powerpoint/2010/main" val="2996057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3ABF35-6AB9-4C9B-A57D-39B9F3E2A872}" type="slidenum">
              <a:rPr lang="en-US" smtClean="0"/>
              <a:t>17</a:t>
            </a:fld>
            <a:endParaRPr lang="en-US"/>
          </a:p>
        </p:txBody>
      </p:sp>
    </p:spTree>
    <p:extLst>
      <p:ext uri="{BB962C8B-B14F-4D97-AF65-F5344CB8AC3E}">
        <p14:creationId xmlns:p14="http://schemas.microsoft.com/office/powerpoint/2010/main" val="725760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4217">
              <a:defRPr/>
            </a:pPr>
            <a:fld id="{636247EB-175B-684C-9256-2D907C560E90}" type="slidenum">
              <a:rPr lang="en-US" sz="1800" kern="0">
                <a:solidFill>
                  <a:sysClr val="windowText" lastClr="000000"/>
                </a:solidFill>
              </a:rPr>
              <a:pPr defTabSz="914217">
                <a:defRPr/>
              </a:pPr>
              <a:t>18</a:t>
            </a:fld>
            <a:endParaRPr lang="en-US" sz="1800" kern="0">
              <a:solidFill>
                <a:sysClr val="windowText" lastClr="000000"/>
              </a:solidFill>
            </a:endParaRPr>
          </a:p>
        </p:txBody>
      </p:sp>
    </p:spTree>
    <p:extLst>
      <p:ext uri="{BB962C8B-B14F-4D97-AF65-F5344CB8AC3E}">
        <p14:creationId xmlns:p14="http://schemas.microsoft.com/office/powerpoint/2010/main" val="2456115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4</a:t>
            </a:fld>
            <a:endParaRPr lang="en-US"/>
          </a:p>
        </p:txBody>
      </p:sp>
    </p:spTree>
    <p:extLst>
      <p:ext uri="{BB962C8B-B14F-4D97-AF65-F5344CB8AC3E}">
        <p14:creationId xmlns:p14="http://schemas.microsoft.com/office/powerpoint/2010/main" val="3873756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5</a:t>
            </a:fld>
            <a:endParaRPr lang="en-US"/>
          </a:p>
        </p:txBody>
      </p:sp>
    </p:spTree>
    <p:extLst>
      <p:ext uri="{BB962C8B-B14F-4D97-AF65-F5344CB8AC3E}">
        <p14:creationId xmlns:p14="http://schemas.microsoft.com/office/powerpoint/2010/main" val="190639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6</a:t>
            </a:fld>
            <a:endParaRPr lang="en-US"/>
          </a:p>
        </p:txBody>
      </p:sp>
    </p:spTree>
    <p:extLst>
      <p:ext uri="{BB962C8B-B14F-4D97-AF65-F5344CB8AC3E}">
        <p14:creationId xmlns:p14="http://schemas.microsoft.com/office/powerpoint/2010/main" val="2840505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7</a:t>
            </a:fld>
            <a:endParaRPr lang="en-US"/>
          </a:p>
        </p:txBody>
      </p:sp>
    </p:spTree>
    <p:extLst>
      <p:ext uri="{BB962C8B-B14F-4D97-AF65-F5344CB8AC3E}">
        <p14:creationId xmlns:p14="http://schemas.microsoft.com/office/powerpoint/2010/main" val="818467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8</a:t>
            </a:fld>
            <a:endParaRPr lang="en-US"/>
          </a:p>
        </p:txBody>
      </p:sp>
    </p:spTree>
    <p:extLst>
      <p:ext uri="{BB962C8B-B14F-4D97-AF65-F5344CB8AC3E}">
        <p14:creationId xmlns:p14="http://schemas.microsoft.com/office/powerpoint/2010/main" val="3576560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9</a:t>
            </a:fld>
            <a:endParaRPr lang="en-US"/>
          </a:p>
        </p:txBody>
      </p:sp>
    </p:spTree>
    <p:extLst>
      <p:ext uri="{BB962C8B-B14F-4D97-AF65-F5344CB8AC3E}">
        <p14:creationId xmlns:p14="http://schemas.microsoft.com/office/powerpoint/2010/main" val="3196410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10</a:t>
            </a:fld>
            <a:endParaRPr lang="en-US"/>
          </a:p>
        </p:txBody>
      </p:sp>
    </p:spTree>
    <p:extLst>
      <p:ext uri="{BB962C8B-B14F-4D97-AF65-F5344CB8AC3E}">
        <p14:creationId xmlns:p14="http://schemas.microsoft.com/office/powerpoint/2010/main" val="1014513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11</a:t>
            </a:fld>
            <a:endParaRPr lang="en-US"/>
          </a:p>
        </p:txBody>
      </p:sp>
    </p:spTree>
    <p:extLst>
      <p:ext uri="{BB962C8B-B14F-4D97-AF65-F5344CB8AC3E}">
        <p14:creationId xmlns:p14="http://schemas.microsoft.com/office/powerpoint/2010/main" val="1642782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6436264-8038-403C-9BE4-C6F52E3F7F1C}" type="datetime1">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61732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162DE3-447D-4E15-9F39-6A6EE23AFE8C}" type="datetime1">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976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092019-56C0-406E-BE67-F773F622D6ED}" type="datetime1">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122499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A1EA883-7F68-40DD-8489-D8661037691C}" type="datetime1">
              <a:rPr lang="en-US" smtClean="0">
                <a:solidFill>
                  <a:prstClr val="black">
                    <a:tint val="75000"/>
                  </a:prstClr>
                </a:solidFill>
              </a:rPr>
              <a:t>11/3/2023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3549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FD7B93-4504-4B0B-9BB0-89D8056411F3}" type="datetime1">
              <a:rPr lang="en-US" smtClean="0">
                <a:solidFill>
                  <a:prstClr val="black">
                    <a:tint val="75000"/>
                  </a:prstClr>
                </a:solidFill>
              </a:rPr>
              <a:t>11/3/2023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04363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85899A-35C4-48F9-9FA5-BB2546F41B3E}" type="datetime1">
              <a:rPr lang="en-US" smtClean="0">
                <a:solidFill>
                  <a:prstClr val="black">
                    <a:tint val="75000"/>
                  </a:prstClr>
                </a:solidFill>
              </a:rPr>
              <a:t>11/3/2023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9168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2D25D3-69E0-4D32-9921-727EDFA359B5}" type="datetime1">
              <a:rPr lang="en-US" smtClean="0">
                <a:solidFill>
                  <a:prstClr val="black">
                    <a:tint val="75000"/>
                  </a:prstClr>
                </a:solidFill>
              </a:rPr>
              <a:t>11/3/2023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6971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a:t>Click to edit Master title style</a:t>
            </a:r>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72D86E-1342-4339-BED9-057DAAC4B613}" type="datetime1">
              <a:rPr lang="en-US" smtClean="0">
                <a:solidFill>
                  <a:prstClr val="black">
                    <a:tint val="75000"/>
                  </a:prstClr>
                </a:solidFill>
              </a:rPr>
              <a:t>11/3/2023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0630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F34D3C-B159-4293-998A-9AD62EE76708}" type="datetime1">
              <a:rPr lang="en-US" smtClean="0">
                <a:solidFill>
                  <a:prstClr val="black">
                    <a:tint val="75000"/>
                  </a:prstClr>
                </a:solidFill>
              </a:rPr>
              <a:t>11/3/2023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63009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7865A-2541-4FF6-AD57-235D202E347D}" type="datetime1">
              <a:rPr lang="en-US" smtClean="0">
                <a:solidFill>
                  <a:prstClr val="black">
                    <a:tint val="75000"/>
                  </a:prstClr>
                </a:solidFill>
              </a:rPr>
              <a:t>11/3/2023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33804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38049B02-91FA-42E5-BA29-832A1C10C28F}" type="datetime1">
              <a:rPr lang="en-US" smtClean="0">
                <a:solidFill>
                  <a:prstClr val="black">
                    <a:tint val="75000"/>
                  </a:prstClr>
                </a:solidFill>
              </a:rPr>
              <a:t>11/3/2023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642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8E8957-5D3C-4347-B186-1DD0F155CD97}" type="datetime1">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6222125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822855"/>
            <a:ext cx="4629150" cy="4061354"/>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5837E03-1D3A-4776-B478-C64EFBE362C8}" type="datetime1">
              <a:rPr lang="en-US" smtClean="0">
                <a:solidFill>
                  <a:prstClr val="black">
                    <a:tint val="75000"/>
                  </a:prstClr>
                </a:solidFill>
              </a:rPr>
              <a:t>11/3/2023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43344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702316-A733-4601-8839-1F4C361EDED1}" type="datetime1">
              <a:rPr lang="en-US" smtClean="0">
                <a:solidFill>
                  <a:prstClr val="black">
                    <a:tint val="75000"/>
                  </a:prstClr>
                </a:solidFill>
              </a:rPr>
              <a:t>11/3/2023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642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56AAC0-7A3B-4E0D-A418-7CA0775192D7}" type="datetime1">
              <a:rPr lang="en-US" smtClean="0">
                <a:solidFill>
                  <a:prstClr val="black">
                    <a:tint val="75000"/>
                  </a:prstClr>
                </a:solidFill>
              </a:rPr>
              <a:t>11/3/2023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25188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294BDB-DB62-4A47-B35A-D4858328B06C}"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2491561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0498146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294BDB-DB62-4A47-B35A-D4858328B06C}"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317677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294BDB-DB62-4A47-B35A-D4858328B06C}"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1592715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294BDB-DB62-4A47-B35A-D4858328B06C}" type="datetimeFigureOut">
              <a:rPr lang="en-US" smtClean="0"/>
              <a:t>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6757275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294BDB-DB62-4A47-B35A-D4858328B06C}" type="datetimeFigureOut">
              <a:rPr lang="en-US" smtClean="0"/>
              <a:t>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0477771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294BDB-DB62-4A47-B35A-D4858328B06C}" type="datetimeFigureOut">
              <a:rPr lang="en-US" smtClean="0"/>
              <a:t>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64786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07ADCB-1654-48F2-B10D-4622D8DC5720}" type="datetime1">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4797047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4BDB-DB62-4A47-B35A-D4858328B06C}"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0997543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4BDB-DB62-4A47-B35A-D4858328B06C}"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8665892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1717541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01077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FFBE5F-F715-430F-B678-ABD6FBF57A48}" type="datetime1">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1414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C5F936-EB24-443C-BDE6-DA31000EDF22}" type="datetime1">
              <a:rPr lang="en-US" smtClean="0"/>
              <a:t>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36358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C86173-6724-4E97-AEE1-C5BFEE693DB1}" type="datetime1">
              <a:rPr lang="en-US" smtClean="0"/>
              <a:t>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79769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31FE8-7853-493C-A677-CBE7831290F1}" type="datetime1">
              <a:rPr lang="en-US" smtClean="0"/>
              <a:t>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447625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159E40-DC5B-4AC9-B393-8D95BC5F5DC1}" type="datetime1">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1741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95D0A8-B475-4858-95BC-E7C1FBE39AB7}" type="datetime1">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26154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F5980A8E-B052-4A77-B743-A415351C43CD}" type="datetime1">
              <a:rPr lang="en-US" smtClean="0"/>
              <a:t>11/3/2023</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t>‹#›</a:t>
            </a:fld>
            <a:endParaRPr lang="en-US"/>
          </a:p>
        </p:txBody>
      </p:sp>
    </p:spTree>
    <p:extLst>
      <p:ext uri="{BB962C8B-B14F-4D97-AF65-F5344CB8AC3E}">
        <p14:creationId xmlns:p14="http://schemas.microsoft.com/office/powerpoint/2010/main" val="258432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E3B1E11A-0460-4655-9FCF-FFCDBFD788C3}" type="datetime1">
              <a:rPr lang="en-US" smtClean="0">
                <a:solidFill>
                  <a:prstClr val="black">
                    <a:tint val="75000"/>
                  </a:prstClr>
                </a:solidFill>
              </a:rPr>
              <a:t>11/3/2023</a:t>
            </a:fld>
            <a:endParaRPr lang="en-US">
              <a:solidFill>
                <a:prstClr val="black">
                  <a:tint val="75000"/>
                </a:prstClr>
              </a:solidFill>
            </a:endParaRPr>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en-US">
              <a:solidFill>
                <a:prstClr val="black">
                  <a:tint val="75000"/>
                </a:prstClr>
              </a:solidFill>
            </a:endParaRPr>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35963633-2FE1-4D72-908E-1528EB66A0D5}"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2291470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9A294BDB-DB62-4A47-B35A-D4858328B06C}" type="datetimeFigureOut">
              <a:rPr lang="en-US" smtClean="0"/>
              <a:t>11/3/2023</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t>‹#›</a:t>
            </a:fld>
            <a:endParaRPr lang="en-US"/>
          </a:p>
        </p:txBody>
      </p:sp>
    </p:spTree>
    <p:extLst>
      <p:ext uri="{BB962C8B-B14F-4D97-AF65-F5344CB8AC3E}">
        <p14:creationId xmlns:p14="http://schemas.microsoft.com/office/powerpoint/2010/main" val="11901762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amf.org.ae/"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g"/><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8453" y="1456689"/>
            <a:ext cx="8088245" cy="1203746"/>
          </a:xfrm>
        </p:spPr>
        <p:txBody>
          <a:bodyPr>
            <a:noAutofit/>
          </a:bodyPr>
          <a:lstStyle/>
          <a:p>
            <a:pPr rtl="1"/>
            <a:r>
              <a:rPr lang="ar-AE" sz="2400" b="1" dirty="0">
                <a:solidFill>
                  <a:srgbClr val="D99931"/>
                </a:solidFill>
                <a:latin typeface="Times New Roman"/>
                <a:cs typeface="Times New Roman"/>
              </a:rPr>
              <a:t>الإحصاءات البيئية والاقتصاد الأخضر في الدول العربية</a:t>
            </a:r>
          </a:p>
        </p:txBody>
      </p:sp>
      <p:sp>
        <p:nvSpPr>
          <p:cNvPr id="4" name="Title 1"/>
          <p:cNvSpPr txBox="1">
            <a:spLocks/>
          </p:cNvSpPr>
          <p:nvPr/>
        </p:nvSpPr>
        <p:spPr>
          <a:xfrm>
            <a:off x="827583" y="1798128"/>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6600" b="0" i="0" u="none" strike="noStrike" kern="1200" cap="none" spc="0" normalizeH="0" baseline="0" noProof="0" dirty="0">
              <a:ln>
                <a:noFill/>
              </a:ln>
              <a:solidFill>
                <a:srgbClr val="D99931"/>
              </a:solidFill>
              <a:effectLst/>
              <a:uLnTx/>
              <a:uFillTx/>
              <a:latin typeface="Times New Roman"/>
              <a:ea typeface="+mj-ea"/>
              <a:cs typeface="Times New Roman"/>
            </a:endParaRPr>
          </a:p>
        </p:txBody>
      </p:sp>
      <p:sp>
        <p:nvSpPr>
          <p:cNvPr id="5" name="Subtitle 2"/>
          <p:cNvSpPr txBox="1">
            <a:spLocks/>
          </p:cNvSpPr>
          <p:nvPr/>
        </p:nvSpPr>
        <p:spPr>
          <a:xfrm>
            <a:off x="827583" y="2743677"/>
            <a:ext cx="6858000" cy="1096803"/>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rtl="1">
              <a:buNone/>
            </a:pPr>
            <a:r>
              <a:rPr lang="ar-AE" sz="2200" b="1" dirty="0">
                <a:cs typeface="+mj-cs"/>
              </a:rPr>
              <a:t>الاجتماع العاشر </a:t>
            </a:r>
            <a:r>
              <a:rPr lang="ar-AE" sz="2200" b="1" i="1" dirty="0">
                <a:solidFill>
                  <a:prstClr val="black"/>
                </a:solidFill>
                <a:latin typeface="Calibri" panose="020F0502020204030204" pitchFamily="34" charset="0"/>
                <a:ea typeface="Calibri" panose="020F0502020204030204" pitchFamily="34" charset="0"/>
                <a:cs typeface="+mj-cs"/>
              </a:rPr>
              <a:t>للجنة الفنية لمبادرة الإحصاءات العربية</a:t>
            </a:r>
          </a:p>
          <a:p>
            <a:pPr marL="0" indent="0" algn="ctr" rtl="1">
              <a:buNone/>
            </a:pPr>
            <a:r>
              <a:rPr lang="ar-AE" sz="2200" b="1" i="1" dirty="0">
                <a:solidFill>
                  <a:prstClr val="black"/>
                </a:solidFill>
                <a:latin typeface="Calibri" panose="020F0502020204030204" pitchFamily="34" charset="0"/>
                <a:ea typeface="Calibri" panose="020F0502020204030204" pitchFamily="34" charset="0"/>
                <a:cs typeface="+mj-cs"/>
              </a:rPr>
              <a:t>"</a:t>
            </a:r>
            <a:r>
              <a:rPr lang="ar-AE" sz="2200" b="1" i="1" dirty="0" err="1">
                <a:solidFill>
                  <a:prstClr val="black"/>
                </a:solidFill>
                <a:latin typeface="Calibri" panose="020F0502020204030204" pitchFamily="34" charset="0"/>
                <a:ea typeface="Calibri" panose="020F0502020204030204" pitchFamily="34" charset="0"/>
                <a:cs typeface="+mj-cs"/>
              </a:rPr>
              <a:t>عربستات</a:t>
            </a:r>
            <a:r>
              <a:rPr lang="ar-AE" sz="2200" b="1" i="1" dirty="0">
                <a:solidFill>
                  <a:prstClr val="black"/>
                </a:solidFill>
                <a:latin typeface="Calibri" panose="020F0502020204030204" pitchFamily="34" charset="0"/>
                <a:ea typeface="Calibri" panose="020F0502020204030204" pitchFamily="34" charset="0"/>
                <a:cs typeface="+mj-cs"/>
              </a:rPr>
              <a:t>"</a:t>
            </a:r>
          </a:p>
          <a:p>
            <a:pPr marL="0" indent="0" algn="ctr" rtl="1">
              <a:buNone/>
            </a:pPr>
            <a:endParaRPr lang="ar-AE" sz="2400" b="1" dirty="0"/>
          </a:p>
          <a:p>
            <a:pPr marL="0" indent="0" algn="ctr" rtl="1">
              <a:buNone/>
            </a:pPr>
            <a:r>
              <a:rPr lang="ar-AE" sz="2400" b="1" dirty="0">
                <a:solidFill>
                  <a:srgbClr val="D99931"/>
                </a:solidFill>
                <a:latin typeface="Times New Roman"/>
                <a:ea typeface="+mj-ea"/>
                <a:cs typeface="Times New Roman"/>
              </a:rPr>
              <a:t>8-9 نوفمبر 2023 </a:t>
            </a:r>
            <a:endParaRPr lang="fr-FR" sz="2400" b="1" dirty="0">
              <a:solidFill>
                <a:srgbClr val="D99931"/>
              </a:solidFill>
              <a:latin typeface="Times New Roman"/>
              <a:ea typeface="+mj-ea"/>
              <a:cs typeface="Times New Roman"/>
            </a:endParaRPr>
          </a:p>
        </p:txBody>
      </p:sp>
      <p:sp>
        <p:nvSpPr>
          <p:cNvPr id="3" name="Rectangle 2"/>
          <p:cNvSpPr/>
          <p:nvPr/>
        </p:nvSpPr>
        <p:spPr>
          <a:xfrm>
            <a:off x="3416453" y="4068741"/>
            <a:ext cx="1680267" cy="1388457"/>
          </a:xfrm>
          <a:prstGeom prst="rect">
            <a:avLst/>
          </a:prstGeom>
        </p:spPr>
        <p:txBody>
          <a:bodyPr wrap="none">
            <a:spAutoFit/>
          </a:bodyPr>
          <a:lstStyle/>
          <a:p>
            <a:pPr lvl="0" algn="ctr" rtl="1">
              <a:spcAft>
                <a:spcPts val="600"/>
              </a:spcAft>
            </a:pPr>
            <a:r>
              <a:rPr lang="ar-AE" sz="1600" i="1" dirty="0">
                <a:solidFill>
                  <a:prstClr val="black"/>
                </a:solidFill>
                <a:latin typeface="Calibri" panose="020F0502020204030204" pitchFamily="34" charset="0"/>
                <a:ea typeface="Calibri" panose="020F0502020204030204" pitchFamily="34" charset="0"/>
              </a:rPr>
              <a:t>د.عبد الله سراج</a:t>
            </a:r>
          </a:p>
          <a:p>
            <a:pPr lvl="0" algn="ctr" rtl="1">
              <a:spcAft>
                <a:spcPts val="600"/>
              </a:spcAft>
            </a:pPr>
            <a:r>
              <a:rPr lang="ar-AE" sz="1600" i="1" dirty="0">
                <a:solidFill>
                  <a:prstClr val="black"/>
                </a:solidFill>
                <a:latin typeface="Calibri" panose="020F0502020204030204" pitchFamily="34" charset="0"/>
                <a:ea typeface="Calibri" panose="020F0502020204030204" pitchFamily="34" charset="0"/>
              </a:rPr>
              <a:t>امحمد موعش</a:t>
            </a:r>
          </a:p>
          <a:p>
            <a:pPr lvl="0" algn="ctr" rtl="1">
              <a:lnSpc>
                <a:spcPct val="107000"/>
              </a:lnSpc>
              <a:spcAft>
                <a:spcPts val="600"/>
              </a:spcAft>
            </a:pPr>
            <a:endParaRPr lang="ar-AE" sz="1600" i="1" dirty="0">
              <a:solidFill>
                <a:prstClr val="black"/>
              </a:solidFill>
              <a:latin typeface="Calibri" panose="020F0502020204030204" pitchFamily="34" charset="0"/>
              <a:ea typeface="Calibri" panose="020F0502020204030204" pitchFamily="34" charset="0"/>
            </a:endParaRPr>
          </a:p>
          <a:p>
            <a:pPr lvl="0" algn="ctr" rtl="1">
              <a:lnSpc>
                <a:spcPct val="107000"/>
              </a:lnSpc>
              <a:spcAft>
                <a:spcPts val="600"/>
              </a:spcAft>
            </a:pPr>
            <a:r>
              <a:rPr lang="ar-AE" b="1" i="1" dirty="0">
                <a:solidFill>
                  <a:prstClr val="black"/>
                </a:solidFill>
                <a:latin typeface="Calibri" panose="020F0502020204030204" pitchFamily="34" charset="0"/>
                <a:ea typeface="Calibri" panose="020F0502020204030204" pitchFamily="34" charset="0"/>
              </a:rPr>
              <a:t>صندوق النقد العربي</a:t>
            </a:r>
          </a:p>
        </p:txBody>
      </p:sp>
    </p:spTree>
    <p:extLst>
      <p:ext uri="{BB962C8B-B14F-4D97-AF65-F5344CB8AC3E}">
        <p14:creationId xmlns:p14="http://schemas.microsoft.com/office/powerpoint/2010/main" val="2129838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338432" y="168294"/>
            <a:ext cx="3130203" cy="481869"/>
          </a:xfrm>
        </p:spPr>
        <p:txBody>
          <a:bodyPr>
            <a:normAutofit/>
          </a:bodyPr>
          <a:lstStyle/>
          <a:p>
            <a:pPr algn="r" rtl="1"/>
            <a:r>
              <a:rPr lang="ar-AE" sz="1200" b="1" dirty="0">
                <a:solidFill>
                  <a:srgbClr val="D99931"/>
                </a:solidFill>
                <a:latin typeface="Times New Roman"/>
              </a:rPr>
              <a:t>الإحصاءات البيئية والإقتصاد الأخضر في الدول العربية</a:t>
            </a:r>
            <a:endParaRPr lang="en-US" sz="1200" dirty="0">
              <a:solidFill>
                <a:srgbClr val="D99931"/>
              </a:solidFill>
              <a:latin typeface="Myriad Pro Light"/>
            </a:endParaRPr>
          </a:p>
        </p:txBody>
      </p:sp>
      <p:pic>
        <p:nvPicPr>
          <p:cNvPr id="3" name="Picture 2">
            <a:extLst>
              <a:ext uri="{FF2B5EF4-FFF2-40B4-BE49-F238E27FC236}">
                <a16:creationId xmlns:a16="http://schemas.microsoft.com/office/drawing/2014/main" id="{9E76D4CA-E2CF-B22B-01A6-1EF8CB77DC7A}"/>
              </a:ext>
            </a:extLst>
          </p:cNvPr>
          <p:cNvPicPr>
            <a:picLocks noChangeAspect="1"/>
          </p:cNvPicPr>
          <p:nvPr/>
        </p:nvPicPr>
        <p:blipFill>
          <a:blip r:embed="rId4"/>
          <a:stretch>
            <a:fillRect/>
          </a:stretch>
        </p:blipFill>
        <p:spPr>
          <a:xfrm>
            <a:off x="1032137" y="616690"/>
            <a:ext cx="7261860" cy="4481619"/>
          </a:xfrm>
          <a:prstGeom prst="rect">
            <a:avLst/>
          </a:prstGeom>
        </p:spPr>
      </p:pic>
      <p:sp>
        <p:nvSpPr>
          <p:cNvPr id="4" name="TextBox 3">
            <a:extLst>
              <a:ext uri="{FF2B5EF4-FFF2-40B4-BE49-F238E27FC236}">
                <a16:creationId xmlns:a16="http://schemas.microsoft.com/office/drawing/2014/main" id="{4B57B360-BA38-DEE2-C541-95C3F5B1291F}"/>
              </a:ext>
            </a:extLst>
          </p:cNvPr>
          <p:cNvSpPr txBox="1"/>
          <p:nvPr/>
        </p:nvSpPr>
        <p:spPr>
          <a:xfrm>
            <a:off x="6553199" y="5040168"/>
            <a:ext cx="1740797" cy="369332"/>
          </a:xfrm>
          <a:prstGeom prst="rect">
            <a:avLst/>
          </a:prstGeom>
          <a:noFill/>
        </p:spPr>
        <p:txBody>
          <a:bodyPr wrap="square" rtlCol="0">
            <a:spAutoFit/>
          </a:bodyPr>
          <a:lstStyle/>
          <a:p>
            <a:r>
              <a:rPr lang="en-US" dirty="0"/>
              <a:t>Eurostat website</a:t>
            </a:r>
            <a:endParaRPr lang="en-AE" dirty="0"/>
          </a:p>
        </p:txBody>
      </p:sp>
    </p:spTree>
    <p:extLst>
      <p:ext uri="{BB962C8B-B14F-4D97-AF65-F5344CB8AC3E}">
        <p14:creationId xmlns:p14="http://schemas.microsoft.com/office/powerpoint/2010/main" val="1417522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2740162" cy="481869"/>
          </a:xfrm>
        </p:spPr>
        <p:txBody>
          <a:bodyPr>
            <a:normAutofit fontScale="90000"/>
          </a:bodyPr>
          <a:lstStyle/>
          <a:p>
            <a:pPr algn="r" rtl="1"/>
            <a:r>
              <a:rPr lang="ar-AE" sz="1400" b="1" dirty="0">
                <a:solidFill>
                  <a:srgbClr val="D99931"/>
                </a:solidFill>
                <a:latin typeface="Times New Roman"/>
              </a:rPr>
              <a:t>الإحصاءات البيئية والإقتصاد الأخضر في الدول العربية</a:t>
            </a:r>
            <a:endParaRPr lang="en-US" sz="1400" dirty="0">
              <a:solidFill>
                <a:srgbClr val="D99931"/>
              </a:solidFill>
              <a:latin typeface="Myriad Pro Light"/>
            </a:endParaRPr>
          </a:p>
        </p:txBody>
      </p:sp>
      <p:sp>
        <p:nvSpPr>
          <p:cNvPr id="14" name="TextBox 13">
            <a:extLst>
              <a:ext uri="{FF2B5EF4-FFF2-40B4-BE49-F238E27FC236}">
                <a16:creationId xmlns:a16="http://schemas.microsoft.com/office/drawing/2014/main" id="{E52D1CFC-F677-62B4-4749-6E319698C54A}"/>
              </a:ext>
            </a:extLst>
          </p:cNvPr>
          <p:cNvSpPr txBox="1"/>
          <p:nvPr/>
        </p:nvSpPr>
        <p:spPr>
          <a:xfrm>
            <a:off x="2465546" y="458285"/>
            <a:ext cx="5650879" cy="577081"/>
          </a:xfrm>
          <a:prstGeom prst="rect">
            <a:avLst/>
          </a:prstGeom>
          <a:noFill/>
        </p:spPr>
        <p:txBody>
          <a:bodyPr wrap="square">
            <a:spAutoFit/>
          </a:bodyPr>
          <a:lstStyle/>
          <a:p>
            <a:pPr marL="0" indent="0" algn="r" rtl="1">
              <a:lnSpc>
                <a:spcPct val="200000"/>
              </a:lnSpc>
              <a:spcBef>
                <a:spcPts val="0"/>
              </a:spcBef>
              <a:buNone/>
            </a:pPr>
            <a:r>
              <a:rPr lang="ar-AE" b="1" dirty="0">
                <a:solidFill>
                  <a:srgbClr val="9BBB59">
                    <a:lumMod val="75000"/>
                  </a:srgbClr>
                </a:solidFill>
                <a:latin typeface="AkzidenzGroteskBE"/>
              </a:rPr>
              <a:t>ثانياً: وضعية الإحصاءات البيئية والإقتصاد الأخضر في الدول العربية</a:t>
            </a:r>
            <a:r>
              <a:rPr lang="ar-AE" sz="1800" b="1" dirty="0">
                <a:solidFill>
                  <a:srgbClr val="002060"/>
                </a:solidFill>
                <a:latin typeface="Simplified Arabic" pitchFamily="18" charset="-78"/>
                <a:cs typeface="Simplified Arabic" pitchFamily="18" charset="-78"/>
              </a:rPr>
              <a:t>.</a:t>
            </a:r>
          </a:p>
        </p:txBody>
      </p:sp>
      <p:sp>
        <p:nvSpPr>
          <p:cNvPr id="16" name="TextBox 15">
            <a:extLst>
              <a:ext uri="{FF2B5EF4-FFF2-40B4-BE49-F238E27FC236}">
                <a16:creationId xmlns:a16="http://schemas.microsoft.com/office/drawing/2014/main" id="{1D9D66EE-5F1F-3531-3225-F4AC36DB89E1}"/>
              </a:ext>
            </a:extLst>
          </p:cNvPr>
          <p:cNvSpPr txBox="1"/>
          <p:nvPr/>
        </p:nvSpPr>
        <p:spPr>
          <a:xfrm>
            <a:off x="830580" y="1179638"/>
            <a:ext cx="7590609" cy="3785652"/>
          </a:xfrm>
          <a:prstGeom prst="rect">
            <a:avLst/>
          </a:prstGeom>
          <a:noFill/>
        </p:spPr>
        <p:txBody>
          <a:bodyPr wrap="square">
            <a:spAutoFit/>
          </a:bodyPr>
          <a:lstStyle/>
          <a:p>
            <a:pPr marL="285750" indent="-285750" algn="just" rtl="1">
              <a:spcAft>
                <a:spcPts val="600"/>
              </a:spcAft>
              <a:buFont typeface="Wingdings" panose="05000000000000000000" pitchFamily="2" charset="2"/>
              <a:buChar char="q"/>
            </a:pPr>
            <a:r>
              <a:rPr lang="ar-AE" sz="2000" dirty="0">
                <a:solidFill>
                  <a:srgbClr val="002060"/>
                </a:solidFill>
                <a:cs typeface="Simplified Arabic" pitchFamily="18" charset="-78"/>
              </a:rPr>
              <a:t>عرفت الإحصاءات البيئية في المنطقة العربية تحسناً ملحوظاً في السنوات الأخيرة نتيجة للتوسع في تغطية المؤشرات البيئية المطلوبة في التقارير حول أهداف التنمية المستدامة، وفي إعداد الإجراءات للحد من آثر التغيرات المناخية.</a:t>
            </a:r>
          </a:p>
          <a:p>
            <a:pPr marL="285750" indent="-285750" algn="just" rtl="1">
              <a:spcAft>
                <a:spcPts val="600"/>
              </a:spcAft>
              <a:buFont typeface="Wingdings" panose="05000000000000000000" pitchFamily="2" charset="2"/>
              <a:buChar char="q"/>
            </a:pPr>
            <a:endParaRPr lang="ar-AE" sz="2000" dirty="0">
              <a:solidFill>
                <a:srgbClr val="002060"/>
              </a:solidFill>
              <a:cs typeface="Simplified Arabic" pitchFamily="18" charset="-78"/>
            </a:endParaRPr>
          </a:p>
          <a:p>
            <a:pPr marL="285750" indent="-285750" algn="just" rtl="1">
              <a:spcAft>
                <a:spcPts val="600"/>
              </a:spcAft>
              <a:buFont typeface="Wingdings" panose="05000000000000000000" pitchFamily="2" charset="2"/>
              <a:buChar char="q"/>
            </a:pPr>
            <a:r>
              <a:rPr lang="ar-AE" sz="2000" dirty="0">
                <a:solidFill>
                  <a:srgbClr val="002060"/>
                </a:solidFill>
                <a:cs typeface="Simplified Arabic" pitchFamily="18" charset="-78"/>
              </a:rPr>
              <a:t>يتم توفير الإحصاءات البيئية في الدول العربية من قبل الأجهزة الإحصائية الوطنية، ووزارات البيئة والمياه والزراعة، من خلال المسوحات الاحصائية ومن السجلات الإدارية لمختلف الجهات الحكومية المنتجة للبيانات البيئية.</a:t>
            </a:r>
          </a:p>
          <a:p>
            <a:pPr marL="285750" indent="-285750" algn="just" rtl="1">
              <a:spcAft>
                <a:spcPts val="600"/>
              </a:spcAft>
              <a:buFont typeface="Wingdings" panose="05000000000000000000" pitchFamily="2" charset="2"/>
              <a:buChar char="q"/>
            </a:pPr>
            <a:endParaRPr lang="en-AE" sz="2000" dirty="0">
              <a:solidFill>
                <a:srgbClr val="002060"/>
              </a:solidFill>
              <a:cs typeface="Simplified Arabic" pitchFamily="18" charset="-78"/>
            </a:endParaRPr>
          </a:p>
          <a:p>
            <a:pPr marL="285750" indent="-285750" algn="just" rtl="1">
              <a:spcAft>
                <a:spcPts val="600"/>
              </a:spcAft>
              <a:buFont typeface="Wingdings" panose="05000000000000000000" pitchFamily="2" charset="2"/>
              <a:buChar char="q"/>
            </a:pPr>
            <a:r>
              <a:rPr lang="ar-AE" sz="2000" dirty="0">
                <a:solidFill>
                  <a:srgbClr val="002060"/>
                </a:solidFill>
                <a:cs typeface="Simplified Arabic" pitchFamily="18" charset="-78"/>
              </a:rPr>
              <a:t>تبين نتائج الاستبيان تحسنا في إعداد ونشر الإحصاءات البيئية، فيما لازال هناك تفاوت بين الدول العربية فيما يتعلق بإحصاءات الإقتصاد الأخضر، خاصة في تحديد مفهومها، ومدى تداخلها مع الإحصاءت البيئية، ومنهجيات قياسها.</a:t>
            </a:r>
            <a:endParaRPr lang="en-AE" sz="2000" dirty="0">
              <a:solidFill>
                <a:srgbClr val="002060"/>
              </a:solidFill>
              <a:cs typeface="Simplified Arabic" pitchFamily="18" charset="-78"/>
            </a:endParaRPr>
          </a:p>
        </p:txBody>
      </p:sp>
    </p:spTree>
    <p:extLst>
      <p:ext uri="{BB962C8B-B14F-4D97-AF65-F5344CB8AC3E}">
        <p14:creationId xmlns:p14="http://schemas.microsoft.com/office/powerpoint/2010/main" val="3316638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3061278" cy="481869"/>
          </a:xfrm>
        </p:spPr>
        <p:txBody>
          <a:bodyPr>
            <a:normAutofit/>
          </a:bodyPr>
          <a:lstStyle/>
          <a:p>
            <a:pPr algn="r" rtl="1"/>
            <a:r>
              <a:rPr lang="ar-AE" sz="1100" b="1" dirty="0">
                <a:solidFill>
                  <a:srgbClr val="D99931"/>
                </a:solidFill>
                <a:latin typeface="Times New Roman"/>
              </a:rPr>
              <a:t>الإحصاءات البيئية والإقتصاد الأخضر في الدول العربية</a:t>
            </a:r>
            <a:endParaRPr lang="en-US" sz="1100" dirty="0">
              <a:solidFill>
                <a:srgbClr val="D99931"/>
              </a:solidFill>
              <a:latin typeface="Myriad Pro Light"/>
            </a:endParaRPr>
          </a:p>
        </p:txBody>
      </p:sp>
      <p:sp>
        <p:nvSpPr>
          <p:cNvPr id="14" name="TextBox 13">
            <a:extLst>
              <a:ext uri="{FF2B5EF4-FFF2-40B4-BE49-F238E27FC236}">
                <a16:creationId xmlns:a16="http://schemas.microsoft.com/office/drawing/2014/main" id="{E52D1CFC-F677-62B4-4749-6E319698C54A}"/>
              </a:ext>
            </a:extLst>
          </p:cNvPr>
          <p:cNvSpPr txBox="1"/>
          <p:nvPr/>
        </p:nvSpPr>
        <p:spPr>
          <a:xfrm>
            <a:off x="1113067" y="519338"/>
            <a:ext cx="6514366" cy="469359"/>
          </a:xfrm>
          <a:prstGeom prst="rect">
            <a:avLst/>
          </a:prstGeom>
          <a:noFill/>
        </p:spPr>
        <p:txBody>
          <a:bodyPr wrap="square">
            <a:spAutoFit/>
          </a:bodyPr>
          <a:lstStyle/>
          <a:p>
            <a:pPr marL="0" indent="0" algn="r" rtl="1">
              <a:lnSpc>
                <a:spcPct val="200000"/>
              </a:lnSpc>
              <a:spcBef>
                <a:spcPts val="0"/>
              </a:spcBef>
              <a:buNone/>
            </a:pPr>
            <a:r>
              <a:rPr lang="ar-AE" sz="1400" b="1" dirty="0">
                <a:latin typeface="AkzidenzGroteskBE"/>
              </a:rPr>
              <a:t>أهم المجالات البيئية التي تتوفر عنها البيانات في الدول العربية</a:t>
            </a:r>
            <a:r>
              <a:rPr lang="ar-AE" sz="1400" b="1" dirty="0">
                <a:latin typeface="Simplified Arabic" pitchFamily="18" charset="-78"/>
                <a:cs typeface="Simplified Arabic" pitchFamily="18" charset="-78"/>
              </a:rPr>
              <a:t>.</a:t>
            </a:r>
          </a:p>
        </p:txBody>
      </p:sp>
      <p:graphicFrame>
        <p:nvGraphicFramePr>
          <p:cNvPr id="17" name="Table 17">
            <a:extLst>
              <a:ext uri="{FF2B5EF4-FFF2-40B4-BE49-F238E27FC236}">
                <a16:creationId xmlns:a16="http://schemas.microsoft.com/office/drawing/2014/main" id="{0F08EA2F-50DF-520D-D060-460C74147392}"/>
              </a:ext>
            </a:extLst>
          </p:cNvPr>
          <p:cNvGraphicFramePr>
            <a:graphicFrameLocks noGrp="1"/>
          </p:cNvGraphicFramePr>
          <p:nvPr>
            <p:extLst>
              <p:ext uri="{D42A27DB-BD31-4B8C-83A1-F6EECF244321}">
                <p14:modId xmlns:p14="http://schemas.microsoft.com/office/powerpoint/2010/main" val="2087275109"/>
              </p:ext>
            </p:extLst>
          </p:nvPr>
        </p:nvGraphicFramePr>
        <p:xfrm>
          <a:off x="1621474" y="1173247"/>
          <a:ext cx="5497551" cy="3418840"/>
        </p:xfrm>
        <a:graphic>
          <a:graphicData uri="http://schemas.openxmlformats.org/drawingml/2006/table">
            <a:tbl>
              <a:tblPr firstRow="1" bandRow="1">
                <a:tableStyleId>{5C22544A-7EE6-4342-B048-85BDC9FD1C3A}</a:tableStyleId>
              </a:tblPr>
              <a:tblGrid>
                <a:gridCol w="3548186">
                  <a:extLst>
                    <a:ext uri="{9D8B030D-6E8A-4147-A177-3AD203B41FA5}">
                      <a16:colId xmlns:a16="http://schemas.microsoft.com/office/drawing/2014/main" val="1173848688"/>
                    </a:ext>
                  </a:extLst>
                </a:gridCol>
                <a:gridCol w="1949365">
                  <a:extLst>
                    <a:ext uri="{9D8B030D-6E8A-4147-A177-3AD203B41FA5}">
                      <a16:colId xmlns:a16="http://schemas.microsoft.com/office/drawing/2014/main" val="3297495844"/>
                    </a:ext>
                  </a:extLst>
                </a:gridCol>
              </a:tblGrid>
              <a:tr h="370840">
                <a:tc>
                  <a:txBody>
                    <a:bodyPr/>
                    <a:lstStyle/>
                    <a:p>
                      <a:pPr algn="ctr"/>
                      <a:r>
                        <a:rPr lang="ar-TN" sz="1400" b="1" kern="1200" dirty="0">
                          <a:solidFill>
                            <a:schemeClr val="tx1"/>
                          </a:solidFill>
                          <a:effectLst/>
                          <a:latin typeface="+mn-lt"/>
                          <a:ea typeface="+mn-ea"/>
                          <a:cs typeface="+mn-cs"/>
                        </a:rPr>
                        <a:t>الدورية</a:t>
                      </a:r>
                      <a:endParaRPr lang="en-AE" sz="1400" b="1" kern="1200" dirty="0">
                        <a:solidFill>
                          <a:schemeClr val="tx1"/>
                        </a:solidFill>
                        <a:effectLst/>
                        <a:latin typeface="+mn-lt"/>
                        <a:ea typeface="+mn-ea"/>
                        <a:cs typeface="+mn-cs"/>
                      </a:endParaRPr>
                    </a:p>
                  </a:txBody>
                  <a:tcPr>
                    <a:solidFill>
                      <a:schemeClr val="accent3">
                        <a:lumMod val="20000"/>
                        <a:lumOff val="80000"/>
                      </a:schemeClr>
                    </a:solidFill>
                  </a:tcPr>
                </a:tc>
                <a:tc>
                  <a:txBody>
                    <a:bodyPr/>
                    <a:lstStyle/>
                    <a:p>
                      <a:pPr algn="ctr"/>
                      <a:r>
                        <a:rPr lang="ar-AE" sz="1400" b="1" kern="1200" dirty="0">
                          <a:solidFill>
                            <a:schemeClr val="tx1"/>
                          </a:solidFill>
                          <a:effectLst/>
                          <a:latin typeface="+mn-lt"/>
                          <a:ea typeface="+mn-ea"/>
                          <a:cs typeface="+mn-cs"/>
                        </a:rPr>
                        <a:t>ا</a:t>
                      </a:r>
                      <a:r>
                        <a:rPr lang="ar-SA" sz="1400" b="1" kern="1200" dirty="0">
                          <a:solidFill>
                            <a:schemeClr val="tx1"/>
                          </a:solidFill>
                          <a:effectLst/>
                          <a:latin typeface="+mn-lt"/>
                          <a:ea typeface="+mn-ea"/>
                          <a:cs typeface="+mn-cs"/>
                        </a:rPr>
                        <a:t>لمجالات البيئية</a:t>
                      </a:r>
                      <a:endParaRPr lang="en-AE" sz="1400" b="1" kern="1200" dirty="0">
                        <a:solidFill>
                          <a:schemeClr val="tx1"/>
                        </a:solidFill>
                        <a:effectLst/>
                        <a:latin typeface="+mn-lt"/>
                        <a:ea typeface="+mn-ea"/>
                        <a:cs typeface="+mn-cs"/>
                      </a:endParaRPr>
                    </a:p>
                  </a:txBody>
                  <a:tcPr>
                    <a:solidFill>
                      <a:schemeClr val="accent3">
                        <a:lumMod val="20000"/>
                        <a:lumOff val="80000"/>
                      </a:schemeClr>
                    </a:solidFill>
                  </a:tcPr>
                </a:tc>
                <a:extLst>
                  <a:ext uri="{0D108BD9-81ED-4DB2-BD59-A6C34878D82A}">
                    <a16:rowId xmlns:a16="http://schemas.microsoft.com/office/drawing/2014/main" val="2651538344"/>
                  </a:ext>
                </a:extLst>
              </a:tr>
              <a:tr h="370840">
                <a:tc>
                  <a:txBody>
                    <a:bodyPr/>
                    <a:lstStyle/>
                    <a:p>
                      <a:pPr marL="0" algn="ctr" defTabSz="457200" rtl="0" eaLnBrk="1" latinLnBrk="0" hangingPunct="1"/>
                      <a:r>
                        <a:rPr lang="ar-AE" sz="1400" kern="1200" dirty="0">
                          <a:solidFill>
                            <a:schemeClr val="dk1"/>
                          </a:solidFill>
                          <a:latin typeface="+mn-lt"/>
                          <a:ea typeface="+mn-ea"/>
                          <a:cs typeface="+mn-cs"/>
                        </a:rPr>
                        <a:t>سنوية/شهرية</a:t>
                      </a:r>
                      <a:endParaRPr lang="en-AE" sz="1400" kern="1200" dirty="0">
                        <a:solidFill>
                          <a:schemeClr val="dk1"/>
                        </a:solidFill>
                        <a:latin typeface="+mn-lt"/>
                        <a:ea typeface="+mn-ea"/>
                        <a:cs typeface="+mn-cs"/>
                      </a:endParaRPr>
                    </a:p>
                  </a:txBody>
                  <a:tcPr/>
                </a:tc>
                <a:tc>
                  <a:txBody>
                    <a:bodyPr/>
                    <a:lstStyle/>
                    <a:p>
                      <a:pPr algn="ctr"/>
                      <a:r>
                        <a:rPr lang="ar-AE" sz="1400" dirty="0"/>
                        <a:t>المناخ</a:t>
                      </a:r>
                      <a:endParaRPr lang="en-AE" sz="1400" dirty="0"/>
                    </a:p>
                  </a:txBody>
                  <a:tcPr/>
                </a:tc>
                <a:extLst>
                  <a:ext uri="{0D108BD9-81ED-4DB2-BD59-A6C34878D82A}">
                    <a16:rowId xmlns:a16="http://schemas.microsoft.com/office/drawing/2014/main" val="1576165371"/>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AE"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سنوية/ ربع سنوية</a:t>
                      </a:r>
                      <a:endParaRPr kumimoji="0" lang="en-AE" sz="14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algn="ctr"/>
                      <a:r>
                        <a:rPr lang="ar-TN" sz="1400" dirty="0"/>
                        <a:t>التنوع الاحيائي</a:t>
                      </a:r>
                      <a:endParaRPr lang="en-AE" sz="1400" dirty="0"/>
                    </a:p>
                  </a:txBody>
                  <a:tcPr/>
                </a:tc>
                <a:extLst>
                  <a:ext uri="{0D108BD9-81ED-4DB2-BD59-A6C34878D82A}">
                    <a16:rowId xmlns:a16="http://schemas.microsoft.com/office/drawing/2014/main" val="2176127299"/>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AE"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سنوية/ ربع سنوية</a:t>
                      </a:r>
                      <a:endParaRPr kumimoji="0" lang="en-AE" sz="14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algn="ctr"/>
                      <a:r>
                        <a:rPr lang="ar-AE" sz="1400" dirty="0"/>
                        <a:t>ا</a:t>
                      </a:r>
                      <a:r>
                        <a:rPr lang="ar-TN" sz="1400" dirty="0"/>
                        <a:t>لنفايات</a:t>
                      </a:r>
                      <a:endParaRPr lang="en-AE" sz="1400" dirty="0"/>
                    </a:p>
                  </a:txBody>
                  <a:tcPr/>
                </a:tc>
                <a:extLst>
                  <a:ext uri="{0D108BD9-81ED-4DB2-BD59-A6C34878D82A}">
                    <a16:rowId xmlns:a16="http://schemas.microsoft.com/office/drawing/2014/main" val="180735671"/>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AE"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سنوية/ شهرية</a:t>
                      </a:r>
                      <a:endParaRPr kumimoji="0" lang="en-AE" sz="14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algn="ctr"/>
                      <a:r>
                        <a:rPr lang="ar-AE" sz="1400" dirty="0"/>
                        <a:t>المياه</a:t>
                      </a:r>
                      <a:endParaRPr lang="en-AE" sz="1400" dirty="0"/>
                    </a:p>
                  </a:txBody>
                  <a:tcPr/>
                </a:tc>
                <a:extLst>
                  <a:ext uri="{0D108BD9-81ED-4DB2-BD59-A6C34878D82A}">
                    <a16:rowId xmlns:a16="http://schemas.microsoft.com/office/drawing/2014/main" val="2829749878"/>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AE"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سنوية</a:t>
                      </a:r>
                      <a:endParaRPr kumimoji="0" lang="en-AE" sz="14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algn="ctr"/>
                      <a:r>
                        <a:rPr lang="ar-AE" sz="1400" dirty="0"/>
                        <a:t>تلوث الهواء</a:t>
                      </a:r>
                      <a:endParaRPr lang="en-AE" sz="1400" dirty="0"/>
                    </a:p>
                  </a:txBody>
                  <a:tcPr/>
                </a:tc>
                <a:extLst>
                  <a:ext uri="{0D108BD9-81ED-4DB2-BD59-A6C34878D82A}">
                    <a16:rowId xmlns:a16="http://schemas.microsoft.com/office/drawing/2014/main" val="3459166092"/>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AE"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سنوية</a:t>
                      </a:r>
                      <a:endParaRPr kumimoji="0" lang="en-AE" sz="14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algn="ctr"/>
                      <a:r>
                        <a:rPr lang="ar-AE" sz="1400" dirty="0"/>
                        <a:t>الغابات</a:t>
                      </a:r>
                      <a:endParaRPr lang="en-AE" sz="1400" dirty="0"/>
                    </a:p>
                  </a:txBody>
                  <a:tcPr/>
                </a:tc>
                <a:extLst>
                  <a:ext uri="{0D108BD9-81ED-4DB2-BD59-A6C34878D82A}">
                    <a16:rowId xmlns:a16="http://schemas.microsoft.com/office/drawing/2014/main" val="3836333786"/>
                  </a:ext>
                </a:extLst>
              </a:tr>
              <a:tr h="1854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AE"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سنوية</a:t>
                      </a:r>
                      <a:endParaRPr kumimoji="0" lang="en-AE" sz="14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algn="ctr"/>
                      <a:r>
                        <a:rPr lang="ar-AE" sz="1400" dirty="0"/>
                        <a:t>الأراضي</a:t>
                      </a:r>
                      <a:endParaRPr lang="en-AE" sz="1400" dirty="0"/>
                    </a:p>
                  </a:txBody>
                  <a:tcPr/>
                </a:tc>
                <a:extLst>
                  <a:ext uri="{0D108BD9-81ED-4DB2-BD59-A6C34878D82A}">
                    <a16:rowId xmlns:a16="http://schemas.microsoft.com/office/drawing/2014/main" val="2385190369"/>
                  </a:ext>
                </a:extLst>
              </a:tr>
              <a:tr h="1854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AE" sz="1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سنوية</a:t>
                      </a:r>
                      <a:endParaRPr kumimoji="0" lang="en-AE" sz="1400" b="0" i="0" u="none" strike="noStrike" kern="1200" cap="none" spc="0" normalizeH="0" baseline="0" noProof="0" dirty="0">
                        <a:ln>
                          <a:noFill/>
                        </a:ln>
                        <a:solidFill>
                          <a:prstClr val="black"/>
                        </a:solidFill>
                        <a:effectLst/>
                        <a:uLnTx/>
                        <a:uFillTx/>
                        <a:latin typeface="Calibri"/>
                        <a:ea typeface="+mn-ea"/>
                        <a:cs typeface="+mn-cs"/>
                      </a:endParaRPr>
                    </a:p>
                  </a:txBody>
                  <a:tcPr/>
                </a:tc>
                <a:tc>
                  <a:txBody>
                    <a:bodyPr/>
                    <a:lstStyle/>
                    <a:p>
                      <a:pPr marL="0" indent="0" algn="ctr" rtl="1">
                        <a:buFont typeface="Arial" panose="020B0604020202020204" pitchFamily="34" charset="0"/>
                        <a:buNone/>
                      </a:pPr>
                      <a:r>
                        <a:rPr lang="ar-TN" sz="1400" dirty="0"/>
                        <a:t>الإنفاق لحماية البيئة (كحصة من الانفاق العام)</a:t>
                      </a:r>
                      <a:endParaRPr lang="en-AE" sz="1400" dirty="0"/>
                    </a:p>
                  </a:txBody>
                  <a:tcPr/>
                </a:tc>
                <a:extLst>
                  <a:ext uri="{0D108BD9-81ED-4DB2-BD59-A6C34878D82A}">
                    <a16:rowId xmlns:a16="http://schemas.microsoft.com/office/drawing/2014/main" val="2038730162"/>
                  </a:ext>
                </a:extLst>
              </a:tr>
            </a:tbl>
          </a:graphicData>
        </a:graphic>
      </p:graphicFrame>
    </p:spTree>
    <p:extLst>
      <p:ext uri="{BB962C8B-B14F-4D97-AF65-F5344CB8AC3E}">
        <p14:creationId xmlns:p14="http://schemas.microsoft.com/office/powerpoint/2010/main" val="2298508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3307054" cy="481869"/>
          </a:xfrm>
        </p:spPr>
        <p:txBody>
          <a:bodyPr>
            <a:normAutofit/>
          </a:bodyPr>
          <a:lstStyle/>
          <a:p>
            <a:pPr algn="r" rtl="1"/>
            <a:r>
              <a:rPr lang="ar-AE" sz="1400" b="1" dirty="0">
                <a:solidFill>
                  <a:srgbClr val="D99931"/>
                </a:solidFill>
                <a:latin typeface="Times New Roman"/>
              </a:rPr>
              <a:t>الإحصاءات البيئية والإقتصاد الأخضر في الدول العربية</a:t>
            </a:r>
            <a:endParaRPr lang="en-US" sz="1400" dirty="0">
              <a:solidFill>
                <a:srgbClr val="D99931"/>
              </a:solidFill>
              <a:latin typeface="Myriad Pro Light"/>
            </a:endParaRPr>
          </a:p>
        </p:txBody>
      </p:sp>
      <p:pic>
        <p:nvPicPr>
          <p:cNvPr id="4" name="Picture 3">
            <a:extLst>
              <a:ext uri="{FF2B5EF4-FFF2-40B4-BE49-F238E27FC236}">
                <a16:creationId xmlns:a16="http://schemas.microsoft.com/office/drawing/2014/main" id="{E2B688CE-56FC-28FB-66F8-84B0D0118547}"/>
              </a:ext>
            </a:extLst>
          </p:cNvPr>
          <p:cNvPicPr>
            <a:picLocks noChangeAspect="1"/>
          </p:cNvPicPr>
          <p:nvPr/>
        </p:nvPicPr>
        <p:blipFill>
          <a:blip r:embed="rId4"/>
          <a:stretch>
            <a:fillRect/>
          </a:stretch>
        </p:blipFill>
        <p:spPr>
          <a:xfrm>
            <a:off x="1513490" y="590495"/>
            <a:ext cx="6180082" cy="4766133"/>
          </a:xfrm>
          <a:prstGeom prst="rect">
            <a:avLst/>
          </a:prstGeom>
          <a:solidFill>
            <a:schemeClr val="accent3">
              <a:lumMod val="20000"/>
              <a:lumOff val="80000"/>
            </a:schemeClr>
          </a:solidFill>
          <a:ln>
            <a:solidFill>
              <a:schemeClr val="accent1"/>
            </a:solidFill>
          </a:ln>
        </p:spPr>
      </p:pic>
    </p:spTree>
    <p:extLst>
      <p:ext uri="{BB962C8B-B14F-4D97-AF65-F5344CB8AC3E}">
        <p14:creationId xmlns:p14="http://schemas.microsoft.com/office/powerpoint/2010/main" val="2544856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843240" y="158055"/>
            <a:ext cx="3100038" cy="481869"/>
          </a:xfrm>
        </p:spPr>
        <p:txBody>
          <a:bodyPr>
            <a:normAutofit/>
          </a:bodyPr>
          <a:lstStyle/>
          <a:p>
            <a:pPr algn="l"/>
            <a:r>
              <a:rPr lang="ar-AE" sz="1100" b="1" dirty="0">
                <a:solidFill>
                  <a:srgbClr val="D99931"/>
                </a:solidFill>
                <a:latin typeface="Times New Roman"/>
              </a:rPr>
              <a:t>الإحصاءات البيئية والإقتصاد الأخضر في الدول العربية</a:t>
            </a:r>
            <a:endParaRPr lang="en-US" sz="1100" dirty="0">
              <a:solidFill>
                <a:srgbClr val="D99931"/>
              </a:solidFill>
              <a:latin typeface="Myriad Pro Light"/>
            </a:endParaRPr>
          </a:p>
        </p:txBody>
      </p:sp>
      <p:graphicFrame>
        <p:nvGraphicFramePr>
          <p:cNvPr id="13" name="Table 13">
            <a:extLst>
              <a:ext uri="{FF2B5EF4-FFF2-40B4-BE49-F238E27FC236}">
                <a16:creationId xmlns:a16="http://schemas.microsoft.com/office/drawing/2014/main" id="{045412B9-83DC-B7A5-25B8-89AF3ABA2D32}"/>
              </a:ext>
            </a:extLst>
          </p:cNvPr>
          <p:cNvGraphicFramePr>
            <a:graphicFrameLocks noGrp="1"/>
          </p:cNvGraphicFramePr>
          <p:nvPr>
            <p:extLst>
              <p:ext uri="{D42A27DB-BD31-4B8C-83A1-F6EECF244321}">
                <p14:modId xmlns:p14="http://schemas.microsoft.com/office/powerpoint/2010/main" val="100660982"/>
              </p:ext>
            </p:extLst>
          </p:nvPr>
        </p:nvGraphicFramePr>
        <p:xfrm>
          <a:off x="1086064" y="660404"/>
          <a:ext cx="7296582" cy="4385679"/>
        </p:xfrm>
        <a:graphic>
          <a:graphicData uri="http://schemas.openxmlformats.org/drawingml/2006/table">
            <a:tbl>
              <a:tblPr firstRow="1" bandRow="1">
                <a:tableStyleId>{5C22544A-7EE6-4342-B048-85BDC9FD1C3A}</a:tableStyleId>
              </a:tblPr>
              <a:tblGrid>
                <a:gridCol w="2432194">
                  <a:extLst>
                    <a:ext uri="{9D8B030D-6E8A-4147-A177-3AD203B41FA5}">
                      <a16:colId xmlns:a16="http://schemas.microsoft.com/office/drawing/2014/main" val="861055074"/>
                    </a:ext>
                  </a:extLst>
                </a:gridCol>
                <a:gridCol w="3235237">
                  <a:extLst>
                    <a:ext uri="{9D8B030D-6E8A-4147-A177-3AD203B41FA5}">
                      <a16:colId xmlns:a16="http://schemas.microsoft.com/office/drawing/2014/main" val="3810580458"/>
                    </a:ext>
                  </a:extLst>
                </a:gridCol>
                <a:gridCol w="1629151">
                  <a:extLst>
                    <a:ext uri="{9D8B030D-6E8A-4147-A177-3AD203B41FA5}">
                      <a16:colId xmlns:a16="http://schemas.microsoft.com/office/drawing/2014/main" val="1435064342"/>
                    </a:ext>
                  </a:extLst>
                </a:gridCol>
              </a:tblGrid>
              <a:tr h="224751">
                <a:tc>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AE" dirty="0">
                          <a:solidFill>
                            <a:schemeClr val="tx1"/>
                          </a:solidFill>
                        </a:rPr>
                        <a:t>إحصاءات الاقتصاد الأخضر</a:t>
                      </a:r>
                      <a:endParaRPr lang="en-AE" dirty="0">
                        <a:solidFill>
                          <a:schemeClr val="tx1"/>
                        </a:solidFill>
                      </a:endParaRPr>
                    </a:p>
                    <a:p>
                      <a:pPr algn="ctr" rtl="1"/>
                      <a:endParaRPr lang="en-AE" dirty="0"/>
                    </a:p>
                  </a:txBody>
                  <a:tcPr>
                    <a:solidFill>
                      <a:schemeClr val="accent3">
                        <a:lumMod val="20000"/>
                        <a:lumOff val="80000"/>
                      </a:schemeClr>
                    </a:solidFill>
                  </a:tcPr>
                </a:tc>
                <a:tc>
                  <a:txBody>
                    <a:bodyPr/>
                    <a:lstStyle/>
                    <a:p>
                      <a:pPr algn="ctr" rtl="1"/>
                      <a:r>
                        <a:rPr lang="ar-AE" dirty="0">
                          <a:solidFill>
                            <a:schemeClr val="tx1"/>
                          </a:solidFill>
                        </a:rPr>
                        <a:t>الإحصاءات البيئية</a:t>
                      </a:r>
                      <a:endParaRPr lang="en-AE" dirty="0">
                        <a:solidFill>
                          <a:schemeClr val="tx1"/>
                        </a:solidFill>
                      </a:endParaRPr>
                    </a:p>
                  </a:txBody>
                  <a:tcPr>
                    <a:solidFill>
                      <a:schemeClr val="accent3">
                        <a:lumMod val="20000"/>
                        <a:lumOff val="80000"/>
                      </a:schemeClr>
                    </a:solidFill>
                  </a:tcPr>
                </a:tc>
                <a:tc>
                  <a:txBody>
                    <a:bodyPr/>
                    <a:lstStyle/>
                    <a:p>
                      <a:pPr algn="ctr" rtl="1"/>
                      <a:r>
                        <a:rPr lang="ar-AE" dirty="0">
                          <a:solidFill>
                            <a:schemeClr val="tx1"/>
                          </a:solidFill>
                        </a:rPr>
                        <a:t>الدول</a:t>
                      </a:r>
                      <a:endParaRPr lang="en-AE" dirty="0">
                        <a:solidFill>
                          <a:schemeClr val="tx1"/>
                        </a:solidFill>
                      </a:endParaRPr>
                    </a:p>
                  </a:txBody>
                  <a:tcPr>
                    <a:solidFill>
                      <a:schemeClr val="accent3">
                        <a:lumMod val="20000"/>
                        <a:lumOff val="80000"/>
                      </a:schemeClr>
                    </a:solidFill>
                  </a:tcPr>
                </a:tc>
                <a:extLst>
                  <a:ext uri="{0D108BD9-81ED-4DB2-BD59-A6C34878D82A}">
                    <a16:rowId xmlns:a16="http://schemas.microsoft.com/office/drawing/2014/main" val="3502788569"/>
                  </a:ext>
                </a:extLst>
              </a:tr>
              <a:tr h="547351">
                <a:tc>
                  <a:txBody>
                    <a:bodyPr/>
                    <a:lstStyle/>
                    <a:p>
                      <a:pPr algn="ctr" rtl="1"/>
                      <a:r>
                        <a:rPr lang="ar-AE" sz="1400" dirty="0"/>
                        <a:t>توفر عدد محدود من المؤشرات و</a:t>
                      </a:r>
                    </a:p>
                    <a:p>
                      <a:pPr algn="ctr" rtl="1"/>
                      <a:r>
                        <a:rPr lang="ar-AE" sz="1400" dirty="0"/>
                        <a:t>هناك الخطة التنفيذية للنمو الأخضر</a:t>
                      </a:r>
                      <a:endParaRPr lang="en-AE" sz="1400" dirty="0"/>
                    </a:p>
                  </a:txBody>
                  <a:tcPr/>
                </a:tc>
                <a:tc rowSpan="3">
                  <a:txBody>
                    <a:bodyPr/>
                    <a:lstStyle/>
                    <a:p>
                      <a:pPr algn="ctr" rtl="1"/>
                      <a:endParaRPr lang="ar-AE" sz="1400" kern="1200" dirty="0">
                        <a:solidFill>
                          <a:schemeClr val="dk1"/>
                        </a:solidFill>
                        <a:effectLst/>
                        <a:latin typeface="+mn-lt"/>
                        <a:ea typeface="+mn-ea"/>
                        <a:cs typeface="+mn-cs"/>
                      </a:endParaRPr>
                    </a:p>
                    <a:p>
                      <a:pPr algn="ctr" rtl="1"/>
                      <a:endParaRPr lang="ar-AE" sz="1400" kern="1200" dirty="0">
                        <a:solidFill>
                          <a:schemeClr val="dk1"/>
                        </a:solidFill>
                        <a:effectLst/>
                        <a:latin typeface="+mn-lt"/>
                        <a:ea typeface="+mn-ea"/>
                        <a:cs typeface="+mn-cs"/>
                      </a:endParaRPr>
                    </a:p>
                    <a:p>
                      <a:pPr algn="ctr" rtl="1"/>
                      <a:endParaRPr lang="ar-AE" sz="1400" kern="1200" dirty="0">
                        <a:solidFill>
                          <a:schemeClr val="dk1"/>
                        </a:solidFill>
                        <a:effectLst/>
                        <a:latin typeface="+mn-lt"/>
                        <a:ea typeface="+mn-ea"/>
                        <a:cs typeface="+mn-cs"/>
                      </a:endParaRPr>
                    </a:p>
                    <a:p>
                      <a:pPr algn="ctr" rtl="1"/>
                      <a:r>
                        <a:rPr lang="ar-AE" sz="1400" kern="1200" dirty="0">
                          <a:solidFill>
                            <a:schemeClr val="dk1"/>
                          </a:solidFill>
                          <a:effectLst/>
                          <a:latin typeface="+mn-lt"/>
                          <a:ea typeface="+mn-ea"/>
                          <a:cs typeface="+mn-cs"/>
                        </a:rPr>
                        <a:t>يتم تطبيق إطارالإحصاءات البيئية الصادر عن الأمم المتحدة في عام 2013، </a:t>
                      </a:r>
                      <a:endParaRPr lang="en-AE" sz="1400" dirty="0"/>
                    </a:p>
                  </a:txBody>
                  <a:tcPr/>
                </a:tc>
                <a:tc>
                  <a:txBody>
                    <a:bodyPr/>
                    <a:lstStyle/>
                    <a:p>
                      <a:pPr algn="ctr" rtl="1"/>
                      <a:r>
                        <a:rPr lang="ar-AE" sz="1400" dirty="0"/>
                        <a:t>الأردن</a:t>
                      </a:r>
                      <a:endParaRPr lang="en-AE" sz="1400" dirty="0"/>
                    </a:p>
                  </a:txBody>
                  <a:tcPr/>
                </a:tc>
                <a:extLst>
                  <a:ext uri="{0D108BD9-81ED-4DB2-BD59-A6C34878D82A}">
                    <a16:rowId xmlns:a16="http://schemas.microsoft.com/office/drawing/2014/main" val="1479045983"/>
                  </a:ext>
                </a:extLst>
              </a:tr>
              <a:tr h="391732">
                <a:tc>
                  <a:txBody>
                    <a:bodyPr/>
                    <a:lstStyle/>
                    <a:p>
                      <a:pPr algn="ctr" rtl="1"/>
                      <a:r>
                        <a:rPr lang="ar-AE" sz="1400" dirty="0"/>
                        <a:t> خطة لدعم الاقتصاد الأخضر</a:t>
                      </a:r>
                      <a:endParaRPr lang="en-AE" sz="1400" dirty="0"/>
                    </a:p>
                  </a:txBody>
                  <a:tcPr/>
                </a:tc>
                <a:tc vMerge="1">
                  <a:txBody>
                    <a:bodyPr/>
                    <a:lstStyle/>
                    <a:p>
                      <a:pPr algn="ctr" rtl="1"/>
                      <a:endParaRPr lang="en-AE" sz="1400" dirty="0"/>
                    </a:p>
                  </a:txBody>
                  <a:tcPr/>
                </a:tc>
                <a:tc>
                  <a:txBody>
                    <a:bodyPr/>
                    <a:lstStyle/>
                    <a:p>
                      <a:pPr algn="ctr" rtl="1"/>
                      <a:r>
                        <a:rPr lang="ar-AE" sz="1400" dirty="0"/>
                        <a:t>الإمارات</a:t>
                      </a:r>
                      <a:endParaRPr lang="en-AE" sz="1400" dirty="0"/>
                    </a:p>
                  </a:txBody>
                  <a:tcPr/>
                </a:tc>
                <a:extLst>
                  <a:ext uri="{0D108BD9-81ED-4DB2-BD59-A6C34878D82A}">
                    <a16:rowId xmlns:a16="http://schemas.microsoft.com/office/drawing/2014/main" val="172981528"/>
                  </a:ext>
                </a:extLst>
              </a:tr>
              <a:tr h="772731">
                <a:tc>
                  <a:txBody>
                    <a:bodyPr/>
                    <a:lstStyle/>
                    <a:p>
                      <a:pPr algn="ctr" rtl="1"/>
                      <a:r>
                        <a:rPr lang="ar-TN" sz="1400" dirty="0"/>
                        <a:t>استراتيجية وطنية للإدارة المتكاملة للنفايات </a:t>
                      </a:r>
                      <a:endParaRPr lang="ar-AE" sz="1400" dirty="0"/>
                    </a:p>
                    <a:p>
                      <a:pPr algn="ctr" rtl="1"/>
                      <a:r>
                        <a:rPr lang="ar-AE" sz="1400" dirty="0"/>
                        <a:t>مؤشرات حول الغابات والمحميات</a:t>
                      </a:r>
                      <a:endParaRPr lang="en-AE" sz="1400" dirty="0"/>
                    </a:p>
                  </a:txBody>
                  <a:tcPr/>
                </a:tc>
                <a:tc vMerge="1">
                  <a:txBody>
                    <a:bodyPr/>
                    <a:lstStyle/>
                    <a:p>
                      <a:pPr algn="ctr" rtl="1"/>
                      <a:endParaRPr lang="en-AE" sz="1400" dirty="0"/>
                    </a:p>
                  </a:txBody>
                  <a:tcPr/>
                </a:tc>
                <a:tc>
                  <a:txBody>
                    <a:bodyPr/>
                    <a:lstStyle/>
                    <a:p>
                      <a:pPr algn="ctr" rtl="1"/>
                      <a:r>
                        <a:rPr lang="ar-AE" sz="1400" dirty="0"/>
                        <a:t>الجزائر </a:t>
                      </a:r>
                      <a:endParaRPr lang="en-AE" sz="1400" dirty="0"/>
                    </a:p>
                  </a:txBody>
                  <a:tcPr/>
                </a:tc>
                <a:extLst>
                  <a:ext uri="{0D108BD9-81ED-4DB2-BD59-A6C34878D82A}">
                    <a16:rowId xmlns:a16="http://schemas.microsoft.com/office/drawing/2014/main" val="1685039421"/>
                  </a:ext>
                </a:extLst>
              </a:tr>
              <a:tr h="547351">
                <a:tc>
                  <a:txBody>
                    <a:bodyPr/>
                    <a:lstStyle/>
                    <a:p>
                      <a:pPr algn="ctr" rtl="1"/>
                      <a:r>
                        <a:rPr lang="ar-TN" sz="1400" dirty="0"/>
                        <a:t>مؤشرين حول الغابات والمحميات، واستخدام المبيدات في الزراعة.</a:t>
                      </a:r>
                      <a:endParaRPr lang="en-AE" sz="1400" dirty="0"/>
                    </a:p>
                  </a:txBody>
                  <a:tcPr/>
                </a:tc>
                <a:tc>
                  <a:txBody>
                    <a:bodyPr/>
                    <a:lstStyle/>
                    <a:p>
                      <a:pPr algn="ctr" rtl="1"/>
                      <a:r>
                        <a:rPr lang="ar-TN" sz="1400" dirty="0"/>
                        <a:t> لجنة الاحصاءات البيئية</a:t>
                      </a:r>
                      <a:endParaRPr lang="en-AE" sz="1400" dirty="0"/>
                    </a:p>
                  </a:txBody>
                  <a:tcPr/>
                </a:tc>
                <a:tc>
                  <a:txBody>
                    <a:bodyPr/>
                    <a:lstStyle/>
                    <a:p>
                      <a:pPr algn="ctr" rtl="1"/>
                      <a:r>
                        <a:rPr lang="ar-AE" sz="1400" dirty="0"/>
                        <a:t>العراق</a:t>
                      </a:r>
                      <a:endParaRPr lang="en-AE" sz="1400" dirty="0"/>
                    </a:p>
                  </a:txBody>
                  <a:tcPr/>
                </a:tc>
                <a:extLst>
                  <a:ext uri="{0D108BD9-81ED-4DB2-BD59-A6C34878D82A}">
                    <a16:rowId xmlns:a16="http://schemas.microsoft.com/office/drawing/2014/main" val="4115506245"/>
                  </a:ext>
                </a:extLst>
              </a:tr>
              <a:tr h="547351">
                <a:tc>
                  <a:txBody>
                    <a:bodyPr/>
                    <a:lstStyle/>
                    <a:p>
                      <a:pPr algn="ctr" rtl="1"/>
                      <a:r>
                        <a:rPr lang="ar-AE" sz="1400" dirty="0"/>
                        <a:t>لاتتوفر</a:t>
                      </a:r>
                      <a:r>
                        <a:rPr lang="en-US" sz="1400" dirty="0"/>
                        <a:t> </a:t>
                      </a:r>
                      <a:r>
                        <a:rPr lang="ar-AE" sz="1400" dirty="0"/>
                        <a:t> إحصاءات</a:t>
                      </a:r>
                      <a:endParaRPr lang="en-AE" sz="1400" dirty="0"/>
                    </a:p>
                  </a:txBody>
                  <a:tcPr/>
                </a:tc>
                <a:tc>
                  <a:txBody>
                    <a:bodyPr/>
                    <a:lstStyle/>
                    <a:p>
                      <a:pPr algn="ctr" rtl="1"/>
                      <a:r>
                        <a:rPr lang="ar-TN" sz="1400" dirty="0"/>
                        <a:t>إحصاءات البيئية حول المناخ ، والتنوع الأحيائي، والنفايات، والمياه</a:t>
                      </a:r>
                      <a:endParaRPr lang="en-AE" sz="1400" dirty="0"/>
                    </a:p>
                  </a:txBody>
                  <a:tcPr/>
                </a:tc>
                <a:tc>
                  <a:txBody>
                    <a:bodyPr/>
                    <a:lstStyle/>
                    <a:p>
                      <a:pPr algn="ctr" rtl="1"/>
                      <a:r>
                        <a:rPr lang="ar-AE" sz="1400" dirty="0"/>
                        <a:t>عمان</a:t>
                      </a:r>
                      <a:endParaRPr lang="en-AE" sz="1400" dirty="0"/>
                    </a:p>
                  </a:txBody>
                  <a:tcPr/>
                </a:tc>
                <a:extLst>
                  <a:ext uri="{0D108BD9-81ED-4DB2-BD59-A6C34878D82A}">
                    <a16:rowId xmlns:a16="http://schemas.microsoft.com/office/drawing/2014/main" val="3518374129"/>
                  </a:ext>
                </a:extLst>
              </a:tr>
              <a:tr h="547351">
                <a:tc>
                  <a:txBody>
                    <a:bodyPr/>
                    <a:lstStyle/>
                    <a:p>
                      <a:pPr algn="ctr" rtl="1"/>
                      <a:r>
                        <a:rPr lang="ar-AE" sz="1400" dirty="0"/>
                        <a:t>استراتيجية البيئة والتغير المناخي</a:t>
                      </a:r>
                      <a:endParaRPr lang="en-AE" sz="1400" dirty="0"/>
                    </a:p>
                  </a:txBody>
                  <a:tcPr/>
                </a:tc>
                <a:tc rowSpan="2">
                  <a:txBody>
                    <a:bodyPr/>
                    <a:lstStyle/>
                    <a:p>
                      <a:pPr algn="ctr" rtl="1"/>
                      <a:r>
                        <a:rPr lang="ar-TN" sz="1400" dirty="0"/>
                        <a:t>يتم تطبيق إطارالإحصاءات البيئية </a:t>
                      </a:r>
                      <a:r>
                        <a:rPr lang="ar-AE" sz="1400" dirty="0"/>
                        <a:t>ل</a:t>
                      </a:r>
                      <a:r>
                        <a:rPr lang="ar-TN" sz="1400" dirty="0"/>
                        <a:t>عام 2013، </a:t>
                      </a:r>
                    </a:p>
                    <a:p>
                      <a:pPr algn="ctr" rtl="1"/>
                      <a:endParaRPr lang="en-AE" sz="1400" dirty="0"/>
                    </a:p>
                  </a:txBody>
                  <a:tcPr/>
                </a:tc>
                <a:tc>
                  <a:txBody>
                    <a:bodyPr/>
                    <a:lstStyle/>
                    <a:p>
                      <a:pPr algn="ctr" rtl="1"/>
                      <a:r>
                        <a:rPr lang="ar-AE" sz="1400" dirty="0"/>
                        <a:t>قطر</a:t>
                      </a:r>
                      <a:endParaRPr lang="en-AE" sz="1400" dirty="0"/>
                    </a:p>
                  </a:txBody>
                  <a:tcPr/>
                </a:tc>
                <a:extLst>
                  <a:ext uri="{0D108BD9-81ED-4DB2-BD59-A6C34878D82A}">
                    <a16:rowId xmlns:a16="http://schemas.microsoft.com/office/drawing/2014/main" val="686139998"/>
                  </a:ext>
                </a:extLst>
              </a:tr>
              <a:tr h="391732">
                <a:tc>
                  <a:txBody>
                    <a:bodyPr/>
                    <a:lstStyle/>
                    <a:p>
                      <a:pPr algn="ctr" rtl="1"/>
                      <a:r>
                        <a:rPr lang="ar-AE" sz="1400" dirty="0"/>
                        <a:t>عدد من المؤشرات</a:t>
                      </a:r>
                      <a:endParaRPr lang="en-AE" sz="1400" dirty="0"/>
                    </a:p>
                  </a:txBody>
                  <a:tcPr/>
                </a:tc>
                <a:tc vMerge="1">
                  <a:txBody>
                    <a:bodyPr/>
                    <a:lstStyle/>
                    <a:p>
                      <a:pPr algn="ctr" rtl="1"/>
                      <a:endParaRPr lang="ar-AE" sz="1400" dirty="0"/>
                    </a:p>
                  </a:txBody>
                  <a:tcPr/>
                </a:tc>
                <a:tc>
                  <a:txBody>
                    <a:bodyPr/>
                    <a:lstStyle/>
                    <a:p>
                      <a:pPr algn="ctr" rtl="1"/>
                      <a:r>
                        <a:rPr lang="ar-AE" sz="1400" dirty="0"/>
                        <a:t>ليبيا</a:t>
                      </a:r>
                      <a:endParaRPr lang="en-AE" sz="1400" dirty="0"/>
                    </a:p>
                  </a:txBody>
                  <a:tcPr/>
                </a:tc>
                <a:extLst>
                  <a:ext uri="{0D108BD9-81ED-4DB2-BD59-A6C34878D82A}">
                    <a16:rowId xmlns:a16="http://schemas.microsoft.com/office/drawing/2014/main" val="3605837655"/>
                  </a:ext>
                </a:extLst>
              </a:tr>
            </a:tbl>
          </a:graphicData>
        </a:graphic>
      </p:graphicFrame>
    </p:spTree>
    <p:extLst>
      <p:ext uri="{BB962C8B-B14F-4D97-AF65-F5344CB8AC3E}">
        <p14:creationId xmlns:p14="http://schemas.microsoft.com/office/powerpoint/2010/main" val="1870824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15</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832088" y="158055"/>
            <a:ext cx="3056444" cy="481869"/>
          </a:xfrm>
        </p:spPr>
        <p:txBody>
          <a:bodyPr>
            <a:normAutofit/>
          </a:bodyPr>
          <a:lstStyle/>
          <a:p>
            <a:pPr algn="l"/>
            <a:r>
              <a:rPr lang="ar-AE" sz="1100" b="1" dirty="0">
                <a:solidFill>
                  <a:srgbClr val="D99931"/>
                </a:solidFill>
                <a:latin typeface="Times New Roman"/>
              </a:rPr>
              <a:t>الإحصاءات البيئية والإقتصاد الأخضر في الدول العربية</a:t>
            </a:r>
            <a:endParaRPr lang="en-US" sz="1100" dirty="0">
              <a:solidFill>
                <a:srgbClr val="D99931"/>
              </a:solidFill>
              <a:latin typeface="Myriad Pro Light"/>
            </a:endParaRPr>
          </a:p>
        </p:txBody>
      </p:sp>
      <p:graphicFrame>
        <p:nvGraphicFramePr>
          <p:cNvPr id="13" name="Table 13">
            <a:extLst>
              <a:ext uri="{FF2B5EF4-FFF2-40B4-BE49-F238E27FC236}">
                <a16:creationId xmlns:a16="http://schemas.microsoft.com/office/drawing/2014/main" id="{045412B9-83DC-B7A5-25B8-89AF3ABA2D32}"/>
              </a:ext>
            </a:extLst>
          </p:cNvPr>
          <p:cNvGraphicFramePr>
            <a:graphicFrameLocks noGrp="1"/>
          </p:cNvGraphicFramePr>
          <p:nvPr>
            <p:extLst>
              <p:ext uri="{D42A27DB-BD31-4B8C-83A1-F6EECF244321}">
                <p14:modId xmlns:p14="http://schemas.microsoft.com/office/powerpoint/2010/main" val="3018276576"/>
              </p:ext>
            </p:extLst>
          </p:nvPr>
        </p:nvGraphicFramePr>
        <p:xfrm>
          <a:off x="1103587" y="1230968"/>
          <a:ext cx="7296582" cy="2430266"/>
        </p:xfrm>
        <a:graphic>
          <a:graphicData uri="http://schemas.openxmlformats.org/drawingml/2006/table">
            <a:tbl>
              <a:tblPr firstRow="1" bandRow="1">
                <a:tableStyleId>{5C22544A-7EE6-4342-B048-85BDC9FD1C3A}</a:tableStyleId>
              </a:tblPr>
              <a:tblGrid>
                <a:gridCol w="2432194">
                  <a:extLst>
                    <a:ext uri="{9D8B030D-6E8A-4147-A177-3AD203B41FA5}">
                      <a16:colId xmlns:a16="http://schemas.microsoft.com/office/drawing/2014/main" val="861055074"/>
                    </a:ext>
                  </a:extLst>
                </a:gridCol>
                <a:gridCol w="3235237">
                  <a:extLst>
                    <a:ext uri="{9D8B030D-6E8A-4147-A177-3AD203B41FA5}">
                      <a16:colId xmlns:a16="http://schemas.microsoft.com/office/drawing/2014/main" val="3810580458"/>
                    </a:ext>
                  </a:extLst>
                </a:gridCol>
                <a:gridCol w="1629151">
                  <a:extLst>
                    <a:ext uri="{9D8B030D-6E8A-4147-A177-3AD203B41FA5}">
                      <a16:colId xmlns:a16="http://schemas.microsoft.com/office/drawing/2014/main" val="1435064342"/>
                    </a:ext>
                  </a:extLst>
                </a:gridCol>
              </a:tblGrid>
              <a:tr h="576446">
                <a:tc>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AE" dirty="0">
                          <a:solidFill>
                            <a:schemeClr val="tx1"/>
                          </a:solidFill>
                        </a:rPr>
                        <a:t>إحصاءات الاقتصاد الأخضر</a:t>
                      </a:r>
                      <a:endParaRPr lang="en-AE" dirty="0">
                        <a:solidFill>
                          <a:schemeClr val="tx1"/>
                        </a:solidFill>
                      </a:endParaRPr>
                    </a:p>
                    <a:p>
                      <a:pPr algn="ctr" rtl="1"/>
                      <a:endParaRPr lang="en-AE" dirty="0"/>
                    </a:p>
                  </a:txBody>
                  <a:tcPr>
                    <a:solidFill>
                      <a:schemeClr val="accent3">
                        <a:lumMod val="20000"/>
                        <a:lumOff val="80000"/>
                      </a:schemeClr>
                    </a:solidFill>
                  </a:tcPr>
                </a:tc>
                <a:tc>
                  <a:txBody>
                    <a:bodyPr/>
                    <a:lstStyle/>
                    <a:p>
                      <a:pPr algn="ctr" rtl="1"/>
                      <a:r>
                        <a:rPr lang="ar-AE" dirty="0">
                          <a:solidFill>
                            <a:schemeClr val="tx1"/>
                          </a:solidFill>
                        </a:rPr>
                        <a:t>الإحصاءات البيئية</a:t>
                      </a:r>
                      <a:endParaRPr lang="en-AE" dirty="0">
                        <a:solidFill>
                          <a:schemeClr val="tx1"/>
                        </a:solidFill>
                      </a:endParaRPr>
                    </a:p>
                  </a:txBody>
                  <a:tcPr>
                    <a:solidFill>
                      <a:schemeClr val="accent3">
                        <a:lumMod val="20000"/>
                        <a:lumOff val="80000"/>
                      </a:schemeClr>
                    </a:solidFill>
                  </a:tcPr>
                </a:tc>
                <a:tc>
                  <a:txBody>
                    <a:bodyPr/>
                    <a:lstStyle/>
                    <a:p>
                      <a:pPr algn="ctr" rtl="1"/>
                      <a:r>
                        <a:rPr lang="ar-AE" dirty="0">
                          <a:solidFill>
                            <a:schemeClr val="tx1"/>
                          </a:solidFill>
                        </a:rPr>
                        <a:t>الدول</a:t>
                      </a:r>
                      <a:endParaRPr lang="en-AE" dirty="0">
                        <a:solidFill>
                          <a:schemeClr val="tx1"/>
                        </a:solidFill>
                      </a:endParaRPr>
                    </a:p>
                  </a:txBody>
                  <a:tcPr>
                    <a:solidFill>
                      <a:schemeClr val="accent3">
                        <a:lumMod val="20000"/>
                        <a:lumOff val="80000"/>
                      </a:schemeClr>
                    </a:solidFill>
                  </a:tcPr>
                </a:tc>
                <a:extLst>
                  <a:ext uri="{0D108BD9-81ED-4DB2-BD59-A6C34878D82A}">
                    <a16:rowId xmlns:a16="http://schemas.microsoft.com/office/drawing/2014/main" val="3502788569"/>
                  </a:ext>
                </a:extLst>
              </a:tr>
              <a:tr h="466647">
                <a:tc>
                  <a:txBody>
                    <a:bodyPr/>
                    <a:lstStyle/>
                    <a:p>
                      <a:pPr algn="ctr" rtl="1"/>
                      <a:r>
                        <a:rPr lang="ar-AE" sz="1400" dirty="0"/>
                        <a:t>لاتتوفر إحصاءات</a:t>
                      </a:r>
                    </a:p>
                    <a:p>
                      <a:pPr algn="ctr" rtl="1"/>
                      <a:r>
                        <a:rPr lang="ar-AE" sz="1400" dirty="0"/>
                        <a:t>هناك إحصاءا أهداف التنمية المستدامة</a:t>
                      </a:r>
                      <a:endParaRPr lang="en-AE" sz="1400" dirty="0"/>
                    </a:p>
                  </a:txBody>
                  <a:tcPr/>
                </a:tc>
                <a:tc>
                  <a:txBody>
                    <a:bodyPr/>
                    <a:lstStyle/>
                    <a:p>
                      <a:pPr algn="ctr" rtl="1"/>
                      <a:r>
                        <a:rPr lang="ar-AE" sz="1400" kern="1200" dirty="0">
                          <a:solidFill>
                            <a:schemeClr val="dk1"/>
                          </a:solidFill>
                          <a:effectLst/>
                          <a:latin typeface="+mn-lt"/>
                          <a:ea typeface="+mn-ea"/>
                          <a:cs typeface="+mn-cs"/>
                        </a:rPr>
                        <a:t>يتم تطبيق إطارالإحصاءات البيئية الصادر عن الأمم المتحدة في عام 2013، </a:t>
                      </a:r>
                      <a:endParaRPr lang="en-AE" sz="1400" dirty="0"/>
                    </a:p>
                  </a:txBody>
                  <a:tcPr/>
                </a:tc>
                <a:tc>
                  <a:txBody>
                    <a:bodyPr/>
                    <a:lstStyle/>
                    <a:p>
                      <a:pPr algn="ctr" rtl="1"/>
                      <a:r>
                        <a:rPr lang="ar-AE" sz="1400" dirty="0"/>
                        <a:t>الكويت</a:t>
                      </a:r>
                      <a:endParaRPr lang="en-AE" sz="1400" dirty="0"/>
                    </a:p>
                  </a:txBody>
                  <a:tcPr/>
                </a:tc>
                <a:extLst>
                  <a:ext uri="{0D108BD9-81ED-4DB2-BD59-A6C34878D82A}">
                    <a16:rowId xmlns:a16="http://schemas.microsoft.com/office/drawing/2014/main" val="1479045983"/>
                  </a:ext>
                </a:extLst>
              </a:tr>
              <a:tr h="1272026">
                <a:tc>
                  <a:txBody>
                    <a:bodyPr/>
                    <a:lstStyle/>
                    <a:p>
                      <a:pPr algn="ctr" rtl="1"/>
                      <a:r>
                        <a:rPr lang="ar-AE" sz="1400" dirty="0"/>
                        <a:t>تتوفر عدد من المؤشرات</a:t>
                      </a:r>
                    </a:p>
                    <a:p>
                      <a:pPr algn="ctr" rtl="1"/>
                      <a:endParaRPr lang="ar-AE" sz="1400" dirty="0"/>
                    </a:p>
                    <a:p>
                      <a:pPr algn="ctr" rtl="1"/>
                      <a:r>
                        <a:rPr lang="ar-AE" sz="1400" dirty="0"/>
                        <a:t>هناك استراتيجية لدعم الاقتصاد الأخضر</a:t>
                      </a:r>
                      <a:endParaRPr lang="en-AE" sz="1400" dirty="0"/>
                    </a:p>
                  </a:txBody>
                  <a:tcPr/>
                </a:tc>
                <a:tc>
                  <a:txBody>
                    <a:bodyPr/>
                    <a:lstStyle/>
                    <a:p>
                      <a:pPr algn="ctr" rtl="1"/>
                      <a:r>
                        <a:rPr lang="ar-AE" sz="1400" dirty="0"/>
                        <a:t>إطار الإحصاءات البيئية</a:t>
                      </a:r>
                    </a:p>
                    <a:p>
                      <a:pPr algn="ctr" rtl="1"/>
                      <a:r>
                        <a:rPr lang="ar-AE" sz="1400" dirty="0"/>
                        <a:t>معايير وطنية للمحافظة على البيئة</a:t>
                      </a:r>
                    </a:p>
                    <a:p>
                      <a:pPr algn="ctr" rtl="1"/>
                      <a:r>
                        <a:rPr lang="ar-AE" sz="1400" dirty="0"/>
                        <a:t>تطبيق نظام المحاسبة الاقتصادية والبيئية لعام 2012</a:t>
                      </a:r>
                    </a:p>
                    <a:p>
                      <a:pPr algn="ctr" rtl="1"/>
                      <a:r>
                        <a:rPr lang="ar-AE" sz="1400" dirty="0"/>
                        <a:t>وجاري العمل على إدراج مستجدات نظام 2021.</a:t>
                      </a:r>
                      <a:endParaRPr lang="en-AE" sz="1400" dirty="0"/>
                    </a:p>
                  </a:txBody>
                  <a:tcPr/>
                </a:tc>
                <a:tc>
                  <a:txBody>
                    <a:bodyPr/>
                    <a:lstStyle/>
                    <a:p>
                      <a:pPr algn="ctr" rtl="1"/>
                      <a:r>
                        <a:rPr lang="ar-AE" sz="1400" dirty="0"/>
                        <a:t>المغرب</a:t>
                      </a:r>
                      <a:endParaRPr lang="en-AE" sz="1400" dirty="0"/>
                    </a:p>
                  </a:txBody>
                  <a:tcPr/>
                </a:tc>
                <a:extLst>
                  <a:ext uri="{0D108BD9-81ED-4DB2-BD59-A6C34878D82A}">
                    <a16:rowId xmlns:a16="http://schemas.microsoft.com/office/drawing/2014/main" val="172981528"/>
                  </a:ext>
                </a:extLst>
              </a:tr>
            </a:tbl>
          </a:graphicData>
        </a:graphic>
      </p:graphicFrame>
      <p:sp>
        <p:nvSpPr>
          <p:cNvPr id="14" name="TextBox 13">
            <a:extLst>
              <a:ext uri="{FF2B5EF4-FFF2-40B4-BE49-F238E27FC236}">
                <a16:creationId xmlns:a16="http://schemas.microsoft.com/office/drawing/2014/main" id="{24DF28AB-EDFD-EF40-9F1D-B1FB32C6CD87}"/>
              </a:ext>
            </a:extLst>
          </p:cNvPr>
          <p:cNvSpPr txBox="1"/>
          <p:nvPr/>
        </p:nvSpPr>
        <p:spPr>
          <a:xfrm>
            <a:off x="2465546" y="458285"/>
            <a:ext cx="5650879" cy="577081"/>
          </a:xfrm>
          <a:prstGeom prst="rect">
            <a:avLst/>
          </a:prstGeom>
          <a:noFill/>
        </p:spPr>
        <p:txBody>
          <a:bodyPr wrap="square">
            <a:spAutoFit/>
          </a:bodyPr>
          <a:lstStyle/>
          <a:p>
            <a:pPr marL="0" indent="0" algn="r" rtl="1">
              <a:lnSpc>
                <a:spcPct val="200000"/>
              </a:lnSpc>
              <a:spcBef>
                <a:spcPts val="0"/>
              </a:spcBef>
              <a:buNone/>
            </a:pPr>
            <a:r>
              <a:rPr lang="ar-AE" b="1" dirty="0">
                <a:solidFill>
                  <a:srgbClr val="9BBB59">
                    <a:lumMod val="75000"/>
                  </a:srgbClr>
                </a:solidFill>
                <a:latin typeface="AkzidenzGroteskBE"/>
              </a:rPr>
              <a:t>ثانياً: وضعية الإحصاءات البيئية والإقتصاد الأخضر في الدول العربية</a:t>
            </a:r>
            <a:r>
              <a:rPr lang="ar-AE" sz="1800" b="1" dirty="0">
                <a:solidFill>
                  <a:srgbClr val="002060"/>
                </a:solidFill>
                <a:latin typeface="Simplified Arabic" pitchFamily="18" charset="-78"/>
                <a:cs typeface="Simplified Arabic" pitchFamily="18" charset="-78"/>
              </a:rPr>
              <a:t>.</a:t>
            </a:r>
          </a:p>
        </p:txBody>
      </p:sp>
    </p:spTree>
    <p:extLst>
      <p:ext uri="{BB962C8B-B14F-4D97-AF65-F5344CB8AC3E}">
        <p14:creationId xmlns:p14="http://schemas.microsoft.com/office/powerpoint/2010/main" val="1656892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16</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821680" y="135186"/>
            <a:ext cx="3044735" cy="481869"/>
          </a:xfrm>
        </p:spPr>
        <p:txBody>
          <a:bodyPr>
            <a:normAutofit/>
          </a:bodyPr>
          <a:lstStyle/>
          <a:p>
            <a:pPr algn="l"/>
            <a:r>
              <a:rPr lang="ar-AE" sz="1100" b="1" dirty="0">
                <a:solidFill>
                  <a:srgbClr val="D99931"/>
                </a:solidFill>
                <a:latin typeface="Times New Roman"/>
              </a:rPr>
              <a:t>الإحصاءات البيئية والإقتصاد الأخضر في الدول العربية</a:t>
            </a:r>
            <a:endParaRPr lang="en-US" sz="1100" dirty="0">
              <a:solidFill>
                <a:srgbClr val="D99931"/>
              </a:solidFill>
              <a:latin typeface="Myriad Pro Light"/>
            </a:endParaRPr>
          </a:p>
        </p:txBody>
      </p:sp>
      <p:sp>
        <p:nvSpPr>
          <p:cNvPr id="4" name="Rectangle 3">
            <a:extLst>
              <a:ext uri="{FF2B5EF4-FFF2-40B4-BE49-F238E27FC236}">
                <a16:creationId xmlns:a16="http://schemas.microsoft.com/office/drawing/2014/main" id="{D24895FB-4079-406B-9B88-4B11F6CA00FB}"/>
              </a:ext>
            </a:extLst>
          </p:cNvPr>
          <p:cNvSpPr/>
          <p:nvPr/>
        </p:nvSpPr>
        <p:spPr>
          <a:xfrm>
            <a:off x="1502229" y="585912"/>
            <a:ext cx="6918960" cy="400110"/>
          </a:xfrm>
          <a:prstGeom prst="rect">
            <a:avLst/>
          </a:prstGeom>
        </p:spPr>
        <p:txBody>
          <a:bodyPr wrap="square">
            <a:spAutoFit/>
          </a:bodyPr>
          <a:lstStyle/>
          <a:p>
            <a:pPr algn="r" rtl="1"/>
            <a:r>
              <a:rPr lang="ar-AE" sz="2000" b="1" dirty="0">
                <a:solidFill>
                  <a:srgbClr val="9BBB59">
                    <a:lumMod val="75000"/>
                  </a:srgbClr>
                </a:solidFill>
                <a:latin typeface="AkzidenzGroteskBE"/>
              </a:rPr>
              <a:t>ثالثاً: التحديات التي تواجه الأجهزة الإحصائية في هذا المجال</a:t>
            </a:r>
          </a:p>
        </p:txBody>
      </p:sp>
      <p:sp>
        <p:nvSpPr>
          <p:cNvPr id="9" name="Rectangle 8">
            <a:extLst>
              <a:ext uri="{FF2B5EF4-FFF2-40B4-BE49-F238E27FC236}">
                <a16:creationId xmlns:a16="http://schemas.microsoft.com/office/drawing/2014/main" id="{605BB85F-38FF-879B-3756-2ED8635A546A}"/>
              </a:ext>
            </a:extLst>
          </p:cNvPr>
          <p:cNvSpPr/>
          <p:nvPr/>
        </p:nvSpPr>
        <p:spPr>
          <a:xfrm>
            <a:off x="602407" y="1222916"/>
            <a:ext cx="8174744" cy="3323987"/>
          </a:xfrm>
          <a:prstGeom prst="rect">
            <a:avLst/>
          </a:prstGeom>
        </p:spPr>
        <p:txBody>
          <a:bodyPr wrap="square">
            <a:spAutoFit/>
          </a:bodyPr>
          <a:lstStyle/>
          <a:p>
            <a:pPr marL="457200" indent="-457200" algn="just" rtl="1" fontAlgn="t">
              <a:spcAft>
                <a:spcPts val="600"/>
              </a:spcAft>
              <a:buFont typeface="+mj-lt"/>
              <a:buAutoNum type="arabicPeriod"/>
            </a:pPr>
            <a:r>
              <a:rPr lang="ar-AE" sz="2000" dirty="0">
                <a:solidFill>
                  <a:srgbClr val="002060"/>
                </a:solidFill>
                <a:cs typeface="Simplified Arabic" pitchFamily="18" charset="-78"/>
              </a:rPr>
              <a:t>تعدد مصادر البيانات، مما يطرح إشكالية التنسيق بين مختلف منتجي هذه الإحصاءات.</a:t>
            </a:r>
          </a:p>
          <a:p>
            <a:pPr marL="457200" indent="-45720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عدم وجود دليل خاص أو معايير دولية لإعداد مؤشرات الاقتصاد الأخضر.</a:t>
            </a:r>
          </a:p>
          <a:p>
            <a:pPr marL="457200" indent="-45720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الاحتياجات التمويلية لإعداد المسوحات الإحصائية تمكن من مواصلة تحديث الإحصاءات المنشورة في قواعد البيانات.</a:t>
            </a:r>
          </a:p>
          <a:p>
            <a:pPr marL="457200" indent="-45720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 حداثة موضوع الاقتصاد الأخضر، وعدم توفر البيانات من مصادرها، وصعوبة قياس بعض المؤشرات.</a:t>
            </a:r>
          </a:p>
        </p:txBody>
      </p:sp>
    </p:spTree>
    <p:extLst>
      <p:ext uri="{BB962C8B-B14F-4D97-AF65-F5344CB8AC3E}">
        <p14:creationId xmlns:p14="http://schemas.microsoft.com/office/powerpoint/2010/main" val="2806546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4933405" y="126737"/>
            <a:ext cx="3400154" cy="481869"/>
          </a:xfrm>
        </p:spPr>
        <p:txBody>
          <a:bodyPr>
            <a:noAutofit/>
          </a:bodyPr>
          <a:lstStyle/>
          <a:p>
            <a:pPr algn="r" rtl="1"/>
            <a:r>
              <a:rPr lang="ar-AE" sz="1400" b="1" dirty="0">
                <a:solidFill>
                  <a:srgbClr val="D99931"/>
                </a:solidFill>
                <a:latin typeface="Times New Roman"/>
              </a:rPr>
              <a:t>الإحصاءات البيئية والإقتصاد الأخضر في الدول العربية</a:t>
            </a:r>
            <a:endParaRPr lang="en-US" sz="1400" dirty="0">
              <a:solidFill>
                <a:srgbClr val="D99931"/>
              </a:solidFill>
              <a:latin typeface="Myriad Pro Light"/>
            </a:endParaRPr>
          </a:p>
        </p:txBody>
      </p:sp>
      <p:sp>
        <p:nvSpPr>
          <p:cNvPr id="11" name="Rectangle 10">
            <a:extLst>
              <a:ext uri="{FF2B5EF4-FFF2-40B4-BE49-F238E27FC236}">
                <a16:creationId xmlns:a16="http://schemas.microsoft.com/office/drawing/2014/main" id="{966D148D-AB4C-4D2B-B0D7-117DAE751D2B}"/>
              </a:ext>
            </a:extLst>
          </p:cNvPr>
          <p:cNvSpPr/>
          <p:nvPr/>
        </p:nvSpPr>
        <p:spPr>
          <a:xfrm>
            <a:off x="3711029" y="626453"/>
            <a:ext cx="4622530" cy="677108"/>
          </a:xfrm>
          <a:prstGeom prst="rect">
            <a:avLst/>
          </a:prstGeom>
        </p:spPr>
        <p:txBody>
          <a:bodyPr wrap="square">
            <a:spAutoFit/>
          </a:bodyPr>
          <a:lstStyle/>
          <a:p>
            <a:pPr algn="r" rtl="1"/>
            <a:r>
              <a:rPr lang="ar-AE" sz="2000" b="1" dirty="0">
                <a:solidFill>
                  <a:srgbClr val="9BBB59">
                    <a:lumMod val="75000"/>
                  </a:srgbClr>
                </a:solidFill>
                <a:latin typeface="AkzidenzGroteskBE"/>
              </a:rPr>
              <a:t>ثالثاً: خلاصة واستنتاجات</a:t>
            </a:r>
          </a:p>
          <a:p>
            <a:pPr algn="r" rtl="1"/>
            <a:endParaRPr lang="ar-AE" b="1" dirty="0">
              <a:solidFill>
                <a:srgbClr val="9BBB59">
                  <a:lumMod val="75000"/>
                </a:srgbClr>
              </a:solidFill>
              <a:latin typeface="AkzidenzGroteskBE"/>
            </a:endParaRPr>
          </a:p>
        </p:txBody>
      </p:sp>
      <p:sp>
        <p:nvSpPr>
          <p:cNvPr id="3" name="Rectangle 2">
            <a:extLst>
              <a:ext uri="{FF2B5EF4-FFF2-40B4-BE49-F238E27FC236}">
                <a16:creationId xmlns:a16="http://schemas.microsoft.com/office/drawing/2014/main" id="{D7D5E399-E1FF-44BF-AB52-05FFBF9F145C}"/>
              </a:ext>
            </a:extLst>
          </p:cNvPr>
          <p:cNvSpPr/>
          <p:nvPr/>
        </p:nvSpPr>
        <p:spPr>
          <a:xfrm>
            <a:off x="571500" y="1126901"/>
            <a:ext cx="7913024" cy="4801314"/>
          </a:xfrm>
          <a:prstGeom prst="rect">
            <a:avLst/>
          </a:prstGeom>
        </p:spPr>
        <p:txBody>
          <a:bodyPr wrap="square">
            <a:spAutoFit/>
          </a:bodyPr>
          <a:lstStyle/>
          <a:p>
            <a:pPr marL="285750" indent="-285750" algn="just" rtl="1">
              <a:lnSpc>
                <a:spcPct val="150000"/>
              </a:lnSpc>
              <a:buFont typeface="Arial" panose="020B0604020202020204" pitchFamily="34" charset="0"/>
              <a:buChar char="•"/>
            </a:pPr>
            <a:r>
              <a:rPr lang="ar-AE" dirty="0">
                <a:solidFill>
                  <a:srgbClr val="1F497D">
                    <a:lumMod val="75000"/>
                  </a:srgbClr>
                </a:solidFill>
              </a:rPr>
              <a:t>أهمية توحيد التصنيفات الإحصائية المعتمدة في القطاعات البيئية في الدول العربية.</a:t>
            </a:r>
          </a:p>
          <a:p>
            <a:pPr marL="285750" indent="-285750" algn="just" rtl="1">
              <a:lnSpc>
                <a:spcPct val="150000"/>
              </a:lnSpc>
              <a:buFont typeface="Arial" panose="020B0604020202020204" pitchFamily="34" charset="0"/>
              <a:buChar char="•"/>
            </a:pPr>
            <a:r>
              <a:rPr lang="ar-AE" dirty="0">
                <a:solidFill>
                  <a:srgbClr val="1F497D">
                    <a:lumMod val="75000"/>
                  </a:srgbClr>
                </a:solidFill>
              </a:rPr>
              <a:t>تطبيق نفس المعايير الدولية في إعداد الإحصاءات البيئية، وموائمتها مع الوضع الإحصائي للبلدان العربية.</a:t>
            </a:r>
          </a:p>
          <a:p>
            <a:pPr marL="285750" indent="-285750" algn="just" rtl="1">
              <a:lnSpc>
                <a:spcPct val="150000"/>
              </a:lnSpc>
              <a:buFont typeface="Arial" panose="020B0604020202020204" pitchFamily="34" charset="0"/>
              <a:buChar char="•"/>
            </a:pPr>
            <a:r>
              <a:rPr lang="ar-AE" dirty="0">
                <a:solidFill>
                  <a:srgbClr val="1F497D">
                    <a:lumMod val="75000"/>
                  </a:srgbClr>
                </a:solidFill>
              </a:rPr>
              <a:t>تعزيز التنسيق بين منتجي الإحصاءات البئية خاصة في جمع ونشر البيانات.</a:t>
            </a:r>
          </a:p>
          <a:p>
            <a:pPr marL="285750" indent="-285750" algn="just" rtl="1">
              <a:lnSpc>
                <a:spcPct val="150000"/>
              </a:lnSpc>
              <a:buFont typeface="Arial" panose="020B0604020202020204" pitchFamily="34" charset="0"/>
              <a:buChar char="•"/>
            </a:pPr>
            <a:r>
              <a:rPr lang="ar-AE" dirty="0">
                <a:solidFill>
                  <a:srgbClr val="1F497D">
                    <a:lumMod val="75000"/>
                  </a:srgbClr>
                </a:solidFill>
              </a:rPr>
              <a:t>إصدار القوانين والتشريعات المتعلقة بدعم إعداد الإحصاءات في المجالات الحديثة للتنمية المستدامة.</a:t>
            </a:r>
          </a:p>
          <a:p>
            <a:pPr marL="285750" indent="-285750" algn="just" rtl="1">
              <a:lnSpc>
                <a:spcPct val="150000"/>
              </a:lnSpc>
              <a:buFont typeface="Arial" panose="020B0604020202020204" pitchFamily="34" charset="0"/>
              <a:buChar char="•"/>
            </a:pPr>
            <a:r>
              <a:rPr lang="ar-AE" dirty="0">
                <a:solidFill>
                  <a:srgbClr val="1F497D">
                    <a:lumMod val="75000"/>
                  </a:srgbClr>
                </a:solidFill>
              </a:rPr>
              <a:t>أهمية توفر إطار خاص لإعداد ونشر إحصاءات الاقتصاد الأخضر في المراكز الإحصائية العربية.</a:t>
            </a:r>
          </a:p>
          <a:p>
            <a:pPr marL="285750" indent="-285750" algn="just" rtl="1">
              <a:lnSpc>
                <a:spcPct val="150000"/>
              </a:lnSpc>
              <a:buFont typeface="Arial" panose="020B0604020202020204" pitchFamily="34" charset="0"/>
              <a:buChar char="•"/>
            </a:pPr>
            <a:r>
              <a:rPr lang="ar-AE" dirty="0">
                <a:solidFill>
                  <a:srgbClr val="1F497D">
                    <a:lumMod val="75000"/>
                  </a:srgbClr>
                </a:solidFill>
              </a:rPr>
              <a:t>دعم البرامج التدريبية وبناء القدرات والتعاون مع المؤسسات الدولية المتخصصة في الإحصاءات البيئة والاقتصاد الأخضر والتنمية المستدامة.</a:t>
            </a:r>
          </a:p>
          <a:p>
            <a:pPr marL="285750" indent="-285750" algn="just" rtl="1">
              <a:lnSpc>
                <a:spcPct val="150000"/>
              </a:lnSpc>
              <a:buFont typeface="Arial" panose="020B0604020202020204" pitchFamily="34" charset="0"/>
              <a:buChar char="•"/>
            </a:pPr>
            <a:r>
              <a:rPr lang="ar-AE" dirty="0">
                <a:solidFill>
                  <a:srgbClr val="1F497D">
                    <a:lumMod val="75000"/>
                  </a:srgbClr>
                </a:solidFill>
              </a:rPr>
              <a:t>تعزيز  إدراج المحاسبة الاقتصادية والبيئية في الحسابات القومية في الدول العربية.</a:t>
            </a:r>
          </a:p>
          <a:p>
            <a:pPr marL="285750" indent="-285750" algn="just" rtl="1">
              <a:lnSpc>
                <a:spcPct val="150000"/>
              </a:lnSpc>
              <a:buFont typeface="Arial" panose="020B0604020202020204" pitchFamily="34" charset="0"/>
              <a:buChar char="•"/>
            </a:pPr>
            <a:endParaRPr lang="ar-AE" dirty="0">
              <a:solidFill>
                <a:srgbClr val="1F497D">
                  <a:lumMod val="75000"/>
                </a:srgbClr>
              </a:solidFill>
            </a:endParaRPr>
          </a:p>
          <a:p>
            <a:pPr marL="285750" indent="-285750" algn="just" rtl="1">
              <a:buFont typeface="Arial" panose="020B0604020202020204" pitchFamily="34" charset="0"/>
              <a:buChar char="•"/>
            </a:pPr>
            <a:endParaRPr lang="ar-AE" dirty="0">
              <a:solidFill>
                <a:srgbClr val="1F497D">
                  <a:lumMod val="75000"/>
                </a:srgbClr>
              </a:solidFill>
            </a:endParaRPr>
          </a:p>
          <a:p>
            <a:pPr marL="285750" indent="-285750" algn="just" rtl="1">
              <a:buFont typeface="Arial" panose="020B0604020202020204" pitchFamily="34" charset="0"/>
              <a:buChar char="•"/>
            </a:pPr>
            <a:endParaRPr lang="ar-AE" dirty="0">
              <a:solidFill>
                <a:srgbClr val="1F497D">
                  <a:lumMod val="75000"/>
                </a:srgbClr>
              </a:solidFill>
            </a:endParaRPr>
          </a:p>
        </p:txBody>
      </p:sp>
    </p:spTree>
    <p:extLst>
      <p:ext uri="{BB962C8B-B14F-4D97-AF65-F5344CB8AC3E}">
        <p14:creationId xmlns:p14="http://schemas.microsoft.com/office/powerpoint/2010/main" val="66319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9401"/>
            <a:ext cx="6858000" cy="1790700"/>
          </a:xfrm>
        </p:spPr>
        <p:txBody>
          <a:bodyPr>
            <a:normAutofit/>
          </a:bodyPr>
          <a:lstStyle/>
          <a:p>
            <a:pPr algn="ctr"/>
            <a:r>
              <a:rPr lang="ar-AE" b="1" dirty="0">
                <a:solidFill>
                  <a:schemeClr val="accent2">
                    <a:lumMod val="75000"/>
                  </a:schemeClr>
                </a:solidFill>
              </a:rPr>
              <a:t>شكراً</a:t>
            </a:r>
            <a:endParaRPr lang="en-US" b="1" dirty="0">
              <a:solidFill>
                <a:schemeClr val="accent2">
                  <a:lumMod val="75000"/>
                </a:schemeClr>
              </a:solidFill>
            </a:endParaRPr>
          </a:p>
        </p:txBody>
      </p:sp>
      <p:sp>
        <p:nvSpPr>
          <p:cNvPr id="3" name="Rectangle 2"/>
          <p:cNvSpPr/>
          <p:nvPr/>
        </p:nvSpPr>
        <p:spPr>
          <a:xfrm>
            <a:off x="2758843" y="2827077"/>
            <a:ext cx="3626314" cy="923330"/>
          </a:xfrm>
          <a:prstGeom prst="rect">
            <a:avLst/>
          </a:prstGeom>
        </p:spPr>
        <p:txBody>
          <a:bodyPr wrap="none">
            <a:spAutoFit/>
          </a:bodyPr>
          <a:lstStyle/>
          <a:p>
            <a:pPr defTabSz="685800"/>
            <a:r>
              <a:rPr lang="en-US" sz="2700" b="1" kern="0" dirty="0">
                <a:solidFill>
                  <a:sysClr val="windowText" lastClr="000000"/>
                </a:solidFill>
                <a:hlinkClick r:id="rId3"/>
              </a:rPr>
              <a:t>http://www.amf.org.ae</a:t>
            </a:r>
            <a:endParaRPr lang="ar-AE" sz="2700" b="1" kern="0" dirty="0">
              <a:solidFill>
                <a:sysClr val="windowText" lastClr="000000"/>
              </a:solidFill>
            </a:endParaRPr>
          </a:p>
          <a:p>
            <a:pPr defTabSz="685800"/>
            <a:endParaRPr lang="en-US" sz="2700" b="1" kern="0" dirty="0">
              <a:solidFill>
                <a:sysClr val="windowText" lastClr="000000"/>
              </a:solidFill>
            </a:endParaRPr>
          </a:p>
        </p:txBody>
      </p:sp>
      <p:pic>
        <p:nvPicPr>
          <p:cNvPr id="12" name="Picture 11"/>
          <p:cNvPicPr>
            <a:picLocks noChangeAspect="1"/>
          </p:cNvPicPr>
          <p:nvPr/>
        </p:nvPicPr>
        <p:blipFill>
          <a:blip r:embed="rId4"/>
          <a:stretch>
            <a:fillRect/>
          </a:stretch>
        </p:blipFill>
        <p:spPr>
          <a:xfrm>
            <a:off x="7465013" y="285409"/>
            <a:ext cx="1289870" cy="1127984"/>
          </a:xfrm>
          <a:prstGeom prst="rect">
            <a:avLst/>
          </a:prstGeom>
        </p:spPr>
      </p:pic>
    </p:spTree>
    <p:extLst>
      <p:ext uri="{BB962C8B-B14F-4D97-AF65-F5344CB8AC3E}">
        <p14:creationId xmlns:p14="http://schemas.microsoft.com/office/powerpoint/2010/main" val="3448005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320" y="798601"/>
            <a:ext cx="8095928" cy="4117798"/>
          </a:xfrm>
        </p:spPr>
        <p:txBody>
          <a:bodyPr>
            <a:normAutofit/>
          </a:bodyPr>
          <a:lstStyle/>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مقدمة</a:t>
            </a:r>
            <a:endParaRPr lang="en-US" sz="2400" b="1" dirty="0">
              <a:solidFill>
                <a:srgbClr val="002060"/>
              </a:solidFill>
              <a:latin typeface="Simplified Arabic" pitchFamily="18" charset="-78"/>
              <a:cs typeface="Simplified Arabic" pitchFamily="18" charset="-78"/>
            </a:endParaRP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أولاً: لمحة عن الإحصاءات البيئية والإقتصاد الأخضر على المستوى الدولي.</a:t>
            </a: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ثانياً: وضعية الإحصاءات البيئية والإقتصاد الأخضر في الدول العربية.</a:t>
            </a: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ثالثاً: التحديات التي تواجه الأجهزة الإحصائية في هذا المجال.</a:t>
            </a: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خلاصة واستنتاجات.</a:t>
            </a:r>
          </a:p>
          <a:p>
            <a:pPr marL="857250" lvl="1" indent="-457200" algn="r" rtl="1">
              <a:spcBef>
                <a:spcPts val="0"/>
              </a:spcBef>
              <a:buFont typeface="Wingdings" panose="05000000000000000000" pitchFamily="2" charset="2"/>
              <a:buChar char="q"/>
            </a:pPr>
            <a:endParaRPr lang="ar-AE" dirty="0">
              <a:solidFill>
                <a:srgbClr val="002060"/>
              </a:solidFill>
              <a:latin typeface="Simplified Arabic" pitchFamily="18" charset="-78"/>
              <a:cs typeface="Simplified Arabic" pitchFamily="18" charset="-78"/>
            </a:endParaRPr>
          </a:p>
          <a:p>
            <a:pPr marL="857250" lvl="1" indent="-457200" algn="r" rtl="1">
              <a:spcBef>
                <a:spcPts val="0"/>
              </a:spcBef>
              <a:buFont typeface="Wingdings" panose="05000000000000000000" pitchFamily="2" charset="2"/>
              <a:buChar char="q"/>
            </a:pPr>
            <a:endParaRPr lang="ar-AE" b="1" dirty="0">
              <a:solidFill>
                <a:srgbClr val="002060"/>
              </a:solidFill>
              <a:latin typeface="Simplified Arabic" pitchFamily="18" charset="-78"/>
              <a:cs typeface="Simplified Arabic" pitchFamily="18" charset="-78"/>
            </a:endParaRPr>
          </a:p>
          <a:p>
            <a:pPr algn="r" rtl="1"/>
            <a:endParaRPr lang="en-US" sz="2400" dirty="0">
              <a:solidFill>
                <a:schemeClr val="tx1">
                  <a:lumMod val="50000"/>
                  <a:lumOff val="50000"/>
                </a:schemeClr>
              </a:solidFill>
            </a:endParaRPr>
          </a:p>
        </p:txBody>
      </p:sp>
      <p:sp>
        <p:nvSpPr>
          <p:cNvPr id="6" name="Title 1"/>
          <p:cNvSpPr txBox="1">
            <a:spLocks/>
          </p:cNvSpPr>
          <p:nvPr/>
        </p:nvSpPr>
        <p:spPr>
          <a:xfrm>
            <a:off x="827584" y="1417340"/>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sp>
        <p:nvSpPr>
          <p:cNvPr id="4" name="Title 3"/>
          <p:cNvSpPr>
            <a:spLocks noGrp="1"/>
          </p:cNvSpPr>
          <p:nvPr>
            <p:ph type="title"/>
          </p:nvPr>
        </p:nvSpPr>
        <p:spPr>
          <a:xfrm>
            <a:off x="457200" y="464840"/>
            <a:ext cx="8229600" cy="689046"/>
          </a:xfrm>
        </p:spPr>
        <p:txBody>
          <a:bodyPr>
            <a:normAutofit fontScale="90000"/>
          </a:bodyPr>
          <a:lstStyle/>
          <a:p>
            <a:pPr lvl="0">
              <a:spcBef>
                <a:spcPct val="20000"/>
              </a:spcBef>
            </a:pPr>
            <a:r>
              <a:rPr lang="ar-AE" sz="3600" b="1" dirty="0">
                <a:solidFill>
                  <a:srgbClr val="D99931"/>
                </a:solidFill>
                <a:latin typeface="Times New Roman"/>
                <a:cs typeface="Times New Roman"/>
              </a:rPr>
              <a:t>نقاط العرض</a:t>
            </a:r>
            <a:br>
              <a:rPr lang="ar-AE" sz="2900" b="1" dirty="0">
                <a:solidFill>
                  <a:srgbClr val="404040"/>
                </a:solidFill>
                <a:latin typeface="AkzidenzGroteskBE"/>
                <a:ea typeface="+mn-ea"/>
                <a:cs typeface="Arial" panose="020B0604020202020204" pitchFamily="34" charset="0"/>
              </a:rPr>
            </a:br>
            <a:endParaRPr lang="en-US" dirty="0"/>
          </a:p>
        </p:txBody>
      </p:sp>
    </p:spTree>
    <p:extLst>
      <p:ext uri="{BB962C8B-B14F-4D97-AF65-F5344CB8AC3E}">
        <p14:creationId xmlns:p14="http://schemas.microsoft.com/office/powerpoint/2010/main" val="425752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70397" y="579518"/>
            <a:ext cx="8174743" cy="4328150"/>
          </a:xfrm>
        </p:spPr>
        <p:txBody>
          <a:bodyPr>
            <a:normAutofit/>
          </a:bodyPr>
          <a:lstStyle/>
          <a:p>
            <a:pPr marL="0" indent="0" algn="r" rtl="1">
              <a:buNone/>
            </a:pPr>
            <a:r>
              <a:rPr lang="ar-AE" sz="2400" b="1" dirty="0">
                <a:solidFill>
                  <a:srgbClr val="9BBB59">
                    <a:lumMod val="75000"/>
                  </a:srgbClr>
                </a:solidFill>
                <a:latin typeface="AkzidenzGroteskBE"/>
              </a:rPr>
              <a:t>مقدمة</a:t>
            </a:r>
            <a:endParaRPr lang="en-US" sz="2400" b="1" dirty="0">
              <a:solidFill>
                <a:srgbClr val="9BBB59">
                  <a:lumMod val="75000"/>
                </a:srgbClr>
              </a:solidFill>
              <a:latin typeface="AkzidenzGroteskBE"/>
            </a:endParaRPr>
          </a:p>
        </p:txBody>
      </p:sp>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367185" y="168294"/>
            <a:ext cx="3130203" cy="481869"/>
          </a:xfrm>
        </p:spPr>
        <p:txBody>
          <a:bodyPr>
            <a:normAutofit/>
          </a:bodyPr>
          <a:lstStyle/>
          <a:p>
            <a:pPr algn="r" rtl="1"/>
            <a:r>
              <a:rPr lang="ar-AE" sz="1200" b="1" dirty="0">
                <a:solidFill>
                  <a:srgbClr val="D99931"/>
                </a:solidFill>
                <a:latin typeface="Times New Roman"/>
              </a:rPr>
              <a:t>الإحصاءات البيئية والإقتصاد الأخضر في الدول العربية</a:t>
            </a:r>
            <a:endParaRPr lang="en-US" sz="1200" dirty="0">
              <a:solidFill>
                <a:srgbClr val="D99931"/>
              </a:solidFill>
              <a:latin typeface="Myriad Pro Light"/>
            </a:endParaRPr>
          </a:p>
        </p:txBody>
      </p:sp>
      <p:sp>
        <p:nvSpPr>
          <p:cNvPr id="4" name="Rectangle 3">
            <a:extLst>
              <a:ext uri="{FF2B5EF4-FFF2-40B4-BE49-F238E27FC236}">
                <a16:creationId xmlns:a16="http://schemas.microsoft.com/office/drawing/2014/main" id="{F7AEB9CB-0B31-4BFC-B878-430108D59698}"/>
              </a:ext>
            </a:extLst>
          </p:cNvPr>
          <p:cNvSpPr/>
          <p:nvPr/>
        </p:nvSpPr>
        <p:spPr>
          <a:xfrm>
            <a:off x="470396" y="1039454"/>
            <a:ext cx="8174744" cy="5401479"/>
          </a:xfrm>
          <a:prstGeom prst="rect">
            <a:avLst/>
          </a:prstGeom>
        </p:spPr>
        <p:txBody>
          <a:bodyPr wrap="square">
            <a:spAutoFit/>
          </a:bodyPr>
          <a:lstStyle/>
          <a:p>
            <a:pPr marL="514350" indent="-514350" algn="just" rtl="1" fontAlgn="t">
              <a:spcAft>
                <a:spcPts val="600"/>
              </a:spcAft>
              <a:buFont typeface="Arial" panose="020B0604020202020204" pitchFamily="34" charset="0"/>
              <a:buChar char="•"/>
            </a:pPr>
            <a:r>
              <a:rPr lang="ar-AE" sz="2000" dirty="0">
                <a:solidFill>
                  <a:srgbClr val="002060"/>
                </a:solidFill>
                <a:cs typeface="Simplified Arabic" pitchFamily="18" charset="-78"/>
              </a:rPr>
              <a:t>الإهتمام المتزايد للتنمية المستدامة، والاقتصاد الأخضر في الدول العربية يتطلب توفر الإحصاءات حول المجالات البيئية والتغيرات المناخية والموارد الطبيعية.</a:t>
            </a:r>
            <a:endParaRPr lang="en-US" sz="2000" dirty="0">
              <a:solidFill>
                <a:srgbClr val="002060"/>
              </a:solidFill>
              <a:cs typeface="Simplified Arabic" pitchFamily="18" charset="-78"/>
            </a:endParaRPr>
          </a:p>
          <a:p>
            <a:pPr marL="514350" indent="-514350" algn="just" rtl="1" fontAlgn="t">
              <a:spcAft>
                <a:spcPts val="600"/>
              </a:spcAft>
              <a:buFont typeface="Arial" panose="020B0604020202020204" pitchFamily="34" charset="0"/>
              <a:buChar char="•"/>
            </a:pPr>
            <a:endParaRPr lang="en-US" sz="2000" dirty="0">
              <a:solidFill>
                <a:srgbClr val="002060"/>
              </a:solidFill>
              <a:cs typeface="Simplified Arabic" pitchFamily="18" charset="-78"/>
            </a:endParaRPr>
          </a:p>
          <a:p>
            <a:pPr marL="514350" indent="-514350" algn="just" rtl="1" fontAlgn="t">
              <a:spcAft>
                <a:spcPts val="600"/>
              </a:spcAft>
              <a:buFont typeface="Arial" panose="020B0604020202020204" pitchFamily="34" charset="0"/>
              <a:buChar char="•"/>
            </a:pPr>
            <a:r>
              <a:rPr lang="ar-AE" sz="2000" dirty="0">
                <a:solidFill>
                  <a:srgbClr val="002060"/>
                </a:solidFill>
                <a:cs typeface="Simplified Arabic" pitchFamily="18" charset="-78"/>
              </a:rPr>
              <a:t>تقوم الأجهزة الإحصائية العربية بجمع البيانات البيئية من مختلف المصادر الرسمية، مثل وزارات البيئة والطاقة والغابات والزراعة والمياه وغيرها من الجهات ذات الصلة، وتعمل على نشرها وتوفير قاعدة البيانات حول البيئة.</a:t>
            </a:r>
          </a:p>
          <a:p>
            <a:pPr algn="just" rtl="1" fontAlgn="t">
              <a:spcAft>
                <a:spcPts val="600"/>
              </a:spcAft>
            </a:pPr>
            <a:endParaRPr lang="ar-AE" sz="2000" dirty="0">
              <a:solidFill>
                <a:srgbClr val="002060"/>
              </a:solidFill>
              <a:cs typeface="Simplified Arabic" pitchFamily="18" charset="-78"/>
            </a:endParaRPr>
          </a:p>
          <a:p>
            <a:pPr marL="514350" indent="-514350" algn="just" rtl="1" fontAlgn="t">
              <a:spcAft>
                <a:spcPts val="600"/>
              </a:spcAft>
              <a:buFont typeface="Arial" panose="020B0604020202020204" pitchFamily="34" charset="0"/>
              <a:buChar char="•"/>
            </a:pPr>
            <a:r>
              <a:rPr lang="ar-AE" sz="2000" dirty="0">
                <a:solidFill>
                  <a:srgbClr val="002060"/>
                </a:solidFill>
                <a:cs typeface="Simplified Arabic" pitchFamily="18" charset="-78"/>
              </a:rPr>
              <a:t> كما تعمل على تنفيذ عدد من المسوح الإحصائية لتوفير البيانات والإحصاءات الميدانية المتعلقة بالطاقة والمياه والنفايات وغيرها، وفق المنهجيات الدولية بما يخدم صناع القرار والباحثين والمهتمين بالمجالات البيئية. </a:t>
            </a:r>
          </a:p>
          <a:p>
            <a:pPr marL="514350" indent="-514350" algn="just" rtl="1" fontAlgn="t">
              <a:spcAft>
                <a:spcPts val="600"/>
              </a:spcAft>
              <a:buFont typeface="+mj-lt"/>
              <a:buAutoNum type="arabicPeriod"/>
            </a:pPr>
            <a:endParaRPr lang="en-US" sz="2000" dirty="0">
              <a:solidFill>
                <a:srgbClr val="002060"/>
              </a:solidFill>
              <a:cs typeface="Simplified Arabic" pitchFamily="18" charset="-78"/>
            </a:endParaRPr>
          </a:p>
          <a:p>
            <a:pPr marL="514350" indent="-514350" algn="just" rtl="1" fontAlgn="t">
              <a:spcAft>
                <a:spcPts val="600"/>
              </a:spcAft>
              <a:buFont typeface="+mj-lt"/>
              <a:buAutoNum type="arabicPeriod"/>
            </a:pPr>
            <a:endParaRPr lang="en-US" sz="2000" dirty="0">
              <a:solidFill>
                <a:srgbClr val="002060"/>
              </a:solidFill>
              <a:cs typeface="Simplified Arabic" pitchFamily="18" charset="-78"/>
            </a:endParaRPr>
          </a:p>
          <a:p>
            <a:pPr marL="514350" indent="-514350" algn="just" rtl="1" fontAlgn="t">
              <a:spcAft>
                <a:spcPts val="600"/>
              </a:spcAft>
              <a:buFont typeface="+mj-lt"/>
              <a:buAutoNum type="arabicPeriod"/>
            </a:pPr>
            <a:endParaRPr lang="ar-AE" sz="2000" dirty="0">
              <a:solidFill>
                <a:srgbClr val="002060"/>
              </a:solidFill>
              <a:cs typeface="Simplified Arabic" pitchFamily="18" charset="-78"/>
            </a:endParaRPr>
          </a:p>
          <a:p>
            <a:pPr marL="514350" indent="-514350" algn="just" rtl="1" fontAlgn="t">
              <a:spcAft>
                <a:spcPts val="600"/>
              </a:spcAft>
              <a:buFont typeface="+mj-lt"/>
              <a:buAutoNum type="arabicPeriod"/>
            </a:pPr>
            <a:endParaRPr lang="ar-AE" sz="2000" dirty="0">
              <a:solidFill>
                <a:srgbClr val="002060"/>
              </a:solidFill>
              <a:cs typeface="Simplified Arabic" pitchFamily="18" charset="-78"/>
            </a:endParaRPr>
          </a:p>
          <a:p>
            <a:pPr algn="just" rtl="1" fontAlgn="t">
              <a:spcAft>
                <a:spcPts val="600"/>
              </a:spcAft>
            </a:pPr>
            <a:r>
              <a:rPr lang="ar-AE" sz="2000" dirty="0">
                <a:solidFill>
                  <a:srgbClr val="002060"/>
                </a:solidFill>
                <a:cs typeface="Simplified Arabic" pitchFamily="18" charset="-78"/>
              </a:rPr>
              <a:t>.</a:t>
            </a:r>
            <a:endParaRPr lang="en-US" sz="2000" dirty="0">
              <a:solidFill>
                <a:srgbClr val="002060"/>
              </a:solidFill>
              <a:cs typeface="Simplified Arabic" pitchFamily="18" charset="-78"/>
            </a:endParaRPr>
          </a:p>
        </p:txBody>
      </p:sp>
    </p:spTree>
    <p:extLst>
      <p:ext uri="{BB962C8B-B14F-4D97-AF65-F5344CB8AC3E}">
        <p14:creationId xmlns:p14="http://schemas.microsoft.com/office/powerpoint/2010/main" val="306996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70397" y="579518"/>
            <a:ext cx="8174743" cy="4328150"/>
          </a:xfrm>
        </p:spPr>
        <p:txBody>
          <a:bodyPr>
            <a:normAutofit/>
          </a:bodyPr>
          <a:lstStyle/>
          <a:p>
            <a:pPr marL="0" indent="0" algn="r" rtl="1">
              <a:buNone/>
            </a:pPr>
            <a:r>
              <a:rPr lang="ar-AE" sz="2400" b="1" dirty="0">
                <a:solidFill>
                  <a:srgbClr val="9BBB59">
                    <a:lumMod val="75000"/>
                  </a:srgbClr>
                </a:solidFill>
                <a:latin typeface="AkzidenzGroteskBE"/>
              </a:rPr>
              <a:t>الدراسة مبنية على استبيان:</a:t>
            </a:r>
            <a:endParaRPr lang="en-US" sz="2400" b="1" dirty="0">
              <a:solidFill>
                <a:srgbClr val="9BBB59">
                  <a:lumMod val="75000"/>
                </a:srgbClr>
              </a:solidFill>
              <a:latin typeface="AkzidenzGroteskBE"/>
            </a:endParaRPr>
          </a:p>
        </p:txBody>
      </p:sp>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367185" y="168294"/>
            <a:ext cx="3130203" cy="481869"/>
          </a:xfrm>
        </p:spPr>
        <p:txBody>
          <a:bodyPr>
            <a:normAutofit/>
          </a:bodyPr>
          <a:lstStyle/>
          <a:p>
            <a:pPr algn="r" rtl="1"/>
            <a:r>
              <a:rPr lang="ar-AE" sz="1200" b="1" dirty="0">
                <a:solidFill>
                  <a:srgbClr val="D99931"/>
                </a:solidFill>
                <a:latin typeface="Times New Roman"/>
              </a:rPr>
              <a:t>الإحصاءات البيئية والإقتصاد الأخضر في الدول العربية</a:t>
            </a:r>
            <a:endParaRPr lang="en-US" sz="1200" dirty="0">
              <a:solidFill>
                <a:srgbClr val="D99931"/>
              </a:solidFill>
              <a:latin typeface="Myriad Pro Light"/>
            </a:endParaRPr>
          </a:p>
        </p:txBody>
      </p:sp>
      <p:sp>
        <p:nvSpPr>
          <p:cNvPr id="4" name="Rectangle 3">
            <a:extLst>
              <a:ext uri="{FF2B5EF4-FFF2-40B4-BE49-F238E27FC236}">
                <a16:creationId xmlns:a16="http://schemas.microsoft.com/office/drawing/2014/main" id="{F7AEB9CB-0B31-4BFC-B878-430108D59698}"/>
              </a:ext>
            </a:extLst>
          </p:cNvPr>
          <p:cNvSpPr/>
          <p:nvPr/>
        </p:nvSpPr>
        <p:spPr>
          <a:xfrm>
            <a:off x="470396" y="1047074"/>
            <a:ext cx="8174744" cy="4939814"/>
          </a:xfrm>
          <a:prstGeom prst="rect">
            <a:avLst/>
          </a:prstGeom>
        </p:spPr>
        <p:txBody>
          <a:bodyPr wrap="square">
            <a:spAutoFit/>
          </a:bodyPr>
          <a:lstStyle/>
          <a:p>
            <a:pPr marL="514350" indent="-514350" algn="just" rtl="1" fontAlgn="t">
              <a:spcAft>
                <a:spcPts val="600"/>
              </a:spcAft>
              <a:buFont typeface="Arial" panose="020B0604020202020204" pitchFamily="34" charset="0"/>
              <a:buChar char="•"/>
            </a:pPr>
            <a:r>
              <a:rPr lang="ar-AE" sz="2000" dirty="0">
                <a:solidFill>
                  <a:srgbClr val="002060"/>
                </a:solidFill>
                <a:cs typeface="Simplified Arabic" pitchFamily="18" charset="-78"/>
              </a:rPr>
              <a:t>أعدَ الصندوق استبياناً للتعرف على وضعية الإحصاءات البيئية والسياسات الداعمة للاقتصاد الأخضر في الدول العربية، وعلى المنهجيات والمعايير المعتمدة في إعدادها، إضافة إلى التحديات التي تواجهها. </a:t>
            </a:r>
          </a:p>
          <a:p>
            <a:pPr marL="514350" indent="-514350" algn="just" rtl="1" fontAlgn="t">
              <a:spcAft>
                <a:spcPts val="600"/>
              </a:spcAft>
              <a:buFont typeface="Arial" panose="020B0604020202020204" pitchFamily="34" charset="0"/>
              <a:buChar char="•"/>
            </a:pPr>
            <a:endParaRPr lang="ar-AE" sz="2000" dirty="0">
              <a:solidFill>
                <a:srgbClr val="002060"/>
              </a:solidFill>
              <a:cs typeface="Simplified Arabic" pitchFamily="18" charset="-78"/>
            </a:endParaRPr>
          </a:p>
          <a:p>
            <a:pPr marL="514350" indent="-514350" algn="just" rtl="1" fontAlgn="t">
              <a:spcAft>
                <a:spcPts val="600"/>
              </a:spcAft>
              <a:buFont typeface="Arial" panose="020B0604020202020204" pitchFamily="34" charset="0"/>
              <a:buChar char="•"/>
            </a:pPr>
            <a:r>
              <a:rPr lang="ar-AE" sz="2000" dirty="0">
                <a:solidFill>
                  <a:srgbClr val="002060"/>
                </a:solidFill>
                <a:cs typeface="Simplified Arabic" pitchFamily="18" charset="-78"/>
              </a:rPr>
              <a:t>استهدف الاستبيان رصد جهود الدول العربية في توفير البيانات الإحصائية الضرورية لإعداد السياسات والتدابير في مجال التنمية المستدامة ومتطلبات الاقتصاد الأخضر، خاصة التوجهات الحديثة للدول لدعم التمويل الأخضر إدراكًا منها لتداعيات تغير المناخ على النظم البيئية والقطاعات الاقتصادية والاجتماعية. </a:t>
            </a:r>
          </a:p>
          <a:p>
            <a:pPr marL="514350" indent="-514350" algn="just" rtl="1" fontAlgn="t">
              <a:spcAft>
                <a:spcPts val="600"/>
              </a:spcAft>
              <a:buFont typeface="Arial" panose="020B0604020202020204" pitchFamily="34" charset="0"/>
              <a:buChar char="•"/>
            </a:pPr>
            <a:endParaRPr lang="ar-AE" sz="2000" dirty="0">
              <a:solidFill>
                <a:srgbClr val="002060"/>
              </a:solidFill>
              <a:cs typeface="Simplified Arabic" pitchFamily="18" charset="-78"/>
            </a:endParaRPr>
          </a:p>
          <a:p>
            <a:pPr marL="514350" indent="-514350" algn="just" rtl="1" fontAlgn="t">
              <a:spcAft>
                <a:spcPts val="600"/>
              </a:spcAft>
              <a:buFont typeface="Arial" panose="020B0604020202020204" pitchFamily="34" charset="0"/>
              <a:buChar char="•"/>
            </a:pPr>
            <a:r>
              <a:rPr lang="ar-AE" sz="2000" dirty="0">
                <a:solidFill>
                  <a:srgbClr val="002060"/>
                </a:solidFill>
                <a:cs typeface="Simplified Arabic" pitchFamily="18" charset="-78"/>
              </a:rPr>
              <a:t>شاركت في استيفاء الاستبيان تسع دول عربية وهي: الأردن، الامارات، الجزائر، العراق، عمان، قطر،  ليبيا.، الكويت، والمغرب. تم إعداد دراسة بناءً على نتائج الاستبيان. </a:t>
            </a:r>
            <a:endParaRPr lang="en-US" sz="2000" dirty="0">
              <a:solidFill>
                <a:srgbClr val="002060"/>
              </a:solidFill>
              <a:cs typeface="Simplified Arabic" pitchFamily="18" charset="-78"/>
            </a:endParaRPr>
          </a:p>
          <a:p>
            <a:pPr marL="514350" indent="-514350" algn="just" rtl="1" fontAlgn="t">
              <a:spcAft>
                <a:spcPts val="600"/>
              </a:spcAft>
              <a:buFont typeface="+mj-lt"/>
              <a:buAutoNum type="arabicPeriod"/>
            </a:pPr>
            <a:endParaRPr lang="ar-AE" sz="2000" dirty="0">
              <a:solidFill>
                <a:srgbClr val="002060"/>
              </a:solidFill>
              <a:cs typeface="Simplified Arabic" pitchFamily="18" charset="-78"/>
            </a:endParaRPr>
          </a:p>
          <a:p>
            <a:pPr marL="514350" indent="-514350" algn="just" rtl="1" fontAlgn="t">
              <a:spcAft>
                <a:spcPts val="600"/>
              </a:spcAft>
              <a:buFont typeface="+mj-lt"/>
              <a:buAutoNum type="arabicPeriod"/>
            </a:pPr>
            <a:endParaRPr lang="ar-AE" sz="2000" dirty="0">
              <a:solidFill>
                <a:srgbClr val="002060"/>
              </a:solidFill>
              <a:cs typeface="Simplified Arabic" pitchFamily="18" charset="-78"/>
            </a:endParaRPr>
          </a:p>
          <a:p>
            <a:pPr algn="just" rtl="1" fontAlgn="t">
              <a:spcAft>
                <a:spcPts val="600"/>
              </a:spcAft>
            </a:pPr>
            <a:r>
              <a:rPr lang="ar-AE" sz="2000" dirty="0">
                <a:solidFill>
                  <a:srgbClr val="002060"/>
                </a:solidFill>
                <a:cs typeface="Simplified Arabic" pitchFamily="18" charset="-78"/>
              </a:rPr>
              <a:t>.</a:t>
            </a:r>
            <a:endParaRPr lang="en-US" sz="2000" dirty="0">
              <a:solidFill>
                <a:srgbClr val="002060"/>
              </a:solidFill>
              <a:cs typeface="Simplified Arabic" pitchFamily="18" charset="-78"/>
            </a:endParaRPr>
          </a:p>
        </p:txBody>
      </p:sp>
    </p:spTree>
    <p:extLst>
      <p:ext uri="{BB962C8B-B14F-4D97-AF65-F5344CB8AC3E}">
        <p14:creationId xmlns:p14="http://schemas.microsoft.com/office/powerpoint/2010/main" val="2993973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662749" y="145132"/>
            <a:ext cx="2843349" cy="481869"/>
          </a:xfrm>
        </p:spPr>
        <p:txBody>
          <a:bodyPr>
            <a:normAutofit/>
          </a:bodyPr>
          <a:lstStyle/>
          <a:p>
            <a:pPr algn="r" rtl="1"/>
            <a:r>
              <a:rPr lang="ar-AE" sz="1200" b="1" dirty="0">
                <a:solidFill>
                  <a:srgbClr val="D99931"/>
                </a:solidFill>
                <a:latin typeface="Times New Roman"/>
              </a:rPr>
              <a:t>الإحصاءات البيئية والإقتصاد الأخضر في الدول العربية</a:t>
            </a:r>
            <a:endParaRPr lang="en-US" sz="1200" dirty="0">
              <a:solidFill>
                <a:srgbClr val="D99931"/>
              </a:solidFill>
              <a:latin typeface="Myriad Pro Light"/>
            </a:endParaRPr>
          </a:p>
        </p:txBody>
      </p:sp>
      <p:sp>
        <p:nvSpPr>
          <p:cNvPr id="4" name="Rectangle 3">
            <a:extLst>
              <a:ext uri="{FF2B5EF4-FFF2-40B4-BE49-F238E27FC236}">
                <a16:creationId xmlns:a16="http://schemas.microsoft.com/office/drawing/2014/main" id="{F7AEB9CB-0B31-4BFC-B878-430108D59698}"/>
              </a:ext>
            </a:extLst>
          </p:cNvPr>
          <p:cNvSpPr/>
          <p:nvPr/>
        </p:nvSpPr>
        <p:spPr>
          <a:xfrm>
            <a:off x="602407" y="1092180"/>
            <a:ext cx="8174744" cy="3862596"/>
          </a:xfrm>
          <a:prstGeom prst="rect">
            <a:avLst/>
          </a:prstGeom>
        </p:spPr>
        <p:txBody>
          <a:bodyPr wrap="square">
            <a:spAutoFit/>
          </a:bodyPr>
          <a:lstStyle/>
          <a:p>
            <a:pPr marL="457200" indent="-457200" algn="just" rtl="1" fontAlgn="t">
              <a:spcAft>
                <a:spcPts val="600"/>
              </a:spcAft>
              <a:buFont typeface="+mj-lt"/>
              <a:buAutoNum type="arabicPeriod"/>
            </a:pPr>
            <a:r>
              <a:rPr lang="ar-AE" sz="2000" dirty="0">
                <a:solidFill>
                  <a:srgbClr val="002060"/>
                </a:solidFill>
                <a:cs typeface="Simplified Arabic" pitchFamily="18" charset="-78"/>
              </a:rPr>
              <a:t>تشمل الإحصاءات البيئية نطاقاً واسعاً من البيانات تتعلق بموارد المياه، والتنوع البيولوجي، وتلوث الھواء، والمناخ، واستھلاك الطاقة، وإدارة النفايات، وغيرها. كما تتنوع مصادر هذه الإحصاءات عبر مجموعة من منتجي البيانات، إضافة إلى تطبيق طرق عديدة في تجميع البيانات البيئية.</a:t>
            </a:r>
          </a:p>
          <a:p>
            <a:pPr marL="457200" indent="-45720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بذلت الجهود على المستوى الدولي منذ عام 1992 لتعزيز المبادئ التوجيهية والمنهجيات لتطوير الإحصاءات البيئية الموحّدة والقابلة للمقارنة.</a:t>
            </a:r>
          </a:p>
          <a:p>
            <a:pPr marL="457200" indent="-45720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في عام 1995، أدرجت اللجنة الإحصائية التابعة للأمم المتحدة قائمةً من المؤشرات البيئية والاجتماعية والاقتصادية ليتم جمعها من قبل شعبة الإحصاءات في الأمم المتحدة.</a:t>
            </a:r>
          </a:p>
          <a:p>
            <a:pPr lvl="1" algn="just" rtl="1" fontAlgn="t">
              <a:spcAft>
                <a:spcPts val="600"/>
              </a:spcAft>
            </a:pPr>
            <a:r>
              <a:rPr lang="ar-AE" sz="2000" dirty="0">
                <a:solidFill>
                  <a:srgbClr val="002060"/>
                </a:solidFill>
                <a:cs typeface="Simplified Arabic" pitchFamily="18" charset="-78"/>
              </a:rPr>
              <a:t> </a:t>
            </a:r>
          </a:p>
        </p:txBody>
      </p:sp>
      <p:sp>
        <p:nvSpPr>
          <p:cNvPr id="5" name="TextBox 4">
            <a:extLst>
              <a:ext uri="{FF2B5EF4-FFF2-40B4-BE49-F238E27FC236}">
                <a16:creationId xmlns:a16="http://schemas.microsoft.com/office/drawing/2014/main" id="{17537970-D9CD-8592-279F-A891858488E7}"/>
              </a:ext>
            </a:extLst>
          </p:cNvPr>
          <p:cNvSpPr txBox="1"/>
          <p:nvPr/>
        </p:nvSpPr>
        <p:spPr>
          <a:xfrm>
            <a:off x="2960551" y="643691"/>
            <a:ext cx="5747657" cy="646331"/>
          </a:xfrm>
          <a:prstGeom prst="rect">
            <a:avLst/>
          </a:prstGeom>
          <a:noFill/>
        </p:spPr>
        <p:txBody>
          <a:bodyPr wrap="square">
            <a:spAutoFit/>
          </a:bodyPr>
          <a:lstStyle/>
          <a:p>
            <a:pPr marL="0" indent="0" algn="r" rtl="1">
              <a:buNone/>
            </a:pPr>
            <a:r>
              <a:rPr lang="ar-AE" sz="1800" b="1" dirty="0">
                <a:solidFill>
                  <a:srgbClr val="9BBB59">
                    <a:lumMod val="75000"/>
                  </a:srgbClr>
                </a:solidFill>
                <a:latin typeface="AkzidenzGroteskBE"/>
              </a:rPr>
              <a:t>أولاً: لمحة عن الإحصاءات البيئية والإقتصاد الأخضر على المستوى الدولي.</a:t>
            </a:r>
          </a:p>
          <a:p>
            <a:pPr marL="0" indent="0" algn="r" rtl="1">
              <a:buNone/>
            </a:pPr>
            <a:endParaRPr lang="en-US" sz="1800" b="1" dirty="0">
              <a:solidFill>
                <a:srgbClr val="9BBB59">
                  <a:lumMod val="75000"/>
                </a:srgbClr>
              </a:solidFill>
              <a:latin typeface="AkzidenzGroteskBE"/>
            </a:endParaRPr>
          </a:p>
        </p:txBody>
      </p:sp>
    </p:spTree>
    <p:extLst>
      <p:ext uri="{BB962C8B-B14F-4D97-AF65-F5344CB8AC3E}">
        <p14:creationId xmlns:p14="http://schemas.microsoft.com/office/powerpoint/2010/main" val="991374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463540" y="108613"/>
            <a:ext cx="2957649" cy="481869"/>
          </a:xfrm>
        </p:spPr>
        <p:txBody>
          <a:bodyPr>
            <a:normAutofit/>
          </a:bodyPr>
          <a:lstStyle/>
          <a:p>
            <a:pPr algn="r" rtl="1"/>
            <a:r>
              <a:rPr lang="ar-AE" sz="1200" b="1" dirty="0">
                <a:solidFill>
                  <a:srgbClr val="D99931"/>
                </a:solidFill>
                <a:latin typeface="Times New Roman"/>
              </a:rPr>
              <a:t>الإحصاءات البيئية والإقتصاد الأخضر في الدول العربية</a:t>
            </a:r>
            <a:endParaRPr lang="en-US" sz="1200" dirty="0">
              <a:solidFill>
                <a:srgbClr val="D99931"/>
              </a:solidFill>
              <a:latin typeface="Myriad Pro Light"/>
            </a:endParaRPr>
          </a:p>
        </p:txBody>
      </p:sp>
      <p:sp>
        <p:nvSpPr>
          <p:cNvPr id="4" name="Rectangle 3">
            <a:extLst>
              <a:ext uri="{FF2B5EF4-FFF2-40B4-BE49-F238E27FC236}">
                <a16:creationId xmlns:a16="http://schemas.microsoft.com/office/drawing/2014/main" id="{F7AEB9CB-0B31-4BFC-B878-430108D59698}"/>
              </a:ext>
            </a:extLst>
          </p:cNvPr>
          <p:cNvSpPr/>
          <p:nvPr/>
        </p:nvSpPr>
        <p:spPr>
          <a:xfrm>
            <a:off x="602407" y="1092180"/>
            <a:ext cx="8174744" cy="3862596"/>
          </a:xfrm>
          <a:prstGeom prst="rect">
            <a:avLst/>
          </a:prstGeom>
        </p:spPr>
        <p:txBody>
          <a:bodyPr wrap="square">
            <a:spAutoFit/>
          </a:bodyPr>
          <a:lstStyle/>
          <a:p>
            <a:pPr marL="914400" lvl="1" indent="-457200" algn="just" rtl="1" fontAlgn="t">
              <a:spcAft>
                <a:spcPts val="600"/>
              </a:spcAft>
              <a:buFont typeface="Wingdings" panose="05000000000000000000" pitchFamily="2" charset="2"/>
              <a:buChar char="§"/>
            </a:pPr>
            <a:r>
              <a:rPr lang="ar-AE" sz="2000" dirty="0">
                <a:solidFill>
                  <a:srgbClr val="002060"/>
                </a:solidFill>
                <a:cs typeface="Simplified Arabic" pitchFamily="18" charset="-78"/>
              </a:rPr>
              <a:t> انطلقت الجولة الأولى من جمع البيانات في العام 1999، تبعتها مرحلة تطوير وتنقية الاستبيانات في العام 2004 إلى أن تمّ وضع الاستبيان نصف السنوي بشأن الإحصاءات البيئية والذي ركّز على موضوعي المياه والنفايات.</a:t>
            </a:r>
          </a:p>
          <a:p>
            <a:pPr marL="914400" lvl="1" indent="-457200" algn="just" rtl="1" fontAlgn="t">
              <a:spcAft>
                <a:spcPts val="600"/>
              </a:spcAft>
              <a:buFont typeface="Wingdings" panose="05000000000000000000" pitchFamily="2" charset="2"/>
              <a:buChar char="§"/>
            </a:pPr>
            <a:endParaRPr lang="ar-AE" sz="2000" dirty="0">
              <a:solidFill>
                <a:srgbClr val="002060"/>
              </a:solidFill>
              <a:cs typeface="Simplified Arabic" pitchFamily="18" charset="-78"/>
            </a:endParaRPr>
          </a:p>
          <a:p>
            <a:pPr marL="914400" lvl="1" indent="-457200" algn="just" rtl="1" fontAlgn="t">
              <a:spcAft>
                <a:spcPts val="600"/>
              </a:spcAft>
              <a:buFont typeface="Wingdings" panose="05000000000000000000" pitchFamily="2" charset="2"/>
              <a:buChar char="§"/>
            </a:pPr>
            <a:r>
              <a:rPr lang="ar-AE" sz="2000" dirty="0">
                <a:solidFill>
                  <a:srgbClr val="002060"/>
                </a:solidFill>
                <a:cs typeface="Simplified Arabic" pitchFamily="18" charset="-78"/>
              </a:rPr>
              <a:t>في عام 2013، اعتمدت اللجنة الإحصائية للأمم المتحدة إطاراً لتطوير الإحصاءات البيئية، يشمل المفاهيم المعتمدة في هذه الإحصاءات ويوفر هيكلاً تنظيمياً يُسترشد به في جمع وتصنيف الإحصاءات البيئية على المستوى الوطني. </a:t>
            </a:r>
          </a:p>
          <a:p>
            <a:pPr marL="914400" lvl="1" indent="-457200" algn="just" rtl="1" fontAlgn="t">
              <a:spcAft>
                <a:spcPts val="600"/>
              </a:spcAft>
              <a:buFont typeface="Wingdings" panose="05000000000000000000" pitchFamily="2" charset="2"/>
              <a:buChar char="§"/>
            </a:pPr>
            <a:endParaRPr lang="ar-AE" sz="2000" dirty="0">
              <a:solidFill>
                <a:srgbClr val="002060"/>
              </a:solidFill>
              <a:cs typeface="Simplified Arabic" pitchFamily="18" charset="-78"/>
            </a:endParaRPr>
          </a:p>
          <a:p>
            <a:pPr marL="914400" lvl="1" indent="-457200" algn="just" rtl="1" fontAlgn="t">
              <a:spcAft>
                <a:spcPts val="600"/>
              </a:spcAft>
              <a:buFont typeface="Wingdings" panose="05000000000000000000" pitchFamily="2" charset="2"/>
              <a:buChar char="§"/>
            </a:pPr>
            <a:r>
              <a:rPr lang="ar-AE" sz="2000" dirty="0">
                <a:solidFill>
                  <a:srgbClr val="002060"/>
                </a:solidFill>
                <a:cs typeface="Simplified Arabic" pitchFamily="18" charset="-78"/>
              </a:rPr>
              <a:t>إصدار نظام المحاسبة الاقتصادية والبيئية لعام 2021، الذي يعتبر تحديثاً لنظام المحاسبة الاقتصادية- البيئية لعام 2012 للآمم المتحدة. </a:t>
            </a:r>
          </a:p>
          <a:p>
            <a:pPr marL="914400" lvl="1" indent="-457200" algn="just" rtl="1" fontAlgn="t">
              <a:spcAft>
                <a:spcPts val="600"/>
              </a:spcAft>
              <a:buFont typeface="Wingdings" panose="05000000000000000000" pitchFamily="2" charset="2"/>
              <a:buChar char="§"/>
            </a:pPr>
            <a:endParaRPr lang="ar-AE" sz="2000" dirty="0">
              <a:solidFill>
                <a:srgbClr val="002060"/>
              </a:solidFill>
              <a:cs typeface="Simplified Arabic" pitchFamily="18" charset="-78"/>
            </a:endParaRPr>
          </a:p>
        </p:txBody>
      </p:sp>
      <p:sp>
        <p:nvSpPr>
          <p:cNvPr id="5" name="TextBox 4">
            <a:extLst>
              <a:ext uri="{FF2B5EF4-FFF2-40B4-BE49-F238E27FC236}">
                <a16:creationId xmlns:a16="http://schemas.microsoft.com/office/drawing/2014/main" id="{17537970-D9CD-8592-279F-A891858488E7}"/>
              </a:ext>
            </a:extLst>
          </p:cNvPr>
          <p:cNvSpPr txBox="1"/>
          <p:nvPr/>
        </p:nvSpPr>
        <p:spPr>
          <a:xfrm>
            <a:off x="2960551" y="643691"/>
            <a:ext cx="5747657" cy="646331"/>
          </a:xfrm>
          <a:prstGeom prst="rect">
            <a:avLst/>
          </a:prstGeom>
          <a:noFill/>
        </p:spPr>
        <p:txBody>
          <a:bodyPr wrap="square">
            <a:spAutoFit/>
          </a:bodyPr>
          <a:lstStyle/>
          <a:p>
            <a:pPr marL="0" indent="0" algn="r" rtl="1">
              <a:buNone/>
            </a:pPr>
            <a:r>
              <a:rPr lang="ar-AE" sz="1800" b="1" dirty="0">
                <a:solidFill>
                  <a:srgbClr val="9BBB59">
                    <a:lumMod val="75000"/>
                  </a:srgbClr>
                </a:solidFill>
                <a:latin typeface="AkzidenzGroteskBE"/>
              </a:rPr>
              <a:t>أولاً: لمحة عن الإحصاءات البيئية والإقتصاد الأخضر على المستوى الدولي.</a:t>
            </a:r>
          </a:p>
          <a:p>
            <a:pPr marL="0" indent="0" algn="r" rtl="1">
              <a:buNone/>
            </a:pPr>
            <a:endParaRPr lang="en-US" sz="1800" b="1" dirty="0">
              <a:solidFill>
                <a:srgbClr val="9BBB59">
                  <a:lumMod val="75000"/>
                </a:srgbClr>
              </a:solidFill>
              <a:latin typeface="AkzidenzGroteskBE"/>
            </a:endParaRPr>
          </a:p>
        </p:txBody>
      </p:sp>
    </p:spTree>
    <p:extLst>
      <p:ext uri="{BB962C8B-B14F-4D97-AF65-F5344CB8AC3E}">
        <p14:creationId xmlns:p14="http://schemas.microsoft.com/office/powerpoint/2010/main" val="708978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2740162" cy="481869"/>
          </a:xfrm>
        </p:spPr>
        <p:txBody>
          <a:bodyPr>
            <a:normAutofit fontScale="90000"/>
          </a:bodyPr>
          <a:lstStyle/>
          <a:p>
            <a:pPr algn="r" rtl="1"/>
            <a:r>
              <a:rPr lang="ar-AE" sz="1400" b="1" dirty="0">
                <a:solidFill>
                  <a:srgbClr val="D99931"/>
                </a:solidFill>
                <a:latin typeface="Times New Roman"/>
              </a:rPr>
              <a:t>الإحصاءات البيئية والإقتصاد الأخضر في الدول العربية</a:t>
            </a:r>
            <a:endParaRPr lang="en-US" sz="1400" dirty="0">
              <a:solidFill>
                <a:srgbClr val="D99931"/>
              </a:solidFill>
              <a:latin typeface="Myriad Pro Light"/>
            </a:endParaRPr>
          </a:p>
        </p:txBody>
      </p:sp>
      <p:pic>
        <p:nvPicPr>
          <p:cNvPr id="3" name="Picture 2">
            <a:extLst>
              <a:ext uri="{FF2B5EF4-FFF2-40B4-BE49-F238E27FC236}">
                <a16:creationId xmlns:a16="http://schemas.microsoft.com/office/drawing/2014/main" id="{6E7B5C17-D9AE-9C3F-F30C-DFF97040D771}"/>
              </a:ext>
            </a:extLst>
          </p:cNvPr>
          <p:cNvPicPr>
            <a:picLocks noChangeAspect="1"/>
          </p:cNvPicPr>
          <p:nvPr/>
        </p:nvPicPr>
        <p:blipFill>
          <a:blip r:embed="rId4"/>
          <a:stretch>
            <a:fillRect/>
          </a:stretch>
        </p:blipFill>
        <p:spPr>
          <a:xfrm>
            <a:off x="1688592" y="521077"/>
            <a:ext cx="5766816" cy="4391626"/>
          </a:xfrm>
          <a:prstGeom prst="rect">
            <a:avLst/>
          </a:prstGeom>
        </p:spPr>
      </p:pic>
    </p:spTree>
    <p:extLst>
      <p:ext uri="{BB962C8B-B14F-4D97-AF65-F5344CB8AC3E}">
        <p14:creationId xmlns:p14="http://schemas.microsoft.com/office/powerpoint/2010/main" val="684510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2740162" cy="481869"/>
          </a:xfrm>
        </p:spPr>
        <p:txBody>
          <a:bodyPr>
            <a:normAutofit fontScale="90000"/>
          </a:bodyPr>
          <a:lstStyle/>
          <a:p>
            <a:pPr algn="r" rtl="1"/>
            <a:r>
              <a:rPr lang="ar-AE" sz="1400" b="1" dirty="0">
                <a:solidFill>
                  <a:srgbClr val="D99931"/>
                </a:solidFill>
                <a:latin typeface="Times New Roman"/>
              </a:rPr>
              <a:t>الإحصاءات البيئية والإقتصاد الأخضر في الدول العربية</a:t>
            </a:r>
            <a:endParaRPr lang="en-US" sz="1400" dirty="0">
              <a:solidFill>
                <a:srgbClr val="D99931"/>
              </a:solidFill>
              <a:latin typeface="Myriad Pro Light"/>
            </a:endParaRPr>
          </a:p>
        </p:txBody>
      </p:sp>
      <p:sp>
        <p:nvSpPr>
          <p:cNvPr id="5" name="TextBox 4">
            <a:extLst>
              <a:ext uri="{FF2B5EF4-FFF2-40B4-BE49-F238E27FC236}">
                <a16:creationId xmlns:a16="http://schemas.microsoft.com/office/drawing/2014/main" id="{06517CCA-4326-6F45-94C3-4A6092E91A89}"/>
              </a:ext>
            </a:extLst>
          </p:cNvPr>
          <p:cNvSpPr txBox="1"/>
          <p:nvPr/>
        </p:nvSpPr>
        <p:spPr>
          <a:xfrm>
            <a:off x="457200" y="622628"/>
            <a:ext cx="8552985" cy="4401205"/>
          </a:xfrm>
          <a:prstGeom prst="rect">
            <a:avLst/>
          </a:prstGeom>
          <a:noFill/>
        </p:spPr>
        <p:txBody>
          <a:bodyPr wrap="square">
            <a:spAutoFit/>
          </a:bodyPr>
          <a:lstStyle/>
          <a:p>
            <a:pPr marL="800100" lvl="1" indent="-342900" algn="just" rtl="1" fontAlgn="t">
              <a:spcAft>
                <a:spcPts val="600"/>
              </a:spcAft>
              <a:buFont typeface="Arial" panose="020B0604020202020204" pitchFamily="34" charset="0"/>
              <a:buChar char="•"/>
            </a:pPr>
            <a:r>
              <a:rPr lang="ar-TN" sz="2000" dirty="0">
                <a:solidFill>
                  <a:srgbClr val="002060"/>
                </a:solidFill>
                <a:cs typeface="Simplified Arabic" pitchFamily="18" charset="-78"/>
              </a:rPr>
              <a:t>من ج</a:t>
            </a:r>
            <a:r>
              <a:rPr lang="ar-AE" sz="2000" dirty="0">
                <a:solidFill>
                  <a:srgbClr val="002060"/>
                </a:solidFill>
                <a:cs typeface="Simplified Arabic" pitchFamily="18" charset="-78"/>
              </a:rPr>
              <a:t>هته، </a:t>
            </a:r>
            <a:r>
              <a:rPr lang="ar-TN" sz="2000" dirty="0">
                <a:solidFill>
                  <a:srgbClr val="002060"/>
                </a:solidFill>
                <a:cs typeface="Simplified Arabic" pitchFamily="18" charset="-78"/>
              </a:rPr>
              <a:t>يرتكز الاقتصاد الأخضر على رفاهية الإنسان والعدالة الاجتماعية مع الحد من المخاطر والندرة البيئية</a:t>
            </a:r>
            <a:r>
              <a:rPr lang="ar-AE" sz="2000" dirty="0">
                <a:solidFill>
                  <a:srgbClr val="002060"/>
                </a:solidFill>
                <a:cs typeface="Simplified Arabic" pitchFamily="18" charset="-78"/>
              </a:rPr>
              <a:t>. فقد</a:t>
            </a:r>
            <a:r>
              <a:rPr lang="ar-TN" sz="2000" dirty="0">
                <a:solidFill>
                  <a:srgbClr val="002060"/>
                </a:solidFill>
                <a:cs typeface="Simplified Arabic" pitchFamily="18" charset="-78"/>
              </a:rPr>
              <a:t> برز مفهوم الاقتصاد الأخضر كأولوية استراتيجية للعديد من الدول، من خلال تحويل اقتصاداتها إلى محركات للاستدامة والقدرة على مواجهة التحديات المرتبطة بندرة الموارد والتغيرات المناخية والأزمات الاقتصادية. </a:t>
            </a:r>
            <a:endParaRPr lang="ar-AE" sz="2000" dirty="0">
              <a:solidFill>
                <a:srgbClr val="002060"/>
              </a:solidFill>
              <a:cs typeface="Simplified Arabic" pitchFamily="18" charset="-78"/>
            </a:endParaRPr>
          </a:p>
          <a:p>
            <a:pPr lvl="1" algn="just" rtl="1" fontAlgn="t">
              <a:spcAft>
                <a:spcPts val="600"/>
              </a:spcAft>
            </a:pPr>
            <a:endParaRPr lang="ar-AE" sz="2000" dirty="0">
              <a:solidFill>
                <a:srgbClr val="002060"/>
              </a:solidFill>
              <a:cs typeface="Simplified Arabic" pitchFamily="18" charset="-78"/>
            </a:endParaRPr>
          </a:p>
          <a:p>
            <a:pPr marL="800100" lvl="1" indent="-342900" algn="just" rtl="1" fontAlgn="t">
              <a:spcAft>
                <a:spcPts val="600"/>
              </a:spcAft>
              <a:buFont typeface="Arial" panose="020B0604020202020204" pitchFamily="34" charset="0"/>
              <a:buChar char="•"/>
            </a:pPr>
            <a:r>
              <a:rPr lang="ar-TN" sz="2000" dirty="0">
                <a:solidFill>
                  <a:srgbClr val="002060"/>
                </a:solidFill>
                <a:cs typeface="Simplified Arabic" pitchFamily="18" charset="-78"/>
              </a:rPr>
              <a:t>في عام 2008 ، أطلقت الأمم المتحدة للبيئة مبادرة الاقتصاد الأخضر (</a:t>
            </a:r>
            <a:r>
              <a:rPr lang="en-US" sz="2000" dirty="0">
                <a:solidFill>
                  <a:srgbClr val="002060"/>
                </a:solidFill>
                <a:cs typeface="Simplified Arabic" pitchFamily="18" charset="-78"/>
              </a:rPr>
              <a:t>GEI : Green Economy Initiative)، </a:t>
            </a:r>
            <a:r>
              <a:rPr lang="ar-TN" sz="2000" dirty="0">
                <a:solidFill>
                  <a:srgbClr val="002060"/>
                </a:solidFill>
                <a:cs typeface="Simplified Arabic" pitchFamily="18" charset="-78"/>
              </a:rPr>
              <a:t>وهو برنامج بحث عالمي لتحفيز صانعي السياسات على دعم الاستثمارات البيئية. </a:t>
            </a:r>
            <a:endParaRPr lang="ar-AE" sz="2000" dirty="0">
              <a:solidFill>
                <a:srgbClr val="002060"/>
              </a:solidFill>
              <a:cs typeface="Simplified Arabic" pitchFamily="18" charset="-78"/>
            </a:endParaRPr>
          </a:p>
          <a:p>
            <a:pPr lvl="1" algn="just" rtl="1" fontAlgn="t">
              <a:spcAft>
                <a:spcPts val="600"/>
              </a:spcAft>
            </a:pPr>
            <a:endParaRPr lang="ar-AE" sz="2000" dirty="0">
              <a:solidFill>
                <a:srgbClr val="002060"/>
              </a:solidFill>
              <a:cs typeface="Simplified Arabic" pitchFamily="18" charset="-78"/>
            </a:endParaRPr>
          </a:p>
          <a:p>
            <a:pPr marL="800100" lvl="1" indent="-342900" algn="just" rtl="1" fontAlgn="t">
              <a:spcAft>
                <a:spcPts val="600"/>
              </a:spcAft>
              <a:buFont typeface="Arial" panose="020B0604020202020204" pitchFamily="34" charset="0"/>
              <a:buChar char="•"/>
            </a:pPr>
            <a:r>
              <a:rPr lang="ar-TN" sz="2000" dirty="0">
                <a:solidFill>
                  <a:srgbClr val="002060"/>
                </a:solidFill>
                <a:cs typeface="Simplified Arabic" pitchFamily="18" charset="-78"/>
              </a:rPr>
              <a:t>في عام 2015، نشرت الأمم المتحدة للبيئة وثيقة بعنوان: "الكشف عن المسارات نحو اقتصاد أخضر وشامل"، تؤكد على مفاهيم مثل المشاركة والدائرية والتعاون والتضامن، كما ت</a:t>
            </a:r>
            <a:r>
              <a:rPr lang="ar-AE" sz="2000" dirty="0">
                <a:solidFill>
                  <a:srgbClr val="002060"/>
                </a:solidFill>
                <a:cs typeface="Simplified Arabic" pitchFamily="18" charset="-78"/>
              </a:rPr>
              <a:t>حث</a:t>
            </a:r>
            <a:r>
              <a:rPr lang="ar-TN" sz="2000" dirty="0">
                <a:solidFill>
                  <a:srgbClr val="002060"/>
                </a:solidFill>
                <a:cs typeface="Simplified Arabic" pitchFamily="18" charset="-78"/>
              </a:rPr>
              <a:t> البلدان </a:t>
            </a:r>
            <a:r>
              <a:rPr lang="ar-AE" sz="2000" dirty="0">
                <a:solidFill>
                  <a:srgbClr val="002060"/>
                </a:solidFill>
                <a:cs typeface="Simplified Arabic" pitchFamily="18" charset="-78"/>
              </a:rPr>
              <a:t>على</a:t>
            </a:r>
            <a:r>
              <a:rPr lang="ar-TN" sz="2000" dirty="0">
                <a:solidFill>
                  <a:srgbClr val="002060"/>
                </a:solidFill>
                <a:cs typeface="Simplified Arabic" pitchFamily="18" charset="-78"/>
              </a:rPr>
              <a:t> رصد تقدمها نحو اقتصاد أخضر من خلال تقييم مختلف </a:t>
            </a:r>
            <a:r>
              <a:rPr lang="ar-AE" sz="2000" dirty="0">
                <a:solidFill>
                  <a:srgbClr val="002060"/>
                </a:solidFill>
                <a:cs typeface="Simplified Arabic" pitchFamily="18" charset="-78"/>
              </a:rPr>
              <a:t>ال</a:t>
            </a:r>
            <a:r>
              <a:rPr lang="ar-TN" sz="2000" dirty="0">
                <a:solidFill>
                  <a:srgbClr val="002060"/>
                </a:solidFill>
                <a:cs typeface="Simplified Arabic" pitchFamily="18" charset="-78"/>
              </a:rPr>
              <a:t>سياسات وتوفير إحصاءات بيئية شاملة وموثوقة تساعد صناع القرار في اتخاد </a:t>
            </a:r>
            <a:r>
              <a:rPr lang="ar-AE" sz="2000" dirty="0">
                <a:solidFill>
                  <a:srgbClr val="002060"/>
                </a:solidFill>
                <a:cs typeface="Simplified Arabic" pitchFamily="18" charset="-78"/>
              </a:rPr>
              <a:t>إجراءات</a:t>
            </a:r>
            <a:r>
              <a:rPr lang="ar-TN" sz="2000" dirty="0">
                <a:solidFill>
                  <a:srgbClr val="002060"/>
                </a:solidFill>
                <a:cs typeface="Simplified Arabic" pitchFamily="18" charset="-78"/>
              </a:rPr>
              <a:t> اقتصادية لدعم النمو الشامل والمستدام.</a:t>
            </a:r>
            <a:endParaRPr lang="en-AE" sz="2000" dirty="0">
              <a:solidFill>
                <a:srgbClr val="002060"/>
              </a:solidFill>
              <a:cs typeface="Simplified Arabic" pitchFamily="18" charset="-78"/>
            </a:endParaRPr>
          </a:p>
        </p:txBody>
      </p:sp>
    </p:spTree>
    <p:extLst>
      <p:ext uri="{BB962C8B-B14F-4D97-AF65-F5344CB8AC3E}">
        <p14:creationId xmlns:p14="http://schemas.microsoft.com/office/powerpoint/2010/main" val="2159445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338432" y="168294"/>
            <a:ext cx="3130203" cy="481869"/>
          </a:xfrm>
        </p:spPr>
        <p:txBody>
          <a:bodyPr>
            <a:normAutofit/>
          </a:bodyPr>
          <a:lstStyle/>
          <a:p>
            <a:pPr algn="r" rtl="1"/>
            <a:r>
              <a:rPr lang="ar-AE" sz="1200" b="1" dirty="0">
                <a:solidFill>
                  <a:srgbClr val="D99931"/>
                </a:solidFill>
                <a:latin typeface="Times New Roman"/>
              </a:rPr>
              <a:t>الإحصاءات البيئية والإقتصاد الأخضر في الدول العربية</a:t>
            </a:r>
            <a:endParaRPr lang="en-US" sz="1200" dirty="0">
              <a:solidFill>
                <a:srgbClr val="D99931"/>
              </a:solidFill>
              <a:latin typeface="Myriad Pro Light"/>
            </a:endParaRPr>
          </a:p>
        </p:txBody>
      </p:sp>
      <p:graphicFrame>
        <p:nvGraphicFramePr>
          <p:cNvPr id="28" name="Diagram 27">
            <a:extLst>
              <a:ext uri="{FF2B5EF4-FFF2-40B4-BE49-F238E27FC236}">
                <a16:creationId xmlns:a16="http://schemas.microsoft.com/office/drawing/2014/main" id="{14EE124D-2A91-2070-14E5-3176806214B2}"/>
              </a:ext>
            </a:extLst>
          </p:cNvPr>
          <p:cNvGraphicFramePr/>
          <p:nvPr>
            <p:extLst>
              <p:ext uri="{D42A27DB-BD31-4B8C-83A1-F6EECF244321}">
                <p14:modId xmlns:p14="http://schemas.microsoft.com/office/powerpoint/2010/main" val="1562609330"/>
              </p:ext>
            </p:extLst>
          </p:nvPr>
        </p:nvGraphicFramePr>
        <p:xfrm>
          <a:off x="2107986" y="1456810"/>
          <a:ext cx="5050155" cy="34658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9" name="TextBox 28">
            <a:extLst>
              <a:ext uri="{FF2B5EF4-FFF2-40B4-BE49-F238E27FC236}">
                <a16:creationId xmlns:a16="http://schemas.microsoft.com/office/drawing/2014/main" id="{25CB730A-842C-B300-993B-19EDA013CA13}"/>
              </a:ext>
            </a:extLst>
          </p:cNvPr>
          <p:cNvSpPr txBox="1"/>
          <p:nvPr/>
        </p:nvSpPr>
        <p:spPr>
          <a:xfrm>
            <a:off x="3492190" y="2568521"/>
            <a:ext cx="1037063" cy="2105192"/>
          </a:xfrm>
          <a:prstGeom prst="rect">
            <a:avLst/>
          </a:prstGeom>
          <a:solidFill>
            <a:schemeClr val="accent1"/>
          </a:solidFill>
        </p:spPr>
        <p:txBody>
          <a:bodyPr wrap="square" rtlCol="0">
            <a:spAutoFit/>
          </a:bodyPr>
          <a:lstStyle/>
          <a:p>
            <a:pPr algn="ctr" defTabSz="533400">
              <a:lnSpc>
                <a:spcPct val="90000"/>
              </a:lnSpc>
              <a:spcBef>
                <a:spcPct val="0"/>
              </a:spcBef>
              <a:spcAft>
                <a:spcPct val="35000"/>
              </a:spcAft>
            </a:pPr>
            <a:r>
              <a:rPr lang="ar-AE" sz="1200" dirty="0">
                <a:solidFill>
                  <a:prstClr val="white"/>
                </a:solidFill>
                <a:latin typeface="Calibri"/>
                <a:cs typeface="Arial" panose="020B0604020202020204" pitchFamily="34" charset="0"/>
              </a:rPr>
              <a:t>البيئة:</a:t>
            </a:r>
            <a:endParaRPr lang="en-AE" sz="1200" dirty="0">
              <a:solidFill>
                <a:prstClr val="white"/>
              </a:solidFill>
              <a:latin typeface="Calibri"/>
              <a:cs typeface="Arial" panose="020B0604020202020204" pitchFamily="34" charset="0"/>
            </a:endParaRPr>
          </a:p>
          <a:p>
            <a:pPr algn="ctr" defTabSz="533400">
              <a:lnSpc>
                <a:spcPct val="90000"/>
              </a:lnSpc>
              <a:spcBef>
                <a:spcPct val="0"/>
              </a:spcBef>
              <a:spcAft>
                <a:spcPct val="35000"/>
              </a:spcAft>
            </a:pPr>
            <a:r>
              <a:rPr lang="ar-AE" sz="1200" dirty="0">
                <a:solidFill>
                  <a:prstClr val="white"/>
                </a:solidFill>
                <a:latin typeface="Calibri"/>
                <a:cs typeface="Arial" panose="020B0604020202020204" pitchFamily="34" charset="0"/>
              </a:rPr>
              <a:t>-الهواء والمناخ</a:t>
            </a:r>
            <a:endParaRPr lang="en-AE" sz="1200" dirty="0">
              <a:solidFill>
                <a:prstClr val="white"/>
              </a:solidFill>
              <a:latin typeface="Calibri"/>
              <a:cs typeface="Arial" panose="020B0604020202020204" pitchFamily="34" charset="0"/>
            </a:endParaRPr>
          </a:p>
          <a:p>
            <a:pPr algn="ctr" defTabSz="533400">
              <a:lnSpc>
                <a:spcPct val="90000"/>
              </a:lnSpc>
              <a:spcBef>
                <a:spcPct val="0"/>
              </a:spcBef>
              <a:spcAft>
                <a:spcPct val="35000"/>
              </a:spcAft>
            </a:pPr>
            <a:r>
              <a:rPr lang="ar-AE" sz="1200" dirty="0">
                <a:solidFill>
                  <a:prstClr val="white"/>
                </a:solidFill>
                <a:latin typeface="Calibri"/>
                <a:cs typeface="Arial" panose="020B0604020202020204" pitchFamily="34" charset="0"/>
              </a:rPr>
              <a:t>-التنوع البيولوجي</a:t>
            </a:r>
            <a:endParaRPr lang="en-AE" sz="1200" dirty="0">
              <a:solidFill>
                <a:prstClr val="white"/>
              </a:solidFill>
              <a:latin typeface="Calibri"/>
              <a:cs typeface="Arial" panose="020B0604020202020204" pitchFamily="34" charset="0"/>
            </a:endParaRPr>
          </a:p>
          <a:p>
            <a:pPr algn="ctr" defTabSz="533400">
              <a:lnSpc>
                <a:spcPct val="90000"/>
              </a:lnSpc>
              <a:spcBef>
                <a:spcPct val="0"/>
              </a:spcBef>
              <a:spcAft>
                <a:spcPct val="35000"/>
              </a:spcAft>
            </a:pPr>
            <a:r>
              <a:rPr lang="ar-AE" sz="1200" dirty="0">
                <a:solidFill>
                  <a:prstClr val="white"/>
                </a:solidFill>
                <a:latin typeface="Calibri"/>
                <a:cs typeface="Arial" panose="020B0604020202020204" pitchFamily="34" charset="0"/>
              </a:rPr>
              <a:t>-الغابات</a:t>
            </a:r>
            <a:endParaRPr lang="en-AE" sz="1200" dirty="0">
              <a:solidFill>
                <a:prstClr val="white"/>
              </a:solidFill>
              <a:latin typeface="Calibri"/>
              <a:cs typeface="Arial" panose="020B0604020202020204" pitchFamily="34" charset="0"/>
            </a:endParaRPr>
          </a:p>
          <a:p>
            <a:pPr algn="ctr" defTabSz="533400">
              <a:lnSpc>
                <a:spcPct val="90000"/>
              </a:lnSpc>
              <a:spcBef>
                <a:spcPct val="0"/>
              </a:spcBef>
              <a:spcAft>
                <a:spcPct val="35000"/>
              </a:spcAft>
            </a:pPr>
            <a:r>
              <a:rPr lang="ar-AE" sz="1200" dirty="0">
                <a:solidFill>
                  <a:prstClr val="white"/>
                </a:solidFill>
                <a:latin typeface="Calibri"/>
                <a:cs typeface="Arial" panose="020B0604020202020204" pitchFamily="34" charset="0"/>
              </a:rPr>
              <a:t>-النفايات</a:t>
            </a:r>
            <a:endParaRPr lang="en-AE" sz="1200" dirty="0">
              <a:solidFill>
                <a:prstClr val="white"/>
              </a:solidFill>
              <a:latin typeface="Calibri"/>
              <a:cs typeface="Arial" panose="020B0604020202020204" pitchFamily="34" charset="0"/>
            </a:endParaRPr>
          </a:p>
          <a:p>
            <a:pPr algn="ctr" defTabSz="533400">
              <a:lnSpc>
                <a:spcPct val="90000"/>
              </a:lnSpc>
              <a:spcBef>
                <a:spcPct val="0"/>
              </a:spcBef>
              <a:spcAft>
                <a:spcPct val="35000"/>
              </a:spcAft>
            </a:pPr>
            <a:r>
              <a:rPr lang="ar-AE" sz="1200" dirty="0">
                <a:solidFill>
                  <a:prstClr val="white"/>
                </a:solidFill>
                <a:latin typeface="Calibri"/>
                <a:cs typeface="Arial" panose="020B0604020202020204" pitchFamily="34" charset="0"/>
              </a:rPr>
              <a:t>-المياه</a:t>
            </a:r>
            <a:endParaRPr lang="en-AE" sz="1200" dirty="0">
              <a:solidFill>
                <a:prstClr val="white"/>
              </a:solidFill>
              <a:latin typeface="Calibri"/>
              <a:cs typeface="Arial" panose="020B0604020202020204" pitchFamily="34" charset="0"/>
            </a:endParaRPr>
          </a:p>
          <a:p>
            <a:pPr algn="ctr" defTabSz="533400">
              <a:lnSpc>
                <a:spcPct val="90000"/>
              </a:lnSpc>
              <a:spcBef>
                <a:spcPct val="0"/>
              </a:spcBef>
              <a:spcAft>
                <a:spcPct val="35000"/>
              </a:spcAft>
            </a:pPr>
            <a:r>
              <a:rPr lang="ar-AE" sz="1200" dirty="0">
                <a:solidFill>
                  <a:prstClr val="white"/>
                </a:solidFill>
                <a:latin typeface="Calibri"/>
                <a:cs typeface="Arial" panose="020B0604020202020204" pitchFamily="34" charset="0"/>
              </a:rPr>
              <a:t>-السياسة البيئية</a:t>
            </a:r>
            <a:endParaRPr lang="en-AE" sz="1200" dirty="0">
              <a:solidFill>
                <a:prstClr val="white"/>
              </a:solidFill>
              <a:latin typeface="Calibri"/>
              <a:cs typeface="Arial" panose="020B0604020202020204" pitchFamily="34" charset="0"/>
            </a:endParaRPr>
          </a:p>
          <a:p>
            <a:pPr algn="ctr" defTabSz="533400">
              <a:lnSpc>
                <a:spcPct val="90000"/>
              </a:lnSpc>
              <a:spcBef>
                <a:spcPct val="0"/>
              </a:spcBef>
              <a:spcAft>
                <a:spcPct val="35000"/>
              </a:spcAft>
            </a:pPr>
            <a:r>
              <a:rPr lang="ar-AE" sz="1200" dirty="0">
                <a:solidFill>
                  <a:prstClr val="white"/>
                </a:solidFill>
                <a:latin typeface="Calibri"/>
                <a:cs typeface="Arial" panose="020B0604020202020204" pitchFamily="34" charset="0"/>
              </a:rPr>
              <a:t>(النمو الأخضر)</a:t>
            </a:r>
          </a:p>
          <a:p>
            <a:pPr algn="ctr" defTabSz="533400">
              <a:lnSpc>
                <a:spcPct val="90000"/>
              </a:lnSpc>
              <a:spcBef>
                <a:spcPct val="0"/>
              </a:spcBef>
              <a:spcAft>
                <a:spcPct val="35000"/>
              </a:spcAft>
            </a:pPr>
            <a:endParaRPr lang="en-AE" sz="1200" dirty="0">
              <a:solidFill>
                <a:prstClr val="white"/>
              </a:solidFill>
              <a:latin typeface="Calibri"/>
              <a:cs typeface="Arial" panose="020B0604020202020204" pitchFamily="34" charset="0"/>
            </a:endParaRPr>
          </a:p>
        </p:txBody>
      </p:sp>
      <p:sp>
        <p:nvSpPr>
          <p:cNvPr id="31" name="TextBox 30">
            <a:extLst>
              <a:ext uri="{FF2B5EF4-FFF2-40B4-BE49-F238E27FC236}">
                <a16:creationId xmlns:a16="http://schemas.microsoft.com/office/drawing/2014/main" id="{0C62C6FA-4C8E-30EB-CA1E-FD095CFCCCB1}"/>
              </a:ext>
            </a:extLst>
          </p:cNvPr>
          <p:cNvSpPr txBox="1"/>
          <p:nvPr/>
        </p:nvSpPr>
        <p:spPr>
          <a:xfrm>
            <a:off x="2240466" y="650163"/>
            <a:ext cx="4577574" cy="605294"/>
          </a:xfrm>
          <a:prstGeom prst="rect">
            <a:avLst/>
          </a:prstGeom>
          <a:noFill/>
        </p:spPr>
        <p:txBody>
          <a:bodyPr wrap="square">
            <a:spAutoFit/>
          </a:bodyPr>
          <a:lstStyle/>
          <a:p>
            <a:pPr algn="ctr" rtl="1">
              <a:lnSpc>
                <a:spcPts val="2000"/>
              </a:lnSpc>
              <a:spcBef>
                <a:spcPts val="600"/>
              </a:spcBef>
              <a:spcAft>
                <a:spcPts val="1200"/>
              </a:spcAft>
            </a:pPr>
            <a:r>
              <a:rPr lang="ar-AE" sz="1800" b="1" dirty="0">
                <a:effectLst/>
                <a:latin typeface="Calibri" panose="020F0502020204030204" pitchFamily="34" charset="0"/>
                <a:ea typeface="Calibri" panose="020F0502020204030204" pitchFamily="34" charset="0"/>
                <a:cs typeface="Times New Roman" panose="02020603050405020304" pitchFamily="18" charset="0"/>
              </a:rPr>
              <a:t>الشكل (2):  الإحصاءات البيئية والاقتصاد الأخضر على المستوى الدولي</a:t>
            </a:r>
            <a:endParaRPr lang="en-AE"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667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40202</TotalTime>
  <Words>1333</Words>
  <Application>Microsoft Office PowerPoint</Application>
  <PresentationFormat>On-screen Show (16:10)</PresentationFormat>
  <Paragraphs>209</Paragraphs>
  <Slides>18</Slides>
  <Notes>13</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18</vt:i4>
      </vt:variant>
    </vt:vector>
  </HeadingPairs>
  <TitlesOfParts>
    <vt:vector size="29" baseType="lpstr">
      <vt:lpstr>AkzidenzGroteskBE</vt:lpstr>
      <vt:lpstr>Arial</vt:lpstr>
      <vt:lpstr>Calibri</vt:lpstr>
      <vt:lpstr>Calibri Light</vt:lpstr>
      <vt:lpstr>Myriad Pro Light</vt:lpstr>
      <vt:lpstr>Simplified Arabic</vt:lpstr>
      <vt:lpstr>Times New Roman</vt:lpstr>
      <vt:lpstr>Wingdings</vt:lpstr>
      <vt:lpstr>Office Theme</vt:lpstr>
      <vt:lpstr>1_Office Theme</vt:lpstr>
      <vt:lpstr>2_Office Theme</vt:lpstr>
      <vt:lpstr>الإحصاءات البيئية والاقتصاد الأخضر في الدول العربية</vt:lpstr>
      <vt:lpstr>نقاط العرض </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الإحصاءات البيئية والإقتصاد الأخضر في الدول العربية</vt:lpstr>
      <vt:lpstr>شكراً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TITLE GOES HERE</dc:title>
  <dc:creator>Mhamed Mouaacha</dc:creator>
  <cp:lastModifiedBy>Mhamed Mouaacha</cp:lastModifiedBy>
  <cp:revision>978</cp:revision>
  <cp:lastPrinted>2023-11-01T10:42:50Z</cp:lastPrinted>
  <dcterms:created xsi:type="dcterms:W3CDTF">2017-02-06T09:01:23Z</dcterms:created>
  <dcterms:modified xsi:type="dcterms:W3CDTF">2023-11-03T05:34:30Z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9f17927-79b2-40d2-8aa6-1ef1eabb3585_Enabled">
    <vt:lpwstr>true</vt:lpwstr>
  </property>
  <property fmtid="{D5CDD505-2E9C-101B-9397-08002B2CF9AE}" pid="3" name="MSIP_Label_e9f17927-79b2-40d2-8aa6-1ef1eabb3585_SetDate">
    <vt:lpwstr>2022-10-03T07:48:47Z</vt:lpwstr>
  </property>
  <property fmtid="{D5CDD505-2E9C-101B-9397-08002B2CF9AE}" pid="4" name="MSIP_Label_e9f17927-79b2-40d2-8aa6-1ef1eabb3585_Method">
    <vt:lpwstr>Standard</vt:lpwstr>
  </property>
  <property fmtid="{D5CDD505-2E9C-101B-9397-08002B2CF9AE}" pid="5" name="MSIP_Label_e9f17927-79b2-40d2-8aa6-1ef1eabb3585_Name">
    <vt:lpwstr>defa4170-0d19-0005-0004-bc88714345d2</vt:lpwstr>
  </property>
  <property fmtid="{D5CDD505-2E9C-101B-9397-08002B2CF9AE}" pid="6" name="MSIP_Label_e9f17927-79b2-40d2-8aa6-1ef1eabb3585_SiteId">
    <vt:lpwstr>4aa5460f-975c-4915-88d5-cf81ff19b905</vt:lpwstr>
  </property>
  <property fmtid="{D5CDD505-2E9C-101B-9397-08002B2CF9AE}" pid="7" name="MSIP_Label_e9f17927-79b2-40d2-8aa6-1ef1eabb3585_ActionId">
    <vt:lpwstr>79a9401c-0454-4393-a24d-0dc1c57cdb34</vt:lpwstr>
  </property>
  <property fmtid="{D5CDD505-2E9C-101B-9397-08002B2CF9AE}" pid="8" name="MSIP_Label_e9f17927-79b2-40d2-8aa6-1ef1eabb3585_ContentBits">
    <vt:lpwstr>0</vt:lpwstr>
  </property>
</Properties>
</file>