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.xml" ContentType="application/vnd.openxmlformats-officedocument.drawingml.chartshapes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1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4.xml" ContentType="application/vnd.openxmlformats-officedocument.presentationml.notesSlide+xml"/>
  <Override PartName="/ppt/charts/chart3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5.xml" ContentType="application/vnd.openxmlformats-officedocument.presentationml.notesSlide+xml"/>
  <Override PartName="/ppt/charts/chart3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4" r:id="rId3"/>
  </p:sldMasterIdLst>
  <p:notesMasterIdLst>
    <p:notesMasterId r:id="rId29"/>
  </p:notesMasterIdLst>
  <p:sldIdLst>
    <p:sldId id="295" r:id="rId4"/>
    <p:sldId id="315" r:id="rId5"/>
    <p:sldId id="333" r:id="rId6"/>
    <p:sldId id="316" r:id="rId7"/>
    <p:sldId id="32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32" r:id="rId16"/>
    <p:sldId id="317" r:id="rId17"/>
    <p:sldId id="318" r:id="rId18"/>
    <p:sldId id="321" r:id="rId19"/>
    <p:sldId id="296" r:id="rId20"/>
    <p:sldId id="326" r:id="rId21"/>
    <p:sldId id="297" r:id="rId22"/>
    <p:sldId id="330" r:id="rId23"/>
    <p:sldId id="331" r:id="rId24"/>
    <p:sldId id="298" r:id="rId25"/>
    <p:sldId id="299" r:id="rId26"/>
    <p:sldId id="327" r:id="rId27"/>
    <p:sldId id="312" r:id="rId2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  <a:srgbClr val="000000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-23217\AppData\Local\Microsoft\Windows\INetCache\Content.Outlook\IN6L2NHP\dividend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COS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-23217\AppData\Local\Microsoft\Windows\INetCache\Content.Outlook\IN6L2NHP\&#1588;&#1594;&#1604;%20&#1604;&#1604;&#1605;&#1583;&#1610;&#1585;%20(004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76;&#1610;&#1575;&#1606;&#1575;&#1578;%20&#1575;&#1604;&#1605;&#1581;&#1575;&#1601;&#1592;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76;&#1610;&#1575;&#1606;&#1575;&#1578;%20&#1575;&#1604;&#1605;&#1581;&#1575;&#1601;&#1592;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3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-23217\AppData\Local\Microsoft\Windows\INetCache\Content.Outlook\IN6L2NHP\&#1588;&#1594;&#1604;%20&#1604;&#1604;&#1605;&#1583;&#1610;&#1585;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-23217\AppData\Local\Microsoft\Windows\INetCache\Content.Outlook\IN6L2NHP\casa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rdan%20Financial%20Stability%20report\2022\&#1593;&#1585;&#1590;%20&#1578;&#1602;&#1583;&#1610;&#1605;&#1610;%20&#1605;&#1580;&#1604;&#1587;%20&#1575;&#1604;&#1575;&#1583;&#1575;&#1585;&#1577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ROE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846967045786143E-2"/>
          <c:y val="3.6405246123377137E-2"/>
          <c:w val="0.90997812773403319"/>
          <c:h val="0.61870296644559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'25.3'!$F$3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100000">
                  <a:srgbClr val="002060"/>
                </a:gs>
                <a:gs pos="10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09-4F0E-ABB2-B60214417EE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09-4F0E-ABB2-B60214417EE3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100000">
                    <a:srgbClr val="FF0000"/>
                  </a:gs>
                  <a:gs pos="10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8709-4F0E-ABB2-B60214417EE3}"/>
              </c:ext>
            </c:extLst>
          </c:dPt>
          <c:dLbls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709-4F0E-ABB2-B60214417E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'25.3'!$E$4:$E$15</c:f>
              <c:strCache>
                <c:ptCount val="8"/>
                <c:pt idx="0">
                  <c:v>الجزائر</c:v>
                </c:pt>
                <c:pt idx="1">
                  <c:v>السعودية</c:v>
                </c:pt>
                <c:pt idx="2">
                  <c:v>قطر</c:v>
                </c:pt>
                <c:pt idx="3">
                  <c:v>العراق</c:v>
                </c:pt>
                <c:pt idx="4">
                  <c:v>الإمارات</c:v>
                </c:pt>
                <c:pt idx="5">
                  <c:v>الأردن</c:v>
                </c:pt>
                <c:pt idx="6">
                  <c:v>الكويت</c:v>
                </c:pt>
                <c:pt idx="7">
                  <c:v>البحرين</c:v>
                </c:pt>
              </c:strCache>
            </c:strRef>
          </c:cat>
          <c:val>
            <c:numRef>
              <c:f>'25.3'!$F$4:$F$15</c:f>
              <c:numCache>
                <c:formatCode>General</c:formatCode>
                <c:ptCount val="8"/>
                <c:pt idx="0">
                  <c:v>14.8</c:v>
                </c:pt>
                <c:pt idx="1">
                  <c:v>12.6</c:v>
                </c:pt>
                <c:pt idx="2">
                  <c:v>12.5</c:v>
                </c:pt>
                <c:pt idx="3">
                  <c:v>10.3</c:v>
                </c:pt>
                <c:pt idx="4">
                  <c:v>10</c:v>
                </c:pt>
                <c:pt idx="5">
                  <c:v>8.8000000000000007</c:v>
                </c:pt>
                <c:pt idx="6">
                  <c:v>8.6999999999999993</c:v>
                </c:pt>
                <c:pt idx="7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9-4F0E-ABB2-B60214417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89374720"/>
        <c:axId val="89376256"/>
      </c:barChart>
      <c:catAx>
        <c:axId val="8937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76256"/>
        <c:crosses val="autoZero"/>
        <c:auto val="1"/>
        <c:lblAlgn val="ctr"/>
        <c:lblOffset val="100"/>
        <c:noMultiLvlLbl val="0"/>
      </c:catAx>
      <c:valAx>
        <c:axId val="8937625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89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40337606497333E-2"/>
          <c:y val="1.2497667758064046E-2"/>
          <c:w val="0.97471932478700529"/>
          <c:h val="0.88669614410539133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880838804479212E-2"/>
                  <c:y val="-2.99944026193537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rtl="0">
                      <a:defRPr sz="18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%14.9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0"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4DE-4E7E-A843-B171603ABB81}"/>
                </c:ext>
              </c:extLst>
            </c:dLbl>
            <c:dLbl>
              <c:idx val="2"/>
              <c:layout>
                <c:manualLayout>
                  <c:x val="-3.3738210193342055E-2"/>
                  <c:y val="-4.999067103225618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rtl="0">
                      <a:defRPr sz="18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>
                        <a:solidFill>
                          <a:srgbClr val="002060"/>
                        </a:solidFill>
                      </a:rPr>
                      <a:t>%7.1</a:t>
                    </a:r>
                    <a:endParaRPr lang="en-US" sz="1800" b="1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0"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4DE-4E7E-A843-B171603ABB81}"/>
                </c:ext>
              </c:extLst>
            </c:dLbl>
            <c:dLbl>
              <c:idx val="3"/>
              <c:layout>
                <c:manualLayout>
                  <c:x val="-3.4660402898319932E-2"/>
                  <c:y val="-5.2490204583868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DE-4E7E-A843-B171603ABB81}"/>
                </c:ext>
              </c:extLst>
            </c:dLbl>
            <c:dLbl>
              <c:idx val="4"/>
              <c:layout>
                <c:manualLayout>
                  <c:x val="-3.4660402898319932E-2"/>
                  <c:y val="-3.7493003274192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DE-4E7E-A843-B171603AB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rtl="1"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Sheet1!$D$21:$D$25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Sheet1!$A$21:$A$25</c:f>
              <c:numCache>
                <c:formatCode>General</c:formatCode>
                <c:ptCount val="5"/>
                <c:pt idx="0" formatCode="0.00%">
                  <c:v>0.14866393704368022</c:v>
                </c:pt>
                <c:pt idx="1">
                  <c:v>0</c:v>
                </c:pt>
                <c:pt idx="2" formatCode="0.0%">
                  <c:v>7.1154430379746836E-2</c:v>
                </c:pt>
                <c:pt idx="3" formatCode="0.0%">
                  <c:v>0.10229022589694375</c:v>
                </c:pt>
                <c:pt idx="4" formatCode="0.0%">
                  <c:v>0.1315853917260191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DE-4E7E-A843-B171603ABB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67128288"/>
        <c:axId val="567136816"/>
      </c:lineChart>
      <c:catAx>
        <c:axId val="5671282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136816"/>
        <c:crosses val="autoZero"/>
        <c:auto val="1"/>
        <c:lblAlgn val="ctr"/>
        <c:lblOffset val="100"/>
        <c:noMultiLvlLbl val="0"/>
      </c:catAx>
      <c:valAx>
        <c:axId val="567136816"/>
        <c:scaling>
          <c:orientation val="minMax"/>
          <c:max val="0.25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671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Sheet2!$B$4:$B$6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Sheet2!$C$4:$C$6</c:f>
              <c:numCache>
                <c:formatCode>General</c:formatCode>
                <c:ptCount val="3"/>
                <c:pt idx="0">
                  <c:v>74.400000000000006</c:v>
                </c:pt>
                <c:pt idx="1">
                  <c:v>62.2</c:v>
                </c:pt>
                <c:pt idx="2">
                  <c:v>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0-4C10-9923-1B176E056F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6389816"/>
        <c:axId val="436393424"/>
      </c:barChart>
      <c:catAx>
        <c:axId val="43638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393424"/>
        <c:crosses val="autoZero"/>
        <c:auto val="1"/>
        <c:lblAlgn val="ctr"/>
        <c:lblOffset val="100"/>
        <c:noMultiLvlLbl val="0"/>
      </c:catAx>
      <c:valAx>
        <c:axId val="436393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6389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41886733923733E-2"/>
          <c:y val="7.9092940639757137E-2"/>
          <c:w val="0.85882836492945713"/>
          <c:h val="0.62496939997040879"/>
        </c:manualLayout>
      </c:layout>
      <c:lineChart>
        <c:grouping val="standard"/>
        <c:varyColors val="0"/>
        <c:ser>
          <c:idx val="0"/>
          <c:order val="0"/>
          <c:tx>
            <c:strRef>
              <c:f>Sheet5!$C$2</c:f>
              <c:strCache>
                <c:ptCount val="1"/>
                <c:pt idx="0">
                  <c:v>نسبة كفاية رأس المال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Sheet5!$B$15:$B$19</c:f>
              <c:numCache>
                <c:formatCode>yyyy</c:formatCode>
                <c:ptCount val="5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44896</c:v>
                </c:pt>
              </c:numCache>
            </c:numRef>
          </c:cat>
          <c:val>
            <c:numRef>
              <c:f>Sheet5!$C$15:$C$19</c:f>
              <c:numCache>
                <c:formatCode>General</c:formatCode>
                <c:ptCount val="5"/>
                <c:pt idx="0">
                  <c:v>16.899999999999999</c:v>
                </c:pt>
                <c:pt idx="1">
                  <c:v>18.3</c:v>
                </c:pt>
                <c:pt idx="2">
                  <c:v>18.3</c:v>
                </c:pt>
                <c:pt idx="3">
                  <c:v>18</c:v>
                </c:pt>
                <c:pt idx="4">
                  <c:v>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33-469B-AFB6-8A3DC671054F}"/>
            </c:ext>
          </c:extLst>
        </c:ser>
        <c:ser>
          <c:idx val="1"/>
          <c:order val="1"/>
          <c:tx>
            <c:strRef>
              <c:f>'[CH3 DUA PART .xlsx]26.3'!$E$2</c:f>
              <c:strCache>
                <c:ptCount val="1"/>
                <c:pt idx="0">
                  <c:v>نسبة كفاية رأس المال حسب متطلبات البنك المركزي الأردني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Sheet5!$B$15:$B$19</c:f>
              <c:numCache>
                <c:formatCode>yyyy</c:formatCode>
                <c:ptCount val="5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44896</c:v>
                </c:pt>
              </c:numCache>
            </c:numRef>
          </c:cat>
          <c:val>
            <c:numRef>
              <c:f>'[1]26.3'!$E$3:$E$20</c:f>
              <c:numCache>
                <c:formatCode>0.0</c:formatCode>
                <c:ptCount val="1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 formatCode="General">
                  <c:v>12</c:v>
                </c:pt>
                <c:pt idx="10" formatCode="General">
                  <c:v>12</c:v>
                </c:pt>
                <c:pt idx="11" formatCode="General">
                  <c:v>12</c:v>
                </c:pt>
                <c:pt idx="12" formatCode="General">
                  <c:v>12</c:v>
                </c:pt>
                <c:pt idx="13" formatCode="General">
                  <c:v>12</c:v>
                </c:pt>
                <c:pt idx="14" formatCode="General">
                  <c:v>12</c:v>
                </c:pt>
                <c:pt idx="15" formatCode="General">
                  <c:v>12</c:v>
                </c:pt>
                <c:pt idx="16" formatCode="General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33-469B-AFB6-8A3DC671054F}"/>
            </c:ext>
          </c:extLst>
        </c:ser>
        <c:ser>
          <c:idx val="2"/>
          <c:order val="2"/>
          <c:tx>
            <c:strRef>
              <c:f>'[CH3 DUA PART .xlsx]26.3'!$F$2</c:f>
              <c:strCache>
                <c:ptCount val="1"/>
                <c:pt idx="0">
                  <c:v>نسبة كفاية رأس المال حسب متطلبات بازل III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Sheet5!$B$15:$B$19</c:f>
              <c:numCache>
                <c:formatCode>yyyy</c:formatCode>
                <c:ptCount val="5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44896</c:v>
                </c:pt>
              </c:numCache>
            </c:numRef>
          </c:cat>
          <c:val>
            <c:numRef>
              <c:f>'[1]26.3'!$F$14:$F$20</c:f>
              <c:numCache>
                <c:formatCode>General</c:formatCode>
                <c:ptCount val="6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33-469B-AFB6-8A3DC6710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92576"/>
        <c:axId val="89594112"/>
      </c:lineChart>
      <c:dateAx>
        <c:axId val="89592576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94112"/>
        <c:crosses val="autoZero"/>
        <c:auto val="1"/>
        <c:lblOffset val="100"/>
        <c:baseTimeUnit val="years"/>
        <c:majorUnit val="1"/>
      </c:dateAx>
      <c:valAx>
        <c:axId val="89594112"/>
        <c:scaling>
          <c:orientation val="minMax"/>
          <c:max val="25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959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380375149312559E-2"/>
          <c:y val="0.81677574225773497"/>
          <c:w val="0.9471457832912008"/>
          <c:h val="0.17048206815848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846967045786143E-2"/>
          <c:y val="3.6405246123377137E-2"/>
          <c:w val="0.90997812773403319"/>
          <c:h val="0.74068415911201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DE5-4157-AE8D-74458C816900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DE5-4157-AE8D-74458C8169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'27.3'!$I$5:$I$17</c:f>
              <c:strCache>
                <c:ptCount val="12"/>
                <c:pt idx="0">
                  <c:v>عُمان </c:v>
                </c:pt>
                <c:pt idx="1">
                  <c:v>السعودية</c:v>
                </c:pt>
                <c:pt idx="2">
                  <c:v>البحرين</c:v>
                </c:pt>
                <c:pt idx="3">
                  <c:v>الكويت</c:v>
                </c:pt>
                <c:pt idx="4">
                  <c:v>قطر</c:v>
                </c:pt>
                <c:pt idx="5">
                  <c:v>مصر</c:v>
                </c:pt>
                <c:pt idx="6">
                  <c:v>الأردن</c:v>
                </c:pt>
                <c:pt idx="7">
                  <c:v>الإمارات</c:v>
                </c:pt>
                <c:pt idx="8">
                  <c:v>فلسطين</c:v>
                </c:pt>
                <c:pt idx="9">
                  <c:v>ليبيا</c:v>
                </c:pt>
                <c:pt idx="10">
                  <c:v>المغرب</c:v>
                </c:pt>
                <c:pt idx="11">
                  <c:v>تونس </c:v>
                </c:pt>
              </c:strCache>
            </c:strRef>
          </c:cat>
          <c:val>
            <c:numRef>
              <c:f>'27.3'!$J$5:$J$17</c:f>
              <c:numCache>
                <c:formatCode>General</c:formatCode>
                <c:ptCount val="12"/>
                <c:pt idx="0">
                  <c:v>20.2</c:v>
                </c:pt>
                <c:pt idx="1">
                  <c:v>19.899999999999999</c:v>
                </c:pt>
                <c:pt idx="2">
                  <c:v>19.5</c:v>
                </c:pt>
                <c:pt idx="3">
                  <c:v>19.3</c:v>
                </c:pt>
                <c:pt idx="4">
                  <c:v>19.2</c:v>
                </c:pt>
                <c:pt idx="5">
                  <c:v>19</c:v>
                </c:pt>
                <c:pt idx="6">
                  <c:v>17.3</c:v>
                </c:pt>
                <c:pt idx="7">
                  <c:v>17</c:v>
                </c:pt>
                <c:pt idx="8">
                  <c:v>16.3</c:v>
                </c:pt>
                <c:pt idx="9">
                  <c:v>15.6</c:v>
                </c:pt>
                <c:pt idx="10">
                  <c:v>15</c:v>
                </c:pt>
                <c:pt idx="11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E5-4157-AE8D-74458C8169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89441792"/>
        <c:axId val="89443328"/>
      </c:barChart>
      <c:catAx>
        <c:axId val="8944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9443328"/>
        <c:crosses val="autoZero"/>
        <c:auto val="1"/>
        <c:lblAlgn val="ctr"/>
        <c:lblOffset val="100"/>
        <c:noMultiLvlLbl val="0"/>
      </c:catAx>
      <c:valAx>
        <c:axId val="89443328"/>
        <c:scaling>
          <c:orientation val="minMax"/>
        </c:scaling>
        <c:delete val="1"/>
        <c:axPos val="l"/>
        <c:numFmt formatCode="_-* #,##0_-;_-* #,##0\-;_-* &quot;-&quot;_-;_-@_-" sourceLinked="0"/>
        <c:majorTickMark val="out"/>
        <c:minorTickMark val="none"/>
        <c:tickLblPos val="nextTo"/>
        <c:crossAx val="894417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 w="3175">
      <a:solidFill>
        <a:srgbClr val="019ADD"/>
      </a:solidFill>
    </a:ln>
  </c:spPr>
  <c:txPr>
    <a:bodyPr/>
    <a:lstStyle/>
    <a:p>
      <a:pPr>
        <a:defRPr sz="15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756396100056056E-2"/>
          <c:y val="2.4128289084578505E-2"/>
          <c:w val="0.92263240831806326"/>
          <c:h val="0.87221581898346079"/>
        </c:manualLayout>
      </c:layout>
      <c:lineChart>
        <c:grouping val="standard"/>
        <c:varyColors val="0"/>
        <c:ser>
          <c:idx val="0"/>
          <c:order val="0"/>
          <c:tx>
            <c:strRef>
              <c:f>Sheet6!$C$1</c:f>
              <c:strCache>
                <c:ptCount val="1"/>
                <c:pt idx="0">
                  <c:v>نسبة السيولة الإجمالية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Sheet6!$B$2:$B$6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Sheet6!$C$2:$C$6</c:f>
              <c:numCache>
                <c:formatCode>0.0</c:formatCode>
                <c:ptCount val="5"/>
                <c:pt idx="0">
                  <c:v>131.9</c:v>
                </c:pt>
                <c:pt idx="1">
                  <c:v>133.80000000000001</c:v>
                </c:pt>
                <c:pt idx="2">
                  <c:v>136.5</c:v>
                </c:pt>
                <c:pt idx="3">
                  <c:v>141.5</c:v>
                </c:pt>
                <c:pt idx="4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D6-4AE7-9B53-F5469862CE8D}"/>
            </c:ext>
          </c:extLst>
        </c:ser>
        <c:ser>
          <c:idx val="1"/>
          <c:order val="1"/>
          <c:tx>
            <c:strRef>
              <c:f>Sheet6!$D$1</c:f>
              <c:strCache>
                <c:ptCount val="1"/>
                <c:pt idx="0">
                  <c:v>السيولة القانونية إجمالي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Sheet6!$B$2:$B$6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Sheet6!$D$2:$D$6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D6-4AE7-9B53-F5469862C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5386703"/>
        <c:axId val="1955373807"/>
      </c:lineChart>
      <c:dateAx>
        <c:axId val="19553867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373807"/>
        <c:crosses val="autoZero"/>
        <c:auto val="0"/>
        <c:lblOffset val="100"/>
        <c:baseTimeUnit val="days"/>
      </c:dateAx>
      <c:valAx>
        <c:axId val="19553738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55386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Sheet3!$G$2</c:f>
              <c:strCache>
                <c:ptCount val="1"/>
                <c:pt idx="0">
                  <c:v>نسبة الديون غير العاملة إلى إجمالي الديون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Sheet3!$F$16:$F$20</c:f>
              <c:numCache>
                <c:formatCode>yyyy</c:formatCode>
                <c:ptCount val="5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44896</c:v>
                </c:pt>
              </c:numCache>
            </c:numRef>
          </c:cat>
          <c:val>
            <c:numRef>
              <c:f>Sheet3!$G$16:$G$20</c:f>
              <c:numCache>
                <c:formatCode>0.0</c:formatCode>
                <c:ptCount val="5"/>
                <c:pt idx="0">
                  <c:v>4.9000000000000004</c:v>
                </c:pt>
                <c:pt idx="1">
                  <c:v>4.99</c:v>
                </c:pt>
                <c:pt idx="2">
                  <c:v>5.5</c:v>
                </c:pt>
                <c:pt idx="3">
                  <c:v>5</c:v>
                </c:pt>
                <c:pt idx="4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5F-4254-A84C-864778486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8775663"/>
        <c:axId val="1318782735"/>
      </c:lineChart>
      <c:dateAx>
        <c:axId val="1318775663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82735"/>
        <c:crosses val="autoZero"/>
        <c:auto val="0"/>
        <c:lblOffset val="100"/>
        <c:baseTimeUnit val="years"/>
      </c:dateAx>
      <c:valAx>
        <c:axId val="1318782735"/>
        <c:scaling>
          <c:orientation val="minMax"/>
          <c:max val="10"/>
          <c:min val="1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31877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 b="1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00481189851268E-2"/>
          <c:y val="0"/>
          <c:w val="0.88498840769903764"/>
          <c:h val="0.78066784717566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'36-3'!$B$2</c:f>
              <c:strCache>
                <c:ptCount val="1"/>
                <c:pt idx="0">
                  <c:v>المؤشر</c:v>
                </c:pt>
              </c:strCache>
            </c:strRef>
          </c:tx>
          <c:spPr>
            <a:gradFill rotWithShape="1">
              <a:gsLst>
                <a:gs pos="34000">
                  <a:srgbClr val="002060"/>
                </a:gs>
                <a:gs pos="10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100000">
                    <a:srgbClr val="FF0000"/>
                  </a:gs>
                  <a:gs pos="10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0B43-4D4D-9990-85BBAF6C27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B43-4D4D-9990-85BBAF6C2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'36-3'!$A$3:$A$25</c:f>
              <c:strCache>
                <c:ptCount val="23"/>
                <c:pt idx="0">
                  <c:v>الأردن </c:v>
                </c:pt>
                <c:pt idx="1">
                  <c:v>استونيا</c:v>
                </c:pt>
                <c:pt idx="2">
                  <c:v>ايرلندا</c:v>
                </c:pt>
                <c:pt idx="3">
                  <c:v>لاتفيا</c:v>
                </c:pt>
                <c:pt idx="4">
                  <c:v>النرويج</c:v>
                </c:pt>
                <c:pt idx="5">
                  <c:v>سلوفينيا</c:v>
                </c:pt>
                <c:pt idx="6">
                  <c:v>جمهورية التشيك</c:v>
                </c:pt>
                <c:pt idx="7">
                  <c:v>النمسا</c:v>
                </c:pt>
                <c:pt idx="8">
                  <c:v>سنغافورة</c:v>
                </c:pt>
                <c:pt idx="9">
                  <c:v>لوكسمبرغ</c:v>
                </c:pt>
                <c:pt idx="10">
                  <c:v>اسبانيا</c:v>
                </c:pt>
                <c:pt idx="11">
                  <c:v>كوريا</c:v>
                </c:pt>
                <c:pt idx="12">
                  <c:v>بلجيكا </c:v>
                </c:pt>
                <c:pt idx="13">
                  <c:v>مالطا</c:v>
                </c:pt>
                <c:pt idx="14">
                  <c:v>الدنمارك</c:v>
                </c:pt>
                <c:pt idx="15">
                  <c:v>فرنسا </c:v>
                </c:pt>
                <c:pt idx="16">
                  <c:v>سويسرا</c:v>
                </c:pt>
                <c:pt idx="17">
                  <c:v>المملكة المتحدة</c:v>
                </c:pt>
                <c:pt idx="18">
                  <c:v>كندا </c:v>
                </c:pt>
                <c:pt idx="19">
                  <c:v>إيطاليا</c:v>
                </c:pt>
                <c:pt idx="20">
                  <c:v>قبرص</c:v>
                </c:pt>
                <c:pt idx="21">
                  <c:v>البرتغال</c:v>
                </c:pt>
                <c:pt idx="22">
                  <c:v>اليونان</c:v>
                </c:pt>
              </c:strCache>
            </c:strRef>
          </c:cat>
          <c:val>
            <c:numRef>
              <c:f>'36-3'!$B$3:$B$25</c:f>
              <c:numCache>
                <c:formatCode>0%</c:formatCode>
                <c:ptCount val="23"/>
                <c:pt idx="0">
                  <c:v>0.47</c:v>
                </c:pt>
                <c:pt idx="1">
                  <c:v>0.45</c:v>
                </c:pt>
                <c:pt idx="2">
                  <c:v>0.41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0.35</c:v>
                </c:pt>
                <c:pt idx="7">
                  <c:v>0.34</c:v>
                </c:pt>
                <c:pt idx="8">
                  <c:v>0.34</c:v>
                </c:pt>
                <c:pt idx="9">
                  <c:v>0.33</c:v>
                </c:pt>
                <c:pt idx="10">
                  <c:v>0.32</c:v>
                </c:pt>
                <c:pt idx="11">
                  <c:v>0.32</c:v>
                </c:pt>
                <c:pt idx="12">
                  <c:v>0.32</c:v>
                </c:pt>
                <c:pt idx="13">
                  <c:v>0.32</c:v>
                </c:pt>
                <c:pt idx="14">
                  <c:v>0.31</c:v>
                </c:pt>
                <c:pt idx="15">
                  <c:v>0.31</c:v>
                </c:pt>
                <c:pt idx="16">
                  <c:v>0.3</c:v>
                </c:pt>
                <c:pt idx="17">
                  <c:v>0.3</c:v>
                </c:pt>
                <c:pt idx="18">
                  <c:v>0.28999999999999998</c:v>
                </c:pt>
                <c:pt idx="19">
                  <c:v>0.28999999999999998</c:v>
                </c:pt>
                <c:pt idx="20">
                  <c:v>0.28999999999999998</c:v>
                </c:pt>
                <c:pt idx="21">
                  <c:v>0.27</c:v>
                </c:pt>
                <c:pt idx="2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3-4D4D-9990-85BBAF6C27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1274432"/>
        <c:axId val="261274848"/>
      </c:barChart>
      <c:catAx>
        <c:axId val="2612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274848"/>
        <c:crosses val="autoZero"/>
        <c:auto val="1"/>
        <c:lblAlgn val="ctr"/>
        <c:lblOffset val="100"/>
        <c:noMultiLvlLbl val="0"/>
      </c:catAx>
      <c:valAx>
        <c:axId val="261274848"/>
        <c:scaling>
          <c:orientation val="minMax"/>
          <c:max val="0.55000000000000004"/>
          <c:min val="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6127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14101993113918E-2"/>
          <c:y val="7.4744931083481486E-2"/>
          <c:w val="0.94868589800688607"/>
          <c:h val="0.89722571976021293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100000">
                  <a:srgbClr val="002060"/>
                </a:gs>
                <a:gs pos="10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907-4374-BD9D-C50DC9C595A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8B602EB-9249-4FCB-8BAF-1E49C07B474E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A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907-4374-BD9D-C50DC9C59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Sheet9!$B$7:$B$11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Sheet9!$C$7:$C$11</c:f>
              <c:numCache>
                <c:formatCode>General</c:formatCode>
                <c:ptCount val="5"/>
                <c:pt idx="0">
                  <c:v>-1.6</c:v>
                </c:pt>
                <c:pt idx="1">
                  <c:v>2.2000000000000002</c:v>
                </c:pt>
                <c:pt idx="2">
                  <c:v>2.5</c:v>
                </c:pt>
                <c:pt idx="3">
                  <c:v>2.6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7-4374-BD9D-C50DC9C59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58568463"/>
        <c:axId val="1858570543"/>
      </c:barChart>
      <c:catAx>
        <c:axId val="185856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570543"/>
        <c:crosses val="autoZero"/>
        <c:auto val="1"/>
        <c:lblAlgn val="ctr"/>
        <c:lblOffset val="100"/>
        <c:noMultiLvlLbl val="0"/>
      </c:catAx>
      <c:valAx>
        <c:axId val="1858570543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58568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99000">
                  <a:srgbClr val="D2A000"/>
                </a:gs>
                <a:gs pos="10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B88C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Sheet9!$D$7:$D$10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النصف الأول - 2023</c:v>
                </c:pt>
              </c:strCache>
            </c:strRef>
          </c:cat>
          <c:val>
            <c:numRef>
              <c:f>Sheet9!$E$7:$E$10</c:f>
              <c:numCache>
                <c:formatCode>General</c:formatCode>
                <c:ptCount val="4"/>
                <c:pt idx="0">
                  <c:v>0.3</c:v>
                </c:pt>
                <c:pt idx="1">
                  <c:v>1.4</c:v>
                </c:pt>
                <c:pt idx="2">
                  <c:v>4.2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C-4E40-B311-2C24E8E4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62904159"/>
        <c:axId val="1862897087"/>
      </c:barChart>
      <c:catAx>
        <c:axId val="186290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897087"/>
        <c:crosses val="autoZero"/>
        <c:auto val="1"/>
        <c:lblAlgn val="ctr"/>
        <c:lblOffset val="100"/>
        <c:noMultiLvlLbl val="0"/>
      </c:catAx>
      <c:valAx>
        <c:axId val="18628970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2904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Sheet9!$G$7:$G$9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Sheet9!$H$7:$H$9</c:f>
              <c:numCache>
                <c:formatCode>General</c:formatCode>
                <c:ptCount val="3"/>
                <c:pt idx="0">
                  <c:v>22.7</c:v>
                </c:pt>
                <c:pt idx="1">
                  <c:v>24.1</c:v>
                </c:pt>
                <c:pt idx="2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7-4C8A-9A20-6C7AC2D13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62899999"/>
        <c:axId val="1862912479"/>
      </c:barChart>
      <c:catAx>
        <c:axId val="186289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912479"/>
        <c:crosses val="autoZero"/>
        <c:auto val="1"/>
        <c:lblAlgn val="ctr"/>
        <c:lblOffset val="100"/>
        <c:noMultiLvlLbl val="0"/>
      </c:catAx>
      <c:valAx>
        <c:axId val="1862912479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289999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Sheet3!$K$2</c:f>
              <c:strCache>
                <c:ptCount val="1"/>
                <c:pt idx="0">
                  <c:v>الإجمالي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Sheet3!$J$3:$J$5</c:f>
              <c:strCache>
                <c:ptCount val="3"/>
                <c:pt idx="0">
                  <c:v>الموجودات </c:v>
                </c:pt>
                <c:pt idx="1">
                  <c:v>الودائع</c:v>
                </c:pt>
                <c:pt idx="2">
                  <c:v>التسهيلات</c:v>
                </c:pt>
              </c:strCache>
            </c:strRef>
          </c:cat>
          <c:val>
            <c:numRef>
              <c:f>Sheet3!$K$3:$K$5</c:f>
              <c:numCache>
                <c:formatCode>#,##0</c:formatCode>
                <c:ptCount val="3"/>
                <c:pt idx="0">
                  <c:v>64024078028</c:v>
                </c:pt>
                <c:pt idx="1">
                  <c:v>42511997336</c:v>
                </c:pt>
                <c:pt idx="2">
                  <c:v>33095805736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65-4686-B546-DE19B56D8A9B}"/>
            </c:ext>
          </c:extLst>
        </c:ser>
        <c:ser>
          <c:idx val="1"/>
          <c:order val="1"/>
          <c:tx>
            <c:strRef>
              <c:f>Sheet3!$L$2</c:f>
              <c:strCache>
                <c:ptCount val="1"/>
                <c:pt idx="0">
                  <c:v>منها بالعملة الأجنبية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Sheet3!$L$3:$L$5</c:f>
              <c:numCache>
                <c:formatCode>#,##0</c:formatCode>
                <c:ptCount val="3"/>
                <c:pt idx="0">
                  <c:v>13293811198</c:v>
                </c:pt>
                <c:pt idx="1">
                  <c:v>9264122729</c:v>
                </c:pt>
                <c:pt idx="2">
                  <c:v>3988459624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65-4686-B546-DE19B56D8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316591"/>
        <c:axId val="1361317007"/>
      </c:barChart>
      <c:catAx>
        <c:axId val="1361316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317007"/>
        <c:crosses val="autoZero"/>
        <c:auto val="1"/>
        <c:lblAlgn val="ctr"/>
        <c:lblOffset val="100"/>
        <c:noMultiLvlLbl val="0"/>
      </c:catAx>
      <c:valAx>
        <c:axId val="13613170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1361316591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3704061062389082E-2"/>
                <c:y val="0.3487180649181441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ar-JO"/>
                    <a:t>مليار دينار</a:t>
                  </a:r>
                  <a:endParaRPr lang="en-US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1841574146878153E-2"/>
          <c:y val="0.89344819951849774"/>
          <c:w val="0.93631685170624368"/>
          <c:h val="8.5331168568958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4019064192897E-2"/>
          <c:y val="3.6925431562346992E-3"/>
          <c:w val="0.94892573117641732"/>
          <c:h val="0.836531114473489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A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939-4E0B-8FB8-1735C58B97AF}"/>
              </c:ext>
            </c:extLst>
          </c:dPt>
          <c:dPt>
            <c:idx val="1"/>
            <c:invertIfNegative val="0"/>
            <c:bubble3D val="0"/>
            <c:spPr>
              <a:solidFill>
                <a:srgbClr val="D2A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F939-4E0B-8FB8-1735C58B97AF}"/>
              </c:ext>
            </c:extLst>
          </c:dPt>
          <c:dPt>
            <c:idx val="2"/>
            <c:invertIfNegative val="0"/>
            <c:bubble3D val="0"/>
            <c:spPr>
              <a:solidFill>
                <a:srgbClr val="D2A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939-4E0B-8FB8-1735C58B97A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Sheet3!$J$3:$J$5</c:f>
              <c:strCache>
                <c:ptCount val="3"/>
                <c:pt idx="0">
                  <c:v>الموجودات </c:v>
                </c:pt>
                <c:pt idx="1">
                  <c:v>الودائع</c:v>
                </c:pt>
                <c:pt idx="2">
                  <c:v>التسهيلات</c:v>
                </c:pt>
              </c:strCache>
            </c:strRef>
          </c:cat>
          <c:val>
            <c:numRef>
              <c:f>Sheet3!$M$3:$M$5</c:f>
              <c:numCache>
                <c:formatCode>#,##0</c:formatCode>
                <c:ptCount val="3"/>
                <c:pt idx="0" formatCode="_(* #,##0_);_(* \(#,##0\);_(* &quot;-&quot;??_);_(@_)">
                  <c:v>2109437184</c:v>
                </c:pt>
                <c:pt idx="1">
                  <c:v>1599803134</c:v>
                </c:pt>
                <c:pt idx="2">
                  <c:v>1665307673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9-4E0B-8FB8-1735C58B9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0292959"/>
        <c:axId val="1960298367"/>
      </c:barChart>
      <c:catAx>
        <c:axId val="196029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298367"/>
        <c:crosses val="autoZero"/>
        <c:auto val="1"/>
        <c:lblAlgn val="ctr"/>
        <c:lblOffset val="100"/>
        <c:noMultiLvlLbl val="0"/>
      </c:catAx>
      <c:valAx>
        <c:axId val="19602983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1960292959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5000000000000001E-2"/>
                <c:y val="0.3800462962962963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ar-JO"/>
                    <a:t>مليار دينار</a:t>
                  </a:r>
                  <a:endParaRPr lang="en-US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780356234920646E-2"/>
          <c:y val="2.4957528323323149E-2"/>
          <c:w val="0.96120487072659899"/>
          <c:h val="0.8416940812404213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tx2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BD5F-41F0-A39A-E95F2E1BB586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D5F-41F0-A39A-E95F2E1BB586}"/>
              </c:ext>
            </c:extLst>
          </c:dPt>
          <c:cat>
            <c:strRef>
              <c:f>'[Chart in Microsoft PowerPoint]نمو التسهيلات'!$A$2:$A$19</c:f>
              <c:strCach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Sep 2022</c:v>
                </c:pt>
                <c:pt idx="16">
                  <c:v>Sep 2023</c:v>
                </c:pt>
              </c:strCache>
            </c:strRef>
          </c:cat>
          <c:val>
            <c:numRef>
              <c:f>'[Chart in Microsoft PowerPoint]نمو التسهيلات'!$B$2:$B$19</c:f>
              <c:numCache>
                <c:formatCode>General</c:formatCode>
                <c:ptCount val="17"/>
                <c:pt idx="0">
                  <c:v>15.5</c:v>
                </c:pt>
                <c:pt idx="1">
                  <c:v>2.1</c:v>
                </c:pt>
                <c:pt idx="2">
                  <c:v>8.5</c:v>
                </c:pt>
                <c:pt idx="3">
                  <c:v>9.6999999999999993</c:v>
                </c:pt>
                <c:pt idx="4">
                  <c:v>12.5</c:v>
                </c:pt>
                <c:pt idx="5">
                  <c:v>6.2</c:v>
                </c:pt>
                <c:pt idx="6">
                  <c:v>1.8</c:v>
                </c:pt>
                <c:pt idx="7">
                  <c:v>9.5</c:v>
                </c:pt>
                <c:pt idx="8" formatCode="0.0">
                  <c:v>8.5</c:v>
                </c:pt>
                <c:pt idx="9" formatCode="0.0">
                  <c:v>8</c:v>
                </c:pt>
                <c:pt idx="10" formatCode="0.0">
                  <c:v>5.6</c:v>
                </c:pt>
                <c:pt idx="11" formatCode="0.0">
                  <c:v>3.7</c:v>
                </c:pt>
                <c:pt idx="12" formatCode="0.0">
                  <c:v>5.7</c:v>
                </c:pt>
                <c:pt idx="13" formatCode="0.0">
                  <c:v>4.9000000000000004</c:v>
                </c:pt>
                <c:pt idx="14" formatCode="0.0">
                  <c:v>8.5</c:v>
                </c:pt>
                <c:pt idx="15" formatCode="0.0">
                  <c:v>7.7</c:v>
                </c:pt>
                <c:pt idx="16" formatCode="0.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5F-41F0-A39A-E95F2E1BB586}"/>
            </c:ext>
          </c:extLst>
        </c:ser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D5F-41F0-A39A-E95F2E1BB58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D5F-41F0-A39A-E95F2E1BB58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D5F-41F0-A39A-E95F2E1BB58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D5F-41F0-A39A-E95F2E1BB586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D5F-41F0-A39A-E95F2E1BB58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D5F-41F0-A39A-E95F2E1BB586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D5F-41F0-A39A-E95F2E1BB586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BD5F-41F0-A39A-E95F2E1BB586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BD5F-41F0-A39A-E95F2E1BB586}"/>
              </c:ext>
            </c:extLst>
          </c:dPt>
          <c:dLbls>
            <c:dLbl>
              <c:idx val="11"/>
              <c:layout>
                <c:manualLayout>
                  <c:x val="-1.1174474086124977E-16"/>
                  <c:y val="6.3416559661625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5F-41F0-A39A-E95F2E1BB5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PowerPoint]نمو التسهيلات'!$A$2:$A$19</c:f>
              <c:strCach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Sep 2022</c:v>
                </c:pt>
                <c:pt idx="16">
                  <c:v>Sep 2023</c:v>
                </c:pt>
              </c:strCache>
            </c:strRef>
          </c:cat>
          <c:val>
            <c:numRef>
              <c:f>'[Chart in Microsoft PowerPoint]نمو التسهيلات'!$B$2:$B$19</c:f>
              <c:numCache>
                <c:formatCode>General</c:formatCode>
                <c:ptCount val="17"/>
                <c:pt idx="0">
                  <c:v>15.5</c:v>
                </c:pt>
                <c:pt idx="1">
                  <c:v>2.1</c:v>
                </c:pt>
                <c:pt idx="2">
                  <c:v>8.5</c:v>
                </c:pt>
                <c:pt idx="3">
                  <c:v>9.6999999999999993</c:v>
                </c:pt>
                <c:pt idx="4">
                  <c:v>12.5</c:v>
                </c:pt>
                <c:pt idx="5">
                  <c:v>6.2</c:v>
                </c:pt>
                <c:pt idx="6">
                  <c:v>1.8</c:v>
                </c:pt>
                <c:pt idx="7">
                  <c:v>9.5</c:v>
                </c:pt>
                <c:pt idx="8" formatCode="0.0">
                  <c:v>8.5</c:v>
                </c:pt>
                <c:pt idx="9" formatCode="0.0">
                  <c:v>8</c:v>
                </c:pt>
                <c:pt idx="10" formatCode="0.0">
                  <c:v>5.6</c:v>
                </c:pt>
                <c:pt idx="11" formatCode="0.0">
                  <c:v>3.7</c:v>
                </c:pt>
                <c:pt idx="12" formatCode="0.0">
                  <c:v>5.7</c:v>
                </c:pt>
                <c:pt idx="13" formatCode="0.0">
                  <c:v>4.9000000000000004</c:v>
                </c:pt>
                <c:pt idx="14" formatCode="0.0">
                  <c:v>8.5</c:v>
                </c:pt>
                <c:pt idx="15" formatCode="0.0">
                  <c:v>7.7</c:v>
                </c:pt>
                <c:pt idx="16" formatCode="0.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D5F-41F0-A39A-E95F2E1BB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51360"/>
        <c:axId val="83552896"/>
      </c:barChart>
      <c:catAx>
        <c:axId val="8355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552896"/>
        <c:crosses val="autoZero"/>
        <c:auto val="1"/>
        <c:lblAlgn val="ctr"/>
        <c:lblOffset val="100"/>
        <c:noMultiLvlLbl val="0"/>
      </c:catAx>
      <c:valAx>
        <c:axId val="83552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355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Sheet3!$H$2</c:f>
              <c:strCache>
                <c:ptCount val="1"/>
                <c:pt idx="0">
                  <c:v>نسبة المخصصات إلى الديون غير العاملة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0.15664214792800699"/>
                  <c:y val="2.8622211343912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16-4F22-BE77-CD0A36EC85F4}"/>
                </c:ext>
              </c:extLst>
            </c:dLbl>
            <c:dLbl>
              <c:idx val="2"/>
              <c:layout>
                <c:manualLayout>
                  <c:x val="3.5637641670116385E-3"/>
                  <c:y val="2.1325317091710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16-4F22-BE77-CD0A36EC8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Sheet3!$F$16:$F$20</c:f>
              <c:numCache>
                <c:formatCode>yyyy</c:formatCode>
                <c:ptCount val="5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44896</c:v>
                </c:pt>
              </c:numCache>
            </c:numRef>
          </c:cat>
          <c:val>
            <c:numRef>
              <c:f>Sheet3!$H$16:$H$20</c:f>
              <c:numCache>
                <c:formatCode>0.0</c:formatCode>
                <c:ptCount val="5"/>
                <c:pt idx="0">
                  <c:v>79.3</c:v>
                </c:pt>
                <c:pt idx="1">
                  <c:v>69.5</c:v>
                </c:pt>
                <c:pt idx="2">
                  <c:v>71.5</c:v>
                </c:pt>
                <c:pt idx="3">
                  <c:v>79.900000000000006</c:v>
                </c:pt>
                <c:pt idx="4">
                  <c:v>81.5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16-4F22-BE77-CD0A36EC8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8775663"/>
        <c:axId val="1318782735"/>
      </c:lineChart>
      <c:dateAx>
        <c:axId val="1318775663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82735"/>
        <c:crosses val="autoZero"/>
        <c:auto val="0"/>
        <c:lblOffset val="100"/>
        <c:baseTimeUnit val="years"/>
      </c:dateAx>
      <c:valAx>
        <c:axId val="1318782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31877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275947981434039E-2"/>
          <c:y val="0.11954950854322038"/>
          <c:w val="0.92285026201338072"/>
          <c:h val="0.605129082621578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08-432B-82DF-548485713E2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08-432B-82DF-548485713E2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D08-432B-82DF-548485713E2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08-432B-82DF-548485713E2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D08-432B-82DF-548485713E2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D08-432B-82DF-548485713E2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D08-432B-82DF-548485713E2F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8-7D08-432B-82DF-548485713E2F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A-7D08-432B-82DF-548485713E2F}"/>
              </c:ext>
            </c:extLst>
          </c:dPt>
          <c:dLbls>
            <c:dLbl>
              <c:idx val="13"/>
              <c:layout>
                <c:manualLayout>
                  <c:x val="2.5844974533635184E-3"/>
                  <c:y val="-8.0398774164181959E-3"/>
                </c:manualLayout>
              </c:layout>
              <c:tx>
                <c:rich>
                  <a:bodyPr/>
                  <a:lstStyle/>
                  <a:p>
                    <a:fld id="{8857575C-34B3-473C-8EA2-FCFA14C3253F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A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08-432B-82DF-548485713E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PowerPoint]نمو الودائع'!$A$2:$A$19</c:f>
              <c:strCach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Sep 2022</c:v>
                </c:pt>
                <c:pt idx="16">
                  <c:v>Sep 2023</c:v>
                </c:pt>
              </c:strCache>
            </c:strRef>
          </c:cat>
          <c:val>
            <c:numRef>
              <c:f>'[Chart in Microsoft PowerPoint]نمو الودائع'!$B$2:$B$19</c:f>
              <c:numCache>
                <c:formatCode>General</c:formatCode>
                <c:ptCount val="17"/>
                <c:pt idx="0">
                  <c:v>13.2</c:v>
                </c:pt>
                <c:pt idx="1">
                  <c:v>12.1</c:v>
                </c:pt>
                <c:pt idx="2">
                  <c:v>10.9</c:v>
                </c:pt>
                <c:pt idx="3">
                  <c:v>8.3000000000000007</c:v>
                </c:pt>
                <c:pt idx="4">
                  <c:v>2.4</c:v>
                </c:pt>
                <c:pt idx="5">
                  <c:v>10.5</c:v>
                </c:pt>
                <c:pt idx="6">
                  <c:v>9.6999999999999993</c:v>
                </c:pt>
                <c:pt idx="7">
                  <c:v>7.7</c:v>
                </c:pt>
                <c:pt idx="8">
                  <c:v>0.9</c:v>
                </c:pt>
                <c:pt idx="9" formatCode="0.0">
                  <c:v>0.9</c:v>
                </c:pt>
                <c:pt idx="10" formatCode="0.0">
                  <c:v>2</c:v>
                </c:pt>
                <c:pt idx="11" formatCode="0.0">
                  <c:v>4.3</c:v>
                </c:pt>
                <c:pt idx="12" formatCode="0.0">
                  <c:v>4.2</c:v>
                </c:pt>
                <c:pt idx="13" formatCode="0.0">
                  <c:v>7.4</c:v>
                </c:pt>
                <c:pt idx="14" formatCode="0.0">
                  <c:v>6.5</c:v>
                </c:pt>
                <c:pt idx="15" formatCode="0.0">
                  <c:v>5.8</c:v>
                </c:pt>
                <c:pt idx="16" formatCode="0.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D08-432B-82DF-548485713E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013184"/>
        <c:axId val="78014720"/>
      </c:barChart>
      <c:catAx>
        <c:axId val="7801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/>
        </c:spPr>
        <c:txPr>
          <a:bodyPr rot="-5400000" vert="horz" anchor="b" anchorCtr="1"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8014720"/>
        <c:crosses val="autoZero"/>
        <c:auto val="0"/>
        <c:lblAlgn val="ctr"/>
        <c:lblOffset val="400"/>
        <c:noMultiLvlLbl val="0"/>
      </c:catAx>
      <c:valAx>
        <c:axId val="78014720"/>
        <c:scaling>
          <c:orientation val="minMax"/>
          <c:min val="-4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8013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19838877679118"/>
          <c:y val="0.13331751378234577"/>
          <c:w val="0.37248632818691557"/>
          <c:h val="0.71249442905250526"/>
        </c:manualLayout>
      </c:layout>
      <c:pieChart>
        <c:varyColors val="1"/>
        <c:ser>
          <c:idx val="0"/>
          <c:order val="0"/>
          <c:tx>
            <c:strRef>
              <c:f>'التسهيلات المغطاة بضمانات'!$D$1</c:f>
              <c:strCache>
                <c:ptCount val="1"/>
                <c:pt idx="0">
                  <c:v>حصة كل نوع من اجمالي التسهيلات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449-4765-974F-E2B5DC0C0FDF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449-4765-974F-E2B5DC0C0FDF}"/>
              </c:ext>
            </c:extLst>
          </c:dPt>
          <c:dPt>
            <c:idx val="2"/>
            <c:bubble3D val="0"/>
            <c:spPr>
              <a:solidFill>
                <a:srgbClr val="B88C0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449-4765-974F-E2B5DC0C0FD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449-4765-974F-E2B5DC0C0F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0449-4765-974F-E2B5DC0C0FDF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0449-4765-974F-E2B5DC0C0FD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1"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449-4765-974F-E2B5DC0C0FD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1"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449-4765-974F-E2B5DC0C0FD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1">
                    <a:defRPr sz="1800" b="1" i="0" u="none" strike="noStrike" kern="1200" baseline="0">
                      <a:solidFill>
                        <a:srgbClr val="B88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449-4765-974F-E2B5DC0C0FD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1">
                    <a:defRPr sz="18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449-4765-974F-E2B5DC0C0FD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1">
                    <a:defRPr sz="1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449-4765-974F-E2B5DC0C0FD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rtl="1">
                    <a:defRPr sz="18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449-4765-974F-E2B5DC0C0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'التسهيلات المغطاة بضمانات'!$B$2:$B$7</c:f>
              <c:strCache>
                <c:ptCount val="6"/>
                <c:pt idx="0">
                  <c:v>قروض الشركات الكبرى</c:v>
                </c:pt>
                <c:pt idx="1">
                  <c:v>قروض الافراد</c:v>
                </c:pt>
                <c:pt idx="2">
                  <c:v>القروض العقارية التجارية</c:v>
                </c:pt>
                <c:pt idx="3">
                  <c:v> قروض الشركات الصغيرة والمتوسطة</c:v>
                </c:pt>
                <c:pt idx="4">
                  <c:v>قروض الحكومة والقطاع العام</c:v>
                </c:pt>
                <c:pt idx="5">
                  <c:v>قروض آخرى</c:v>
                </c:pt>
              </c:strCache>
            </c:strRef>
          </c:cat>
          <c:val>
            <c:numRef>
              <c:f>'التسهيلات المغطاة بضمانات'!$D$2:$D$7</c:f>
              <c:numCache>
                <c:formatCode>0.0%</c:formatCode>
                <c:ptCount val="6"/>
                <c:pt idx="0">
                  <c:v>0.33013920311404982</c:v>
                </c:pt>
                <c:pt idx="1">
                  <c:v>0.40332813397726924</c:v>
                </c:pt>
                <c:pt idx="2">
                  <c:v>3.8403342454066243E-2</c:v>
                </c:pt>
                <c:pt idx="3">
                  <c:v>0.10375027115390476</c:v>
                </c:pt>
                <c:pt idx="4">
                  <c:v>0.11446475861543617</c:v>
                </c:pt>
                <c:pt idx="5">
                  <c:v>1.0664554069289131E-2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49-4765-974F-E2B5DC0C0FDF}"/>
            </c:ext>
          </c:extLst>
        </c:ser>
        <c:ser>
          <c:idx val="1"/>
          <c:order val="1"/>
          <c:tx>
            <c:strRef>
              <c:f>'التسهيلات المغطاة بضمانات'!$D$1</c:f>
              <c:strCache>
                <c:ptCount val="1"/>
                <c:pt idx="0">
                  <c:v>حصة كل نوع من اجمالي التسهيلات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449-4765-974F-E2B5DC0C0F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449-4765-974F-E2B5DC0C0F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0449-4765-974F-E2B5DC0C0F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0449-4765-974F-E2B5DC0C0F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0449-4765-974F-E2B5DC0C0F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0449-4765-974F-E2B5DC0C0FDF}"/>
              </c:ext>
            </c:extLst>
          </c:dPt>
          <c:cat>
            <c:strRef>
              <c:f>'التسهيلات المغطاة بضمانات'!$B$2:$B$7</c:f>
              <c:strCache>
                <c:ptCount val="6"/>
                <c:pt idx="0">
                  <c:v>قروض الشركات الكبرى</c:v>
                </c:pt>
                <c:pt idx="1">
                  <c:v>قروض الافراد</c:v>
                </c:pt>
                <c:pt idx="2">
                  <c:v>القروض العقارية التجارية</c:v>
                </c:pt>
                <c:pt idx="3">
                  <c:v> قروض الشركات الصغيرة والمتوسطة</c:v>
                </c:pt>
                <c:pt idx="4">
                  <c:v>قروض الحكومة والقطاع العام</c:v>
                </c:pt>
                <c:pt idx="5">
                  <c:v>قروض آخرى</c:v>
                </c:pt>
              </c:strCache>
            </c:strRef>
          </c:cat>
          <c:val>
            <c:numRef>
              <c:f>'التسهيلات المغطاة بضمانات'!$D$2:$D$7</c:f>
              <c:numCache>
                <c:formatCode>0.0%</c:formatCode>
                <c:ptCount val="6"/>
                <c:pt idx="0">
                  <c:v>0.33013920311404982</c:v>
                </c:pt>
                <c:pt idx="1">
                  <c:v>0.40332813397726924</c:v>
                </c:pt>
                <c:pt idx="2">
                  <c:v>3.8403342454066243E-2</c:v>
                </c:pt>
                <c:pt idx="3">
                  <c:v>0.10375027115390476</c:v>
                </c:pt>
                <c:pt idx="4">
                  <c:v>0.11446475861543617</c:v>
                </c:pt>
                <c:pt idx="5">
                  <c:v>1.0664554069289131E-2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449-4765-974F-E2B5DC0C0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1"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705549076364396"/>
          <c:y val="6.2090098853775921E-2"/>
          <c:w val="0.3854260302919934"/>
          <c:h val="0.86302222488734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2367931590826E-2"/>
          <c:y val="2.1192038495188102E-2"/>
          <c:w val="0.97619359003825568"/>
          <c:h val="0.85028944298629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Sheet10!$C$2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5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F9-4162-A751-1F18CEF0F19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5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5F9-4162-A751-1F18CEF0F1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5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5F9-4162-A751-1F18CEF0F19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5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5F9-4162-A751-1F18CEF0F19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5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5F9-4162-A751-1F18CEF0F19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5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5F9-4162-A751-1F18CEF0F19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5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5F9-4162-A751-1F18CEF0F19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rtl="1">
                    <a:defRPr sz="15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5F9-4162-A751-1F18CEF0F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5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Sheet10!$B$3:$B$10</c:f>
              <c:strCache>
                <c:ptCount val="8"/>
                <c:pt idx="0">
                  <c:v>الافراد</c:v>
                </c:pt>
                <c:pt idx="1">
                  <c:v>خدمات ومرافق عامة</c:v>
                </c:pt>
                <c:pt idx="2">
                  <c:v>التجارة العامة</c:v>
                </c:pt>
                <c:pt idx="3">
                  <c:v>الصناعة</c:v>
                </c:pt>
                <c:pt idx="4">
                  <c:v>سياحة وفنادق ومطاعم</c:v>
                </c:pt>
                <c:pt idx="5">
                  <c:v>الزراعة</c:v>
                </c:pt>
                <c:pt idx="6">
                  <c:v>النقل</c:v>
                </c:pt>
                <c:pt idx="7">
                  <c:v>التعدين</c:v>
                </c:pt>
              </c:strCache>
            </c:strRef>
          </c:cat>
          <c:val>
            <c:numRef>
              <c:f>Sheet10!$C$3:$C$10</c:f>
              <c:numCache>
                <c:formatCode>0.0%</c:formatCode>
                <c:ptCount val="8"/>
                <c:pt idx="0">
                  <c:v>0.40500000000000003</c:v>
                </c:pt>
                <c:pt idx="1">
                  <c:v>0.15525424121510314</c:v>
                </c:pt>
                <c:pt idx="2">
                  <c:v>0.14522467638802933</c:v>
                </c:pt>
                <c:pt idx="3">
                  <c:v>0.11767145642176</c:v>
                </c:pt>
                <c:pt idx="4">
                  <c:v>2.1201603807525438E-2</c:v>
                </c:pt>
                <c:pt idx="5">
                  <c:v>1.6450830275278792E-2</c:v>
                </c:pt>
                <c:pt idx="6">
                  <c:v>1.1368630301672273E-2</c:v>
                </c:pt>
                <c:pt idx="7">
                  <c:v>4.061631255430887E-3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9-4162-A751-1F18CEF0F1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59935199"/>
        <c:axId val="1859947679"/>
      </c:barChart>
      <c:catAx>
        <c:axId val="185993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9947679"/>
        <c:crosses val="autoZero"/>
        <c:auto val="1"/>
        <c:lblAlgn val="ctr"/>
        <c:lblOffset val="100"/>
        <c:noMultiLvlLbl val="0"/>
      </c:catAx>
      <c:valAx>
        <c:axId val="1859947679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59935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92056763614168E-2"/>
          <c:y val="7.7840926503428443E-2"/>
          <c:w val="0.92395238793426948"/>
          <c:h val="0.8147597116051609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226832"/>
        <c:axId val="305224864"/>
      </c:lineChart>
      <c:catAx>
        <c:axId val="30522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24864"/>
        <c:crosses val="autoZero"/>
        <c:auto val="1"/>
        <c:lblAlgn val="ctr"/>
        <c:lblOffset val="100"/>
        <c:noMultiLvlLbl val="0"/>
      </c:catAx>
      <c:valAx>
        <c:axId val="305224864"/>
        <c:scaling>
          <c:orientation val="minMax"/>
          <c:max val="0.70000000000000007"/>
          <c:min val="3.0000000000000006E-2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0522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100000">
                  <a:srgbClr val="00B050"/>
                </a:gs>
                <a:gs pos="10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6"/>
            <c:invertIfNegative val="0"/>
            <c:bubble3D val="0"/>
            <c:spPr>
              <a:gradFill rotWithShape="1">
                <a:gsLst>
                  <a:gs pos="100000">
                    <a:srgbClr val="B88C00"/>
                  </a:gs>
                  <a:gs pos="10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6DD0-4AAA-9808-E7A4A9E52332}"/>
              </c:ext>
            </c:extLst>
          </c:dPt>
          <c:dLbls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300" b="1" i="0" u="none" strike="noStrike" kern="1200" baseline="0">
                      <a:solidFill>
                        <a:srgbClr val="B88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DD0-4AAA-9808-E7A4A9E5233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Sheet11!$B$3:$B$14</c:f>
              <c:strCache>
                <c:ptCount val="12"/>
                <c:pt idx="0">
                  <c:v>ليبيا </c:v>
                </c:pt>
                <c:pt idx="1">
                  <c:v>الجزائر</c:v>
                </c:pt>
                <c:pt idx="2">
                  <c:v>العراق</c:v>
                </c:pt>
                <c:pt idx="3">
                  <c:v>تونس </c:v>
                </c:pt>
                <c:pt idx="4">
                  <c:v>المغرب </c:v>
                </c:pt>
                <c:pt idx="5">
                  <c:v>الإمارات</c:v>
                </c:pt>
                <c:pt idx="6">
                  <c:v>الأردن</c:v>
                </c:pt>
                <c:pt idx="7">
                  <c:v>عُمان </c:v>
                </c:pt>
                <c:pt idx="8">
                  <c:v>البحرين </c:v>
                </c:pt>
                <c:pt idx="9">
                  <c:v>السعودية </c:v>
                </c:pt>
                <c:pt idx="10">
                  <c:v>قطر </c:v>
                </c:pt>
                <c:pt idx="11">
                  <c:v>الكويت</c:v>
                </c:pt>
              </c:strCache>
            </c:strRef>
          </c:cat>
          <c:val>
            <c:numRef>
              <c:f>Sheet11!$C$3:$C$14</c:f>
              <c:numCache>
                <c:formatCode>General</c:formatCode>
                <c:ptCount val="12"/>
                <c:pt idx="0">
                  <c:v>21</c:v>
                </c:pt>
                <c:pt idx="1">
                  <c:v>20.6</c:v>
                </c:pt>
                <c:pt idx="2">
                  <c:v>18.899999999999999</c:v>
                </c:pt>
                <c:pt idx="3">
                  <c:v>13</c:v>
                </c:pt>
                <c:pt idx="4">
                  <c:v>8</c:v>
                </c:pt>
                <c:pt idx="5">
                  <c:v>7</c:v>
                </c:pt>
                <c:pt idx="6">
                  <c:v>4.5</c:v>
                </c:pt>
                <c:pt idx="7">
                  <c:v>4.4000000000000004</c:v>
                </c:pt>
                <c:pt idx="8">
                  <c:v>3</c:v>
                </c:pt>
                <c:pt idx="9">
                  <c:v>2.7</c:v>
                </c:pt>
                <c:pt idx="10">
                  <c:v>2.4</c:v>
                </c:pt>
                <c:pt idx="1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D0-4AAA-9808-E7A4A9E52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4"/>
        <c:axId val="1917667807"/>
        <c:axId val="1917653663"/>
      </c:barChart>
      <c:catAx>
        <c:axId val="191766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653663"/>
        <c:crosses val="autoZero"/>
        <c:auto val="1"/>
        <c:lblAlgn val="ctr"/>
        <c:lblOffset val="100"/>
        <c:noMultiLvlLbl val="0"/>
      </c:catAx>
      <c:valAx>
        <c:axId val="19176536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17667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 sz="15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rgbClr val="002060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dLbl>
              <c:idx val="0"/>
              <c:layout>
                <c:manualLayout>
                  <c:x val="-9.6535382048386371E-3"/>
                  <c:y val="-3.6931112221527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0E-4020-B9B2-55A024F867A4}"/>
                </c:ext>
              </c:extLst>
            </c:dLbl>
            <c:dLbl>
              <c:idx val="8"/>
              <c:layout>
                <c:manualLayout>
                  <c:x val="-2.7263884452529571E-2"/>
                  <c:y val="-3.4652466096167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0E-4020-B9B2-55A024F86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Sheet8!$B$2:$B$10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xVal>
          <c:yVal>
            <c:numRef>
              <c:f>Sheet8!$E$2:$E$10</c:f>
              <c:numCache>
                <c:formatCode>0.0%</c:formatCode>
                <c:ptCount val="9"/>
                <c:pt idx="0">
                  <c:v>1.2030400609346391E-2</c:v>
                </c:pt>
                <c:pt idx="1">
                  <c:v>8.0752206156619183E-3</c:v>
                </c:pt>
                <c:pt idx="2">
                  <c:v>3.5388202761171663E-3</c:v>
                </c:pt>
                <c:pt idx="3">
                  <c:v>6.2295733049557971E-3</c:v>
                </c:pt>
                <c:pt idx="4">
                  <c:v>5.4590331951806194E-3</c:v>
                </c:pt>
                <c:pt idx="5">
                  <c:v>5.0060755357924673E-3</c:v>
                </c:pt>
                <c:pt idx="6">
                  <c:v>2.7185910972705712E-3</c:v>
                </c:pt>
                <c:pt idx="7">
                  <c:v>3.6586671070706371E-3</c:v>
                </c:pt>
                <c:pt idx="8">
                  <c:v>5.5835318421701115E-3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0E-4020-B9B2-55A024F86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4702207"/>
        <c:axId val="1854694303"/>
      </c:scatterChart>
      <c:valAx>
        <c:axId val="1854702207"/>
        <c:scaling>
          <c:orientation val="minMax"/>
          <c:max val="2022"/>
          <c:min val="2014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694303"/>
        <c:crosses val="autoZero"/>
        <c:crossBetween val="midCat"/>
      </c:valAx>
      <c:valAx>
        <c:axId val="1854694303"/>
        <c:scaling>
          <c:orientation val="minMax"/>
          <c:max val="2.5000000000000005E-2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547022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accent2"/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42976"/>
        <c:axId val="857547968"/>
      </c:barChart>
      <c:catAx>
        <c:axId val="8575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7547968"/>
        <c:crosses val="autoZero"/>
        <c:auto val="1"/>
        <c:lblAlgn val="ctr"/>
        <c:lblOffset val="100"/>
        <c:noMultiLvlLbl val="0"/>
      </c:catAx>
      <c:valAx>
        <c:axId val="857547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57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95406072545295E-2"/>
          <c:y val="3.1820517606501994E-2"/>
          <c:w val="0.94370459392745465"/>
          <c:h val="0.67271239909761049"/>
        </c:manualLayout>
      </c:layout>
      <c:lineChart>
        <c:grouping val="standard"/>
        <c:varyColors val="0"/>
        <c:ser>
          <c:idx val="0"/>
          <c:order val="0"/>
          <c:tx>
            <c:strRef>
              <c:f>Sheet4!$H$2</c:f>
              <c:strCache>
                <c:ptCount val="1"/>
                <c:pt idx="0">
                  <c:v>معدل العائد على حقوق الملكية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Sheet4!$G$15:$G$19</c:f>
              <c:numCache>
                <c:formatCode>yyyy</c:formatCode>
                <c:ptCount val="5"/>
                <c:pt idx="0">
                  <c:v>43435</c:v>
                </c:pt>
                <c:pt idx="1">
                  <c:v>43801</c:v>
                </c:pt>
                <c:pt idx="2">
                  <c:v>44168</c:v>
                </c:pt>
                <c:pt idx="3">
                  <c:v>44534</c:v>
                </c:pt>
                <c:pt idx="4">
                  <c:v>44900</c:v>
                </c:pt>
              </c:numCache>
            </c:numRef>
          </c:cat>
          <c:val>
            <c:numRef>
              <c:f>Sheet4!$H$15:$H$19</c:f>
              <c:numCache>
                <c:formatCode>General</c:formatCode>
                <c:ptCount val="5"/>
                <c:pt idx="0">
                  <c:v>9.6</c:v>
                </c:pt>
                <c:pt idx="1">
                  <c:v>9.4</c:v>
                </c:pt>
                <c:pt idx="2">
                  <c:v>5.0999999999999996</c:v>
                </c:pt>
                <c:pt idx="3">
                  <c:v>8.3000000000000007</c:v>
                </c:pt>
                <c:pt idx="4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41-48CB-A73B-9E0E3977DEC5}"/>
            </c:ext>
          </c:extLst>
        </c:ser>
        <c:ser>
          <c:idx val="1"/>
          <c:order val="1"/>
          <c:tx>
            <c:strRef>
              <c:f>Sheet4!$I$2</c:f>
              <c:strCache>
                <c:ptCount val="1"/>
                <c:pt idx="0">
                  <c:v>معدل العائد على الموجودات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Sheet4!$G$15:$G$19</c:f>
              <c:numCache>
                <c:formatCode>yyyy</c:formatCode>
                <c:ptCount val="5"/>
                <c:pt idx="0">
                  <c:v>43435</c:v>
                </c:pt>
                <c:pt idx="1">
                  <c:v>43801</c:v>
                </c:pt>
                <c:pt idx="2">
                  <c:v>44168</c:v>
                </c:pt>
                <c:pt idx="3">
                  <c:v>44534</c:v>
                </c:pt>
                <c:pt idx="4">
                  <c:v>44900</c:v>
                </c:pt>
              </c:numCache>
            </c:numRef>
          </c:cat>
          <c:val>
            <c:numRef>
              <c:f>Sheet4!$I$15:$I$19</c:f>
              <c:numCache>
                <c:formatCode>General</c:formatCode>
                <c:ptCount val="5"/>
                <c:pt idx="0">
                  <c:v>1.2</c:v>
                </c:pt>
                <c:pt idx="1">
                  <c:v>1.2</c:v>
                </c:pt>
                <c:pt idx="2">
                  <c:v>0.6</c:v>
                </c:pt>
                <c:pt idx="3" formatCode="0.0">
                  <c:v>1</c:v>
                </c:pt>
                <c:pt idx="4" formatCode="0.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41-48CB-A73B-9E0E3977D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487232"/>
        <c:axId val="87488768"/>
      </c:lineChart>
      <c:dateAx>
        <c:axId val="8748723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88768"/>
        <c:crosses val="autoZero"/>
        <c:auto val="1"/>
        <c:lblOffset val="100"/>
        <c:baseTimeUnit val="years"/>
        <c:majorUnit val="1"/>
        <c:majorTimeUnit val="years"/>
      </c:dateAx>
      <c:valAx>
        <c:axId val="8748876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8748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5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ROA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300585546237168E-2"/>
          <c:y val="4.2966830353348924E-2"/>
          <c:w val="0.90997812773403319"/>
          <c:h val="0.630652754770337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'24.3'!$G$2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100000">
                  <a:srgbClr val="00B050"/>
                </a:gs>
                <a:gs pos="10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7"/>
            <c:invertIfNegative val="0"/>
            <c:bubble3D val="0"/>
            <c:spPr>
              <a:gradFill rotWithShape="1">
                <a:gsLst>
                  <a:gs pos="100000">
                    <a:srgbClr val="B88C00"/>
                  </a:gs>
                  <a:gs pos="10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3B05-47D1-A871-1A85DE78A439}"/>
              </c:ext>
            </c:extLst>
          </c:dPt>
          <c:dLbls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B88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B05-47D1-A871-1A85DE78A43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'24.3'!$F$3:$F$16</c:f>
              <c:strCache>
                <c:ptCount val="10"/>
                <c:pt idx="0">
                  <c:v>السعودية</c:v>
                </c:pt>
                <c:pt idx="1">
                  <c:v>الجزائر</c:v>
                </c:pt>
                <c:pt idx="2">
                  <c:v>فلسطين</c:v>
                </c:pt>
                <c:pt idx="3">
                  <c:v>العراق</c:v>
                </c:pt>
                <c:pt idx="4">
                  <c:v>قطر</c:v>
                </c:pt>
                <c:pt idx="5">
                  <c:v>البحرين</c:v>
                </c:pt>
                <c:pt idx="6">
                  <c:v>الكويت</c:v>
                </c:pt>
                <c:pt idx="7">
                  <c:v>الأردن</c:v>
                </c:pt>
                <c:pt idx="8">
                  <c:v>الإمارات </c:v>
                </c:pt>
                <c:pt idx="9">
                  <c:v>ليبيا </c:v>
                </c:pt>
              </c:strCache>
            </c:strRef>
          </c:cat>
          <c:val>
            <c:numRef>
              <c:f>'24.3'!$G$3:$G$16</c:f>
              <c:numCache>
                <c:formatCode>General</c:formatCode>
                <c:ptCount val="10"/>
                <c:pt idx="0">
                  <c:v>2.8</c:v>
                </c:pt>
                <c:pt idx="1">
                  <c:v>1.7</c:v>
                </c:pt>
                <c:pt idx="2">
                  <c:v>1.5</c:v>
                </c:pt>
                <c:pt idx="3">
                  <c:v>1.4</c:v>
                </c:pt>
                <c:pt idx="4">
                  <c:v>1.3</c:v>
                </c:pt>
                <c:pt idx="5">
                  <c:v>1.2</c:v>
                </c:pt>
                <c:pt idx="6">
                  <c:v>1.2</c:v>
                </c:pt>
                <c:pt idx="7">
                  <c:v>1</c:v>
                </c:pt>
                <c:pt idx="8">
                  <c:v>1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05-47D1-A871-1A85DE78A4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89093248"/>
        <c:axId val="89094784"/>
      </c:barChart>
      <c:catAx>
        <c:axId val="8909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4784"/>
        <c:crosses val="autoZero"/>
        <c:auto val="1"/>
        <c:lblAlgn val="ctr"/>
        <c:lblOffset val="100"/>
        <c:noMultiLvlLbl val="0"/>
      </c:catAx>
      <c:valAx>
        <c:axId val="89094784"/>
        <c:scaling>
          <c:orientation val="minMax"/>
          <c:max val="3"/>
        </c:scaling>
        <c:delete val="1"/>
        <c:axPos val="l"/>
        <c:numFmt formatCode="#,##0.0" sourceLinked="0"/>
        <c:majorTickMark val="out"/>
        <c:minorTickMark val="none"/>
        <c:tickLblPos val="nextTo"/>
        <c:crossAx val="890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2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3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0.82838</cdr:x>
      <cdr:y>0.78612</cdr:y>
    </cdr:from>
    <cdr:to>
      <cdr:x>0.93767</cdr:x>
      <cdr:y>0.9006</cdr:y>
    </cdr:to>
    <cdr:sp macro="" textlink="">
      <cdr:nvSpPr>
        <cdr:cNvPr id="3" name="TextBox 1"/>
        <cdr:cNvSpPr txBox="1"/>
      </cdr:nvSpPr>
      <cdr:spPr>
        <a:xfrm xmlns:a="http://schemas.openxmlformats.org/drawingml/2006/main" rot="19456064">
          <a:off x="4510441" y="2137142"/>
          <a:ext cx="595073" cy="311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r-JO" sz="1100" b="1" dirty="0">
              <a:solidFill>
                <a:schemeClr val="tx1"/>
              </a:solidFill>
            </a:rPr>
            <a:t>المتوقع</a:t>
          </a:r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0.65894</cdr:x>
      <cdr:y>0.79504</cdr:y>
    </cdr:from>
    <cdr:to>
      <cdr:x>0.76823</cdr:x>
      <cdr:y>0.90952</cdr:y>
    </cdr:to>
    <cdr:sp macro="" textlink="">
      <cdr:nvSpPr>
        <cdr:cNvPr id="4" name="TextBox 1"/>
        <cdr:cNvSpPr txBox="1"/>
      </cdr:nvSpPr>
      <cdr:spPr>
        <a:xfrm xmlns:a="http://schemas.openxmlformats.org/drawingml/2006/main" rot="19456064">
          <a:off x="3587848" y="2161385"/>
          <a:ext cx="595073" cy="311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r-JO" sz="1100" b="1" dirty="0">
              <a:solidFill>
                <a:schemeClr val="tx1"/>
              </a:solidFill>
            </a:rPr>
            <a:t>المتوقع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0.00246</cdr:x>
      <cdr:y>0.17648</cdr:y>
    </cdr:from>
    <cdr:to>
      <cdr:x>0.06248</cdr:x>
      <cdr:y>0.6539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674518" y="1322073"/>
          <a:ext cx="1714336" cy="337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ar-JO" sz="1500" b="0" dirty="0"/>
            <a:t>مليار دينار </a:t>
          </a:r>
          <a:endParaRPr lang="en-US" sz="1500" b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0.11801</cdr:x>
      <cdr:y>0.04391</cdr:y>
    </cdr:from>
    <cdr:to>
      <cdr:x>0.23006</cdr:x>
      <cdr:y>0.11356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5566" y="151018"/>
          <a:ext cx="612966" cy="23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en-US" sz="1400" b="1" dirty="0">
              <a:solidFill>
                <a:srgbClr val="B88C00"/>
              </a:solidFill>
            </a:rPr>
            <a:t>3.4</a:t>
          </a:r>
          <a:r>
            <a:rPr lang="ar-JO" sz="1400" b="1" dirty="0">
              <a:solidFill>
                <a:srgbClr val="B88C00"/>
              </a:solidFill>
            </a:rPr>
            <a:t>%</a:t>
          </a:r>
          <a:endParaRPr lang="en-US" sz="1400" b="1" dirty="0">
            <a:solidFill>
              <a:srgbClr val="B88C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308D7ED3-4277-40EC-8CF9-F3BFC0C3FDA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79525"/>
            <a:ext cx="61356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46F67FC-47AE-424D-9F5C-CF151D7C1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8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604838"/>
            <a:ext cx="5367338" cy="301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741294" y="3825396"/>
            <a:ext cx="5930348" cy="3624060"/>
          </a:xfrm>
          <a:prstGeom prst="rect">
            <a:avLst/>
          </a:prstGeom>
        </p:spPr>
        <p:txBody>
          <a:bodyPr spcFirstLastPara="1" wrap="square" lIns="97203" tIns="97203" rIns="97203" bIns="9720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22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69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20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8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14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6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3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3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7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4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2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9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F67FC-47AE-424D-9F5C-CF151D7C19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9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986D60-DB7E-4825-B173-DC35EBAB0B46}"/>
              </a:ext>
            </a:extLst>
          </p:cNvPr>
          <p:cNvSpPr/>
          <p:nvPr userDrawn="1"/>
        </p:nvSpPr>
        <p:spPr>
          <a:xfrm>
            <a:off x="2004006" y="655320"/>
            <a:ext cx="8183985" cy="3095932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D94BA-E223-481E-B107-1EDAEA96C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995" y="1009486"/>
            <a:ext cx="7090012" cy="2387600"/>
          </a:xfrm>
        </p:spPr>
        <p:txBody>
          <a:bodyPr anchor="ctr"/>
          <a:lstStyle>
            <a:lvl1pPr algn="ctr">
              <a:defRPr sz="45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F643E-65DD-40FF-9555-1EABCA32F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5244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baseline="0">
                <a:solidFill>
                  <a:srgbClr val="A29F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F9659-1018-480D-B7E5-B107022B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8334"/>
            <a:ext cx="2743200" cy="365125"/>
          </a:xfrm>
        </p:spPr>
        <p:txBody>
          <a:bodyPr/>
          <a:lstStyle>
            <a:lvl1pPr>
              <a:defRPr>
                <a:solidFill>
                  <a:srgbClr val="929022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941DD-E34E-4EB2-ACB7-D1B2B588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8334"/>
            <a:ext cx="4114800" cy="365125"/>
          </a:xfrm>
        </p:spPr>
        <p:txBody>
          <a:bodyPr/>
          <a:lstStyle>
            <a:lvl1pPr>
              <a:defRPr>
                <a:solidFill>
                  <a:srgbClr val="929022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6E9D-3F84-4E71-ACE5-A39418C9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334"/>
            <a:ext cx="2743200" cy="365125"/>
          </a:xfrm>
        </p:spPr>
        <p:txBody>
          <a:bodyPr/>
          <a:lstStyle>
            <a:lvl1pPr>
              <a:defRPr>
                <a:solidFill>
                  <a:srgbClr val="929022"/>
                </a:solidFill>
              </a:defRPr>
            </a:lvl1pPr>
          </a:lstStyle>
          <a:p>
            <a:fld id="{A3C231A3-60E2-4A51-8D81-D1135EB98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54BC1D3-C99E-4EA8-A56E-E8437A0328DC}"/>
              </a:ext>
            </a:extLst>
          </p:cNvPr>
          <p:cNvSpPr/>
          <p:nvPr userDrawn="1"/>
        </p:nvSpPr>
        <p:spPr>
          <a:xfrm>
            <a:off x="559559" y="419100"/>
            <a:ext cx="11072884" cy="6019800"/>
          </a:xfrm>
          <a:prstGeom prst="frame">
            <a:avLst>
              <a:gd name="adj1" fmla="val 46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06203D-E1CB-441B-8346-8FEA1A5CF484}"/>
              </a:ext>
            </a:extLst>
          </p:cNvPr>
          <p:cNvSpPr/>
          <p:nvPr userDrawn="1"/>
        </p:nvSpPr>
        <p:spPr>
          <a:xfrm>
            <a:off x="2004004" y="0"/>
            <a:ext cx="8183987" cy="3751252"/>
          </a:xfrm>
          <a:custGeom>
            <a:avLst/>
            <a:gdLst>
              <a:gd name="connsiteX0" fmla="*/ 0 w 6137990"/>
              <a:gd name="connsiteY0" fmla="*/ 0 h 3751252"/>
              <a:gd name="connsiteX1" fmla="*/ 82400 w 6137990"/>
              <a:gd name="connsiteY1" fmla="*/ 0 h 3751252"/>
              <a:gd name="connsiteX2" fmla="*/ 82400 w 6137990"/>
              <a:gd name="connsiteY2" fmla="*/ 3668852 h 3751252"/>
              <a:gd name="connsiteX3" fmla="*/ 6055590 w 6137990"/>
              <a:gd name="connsiteY3" fmla="*/ 3668852 h 3751252"/>
              <a:gd name="connsiteX4" fmla="*/ 6055590 w 6137990"/>
              <a:gd name="connsiteY4" fmla="*/ 0 h 3751252"/>
              <a:gd name="connsiteX5" fmla="*/ 6137990 w 6137990"/>
              <a:gd name="connsiteY5" fmla="*/ 0 h 3751252"/>
              <a:gd name="connsiteX6" fmla="*/ 6137990 w 6137990"/>
              <a:gd name="connsiteY6" fmla="*/ 3751252 h 3751252"/>
              <a:gd name="connsiteX7" fmla="*/ 0 w 6137990"/>
              <a:gd name="connsiteY7" fmla="*/ 3751252 h 375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7990" h="3751252">
                <a:moveTo>
                  <a:pt x="0" y="0"/>
                </a:moveTo>
                <a:lnTo>
                  <a:pt x="82400" y="0"/>
                </a:lnTo>
                <a:lnTo>
                  <a:pt x="82400" y="3668852"/>
                </a:lnTo>
                <a:lnTo>
                  <a:pt x="6055590" y="3668852"/>
                </a:lnTo>
                <a:lnTo>
                  <a:pt x="6055590" y="0"/>
                </a:lnTo>
                <a:lnTo>
                  <a:pt x="6137990" y="0"/>
                </a:lnTo>
                <a:lnTo>
                  <a:pt x="6137990" y="3751252"/>
                </a:lnTo>
                <a:lnTo>
                  <a:pt x="0" y="375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7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0216-70BE-4362-976E-4679CD69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E23EC-CFF9-4841-90A6-F7B513B3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458E6-24CF-423E-8CB0-A75DBA38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66A35-6260-44D0-A82C-887D6276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E008-56A3-4A1A-ABEC-BD7F636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1A3-60E2-4A51-8D81-D1135EB9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8C0ED-08C0-450F-8315-5AF8D23F0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5E670-D371-4162-91F8-6133B7401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CB43A-1D2F-4AC3-AEAD-C5A21B52E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13A59-13B7-4A09-8CCC-FF4A5C4D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BC09F-B4A8-41E8-B608-4376B436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1A3-60E2-4A51-8D81-D1135EB9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2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3565279" y="5982901"/>
            <a:ext cx="5061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83938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effectLst/>
              </a:rPr>
              <a:t>Designed</a:t>
            </a:r>
            <a:r>
              <a:rPr lang="en-US" sz="1800" baseline="0">
                <a:solidFill>
                  <a:schemeClr val="bg1"/>
                </a:solidFill>
                <a:effectLst/>
              </a:rPr>
              <a:t> with         by</a:t>
            </a:r>
            <a:endParaRPr lang="en-US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6636588" y="2705804"/>
            <a:ext cx="348608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3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6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9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4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15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22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10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75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679AED-57E4-47FC-95BA-6D02A04842FF}"/>
              </a:ext>
            </a:extLst>
          </p:cNvPr>
          <p:cNvSpPr/>
          <p:nvPr userDrawn="1"/>
        </p:nvSpPr>
        <p:spPr>
          <a:xfrm>
            <a:off x="2042160" y="0"/>
            <a:ext cx="1014984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BDD0D-F6C0-419E-A5CF-99A39A09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260" y="314205"/>
            <a:ext cx="9311640" cy="1325563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0D1A-A917-45ED-8429-57DF3FA0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260" y="2034541"/>
            <a:ext cx="9311640" cy="4142423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12AF1-887A-4F59-9023-10BB57E6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2"/>
            <a:ext cx="204216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12DCF-A6D3-4560-B567-F9511034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1260" y="6356352"/>
            <a:ext cx="64617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B5733-6049-45FA-B18D-EDC5F004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C231A3-60E2-4A51-8D81-D1135EB98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10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70446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46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0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19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43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08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11929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68090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518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11/6/2023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EEA1-5995-4F3F-9EC6-6F161C9B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B4DED-7AB3-47E2-B210-33F0C0557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6FF6-B971-4C97-B0CF-C4AE62C5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7F170-C6F6-47DA-9351-67C328E0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B20EA-9CD3-44A7-9B37-25CDE95E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1A3-60E2-4A51-8D81-D1135EB9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1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554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715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72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57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916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950"/>
            <a:ext cx="2086266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2" y="291738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272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418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060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764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F524-F0DC-4715-96E3-88A4CDF6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B9A0-E551-4A6A-BCD3-A357E37AD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1BDFC-114D-41D0-BDE1-F2F6BF2F2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57B34-92B2-4629-BB2B-1BAB2103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53F92-5B01-42DD-A469-094618DC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E3127-6866-4476-BA28-802EFD97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1A3-60E2-4A51-8D81-D1135EB9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4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1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1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0" y="1819077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4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07497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18595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92995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172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172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172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172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172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172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3316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172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971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39128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913526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799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6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4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5281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5" y="982984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21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1" y="258387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5" y="1203769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82447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075" indent="0">
              <a:buNone/>
              <a:defRPr sz="2800"/>
            </a:lvl2pPr>
            <a:lvl3pPr marL="914149" indent="0">
              <a:buNone/>
              <a:defRPr sz="2400"/>
            </a:lvl3pPr>
            <a:lvl4pPr marL="1371223" indent="0">
              <a:buNone/>
              <a:defRPr sz="2000"/>
            </a:lvl4pPr>
            <a:lvl5pPr marL="1828297" indent="0">
              <a:buNone/>
              <a:defRPr sz="2000"/>
            </a:lvl5pPr>
            <a:lvl6pPr marL="2285372" indent="0">
              <a:buNone/>
              <a:defRPr sz="2000"/>
            </a:lvl6pPr>
            <a:lvl7pPr marL="2742445" indent="0">
              <a:buNone/>
              <a:defRPr sz="2000"/>
            </a:lvl7pPr>
            <a:lvl8pPr marL="3199520" indent="0">
              <a:buNone/>
              <a:defRPr sz="2000"/>
            </a:lvl8pPr>
            <a:lvl9pPr marL="3656595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44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3D1-2D36-4B57-B50C-F7F75F73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5638-864E-4526-B216-18ABA64AF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07C17-B9F4-4209-A2CE-3878D25E8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98BC9-ABD3-4CEB-9F83-BF0D976C8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58318-8AE9-44B7-A5C4-A76E4B878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59236-2D30-4625-A729-D630AFAE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97132-F3F0-4EFE-A7B9-08B0791E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C0F21-6FED-444E-AFDB-5AC7387D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1A3-60E2-4A51-8D81-D1135EB9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736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10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21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50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21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4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21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7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21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5649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9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87105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03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8932-D613-4001-920E-AA5CE42B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E6F83-3786-483F-A9FD-0EC85B23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1E45E-DD5C-4179-83AF-6998A37B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9D0E5-5A99-4FD7-B528-A4DC8FE9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1A3-60E2-4A51-8D81-D1135EB9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FFC05-CE29-4BE1-9626-06676ECE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D9D20-20BF-498D-A791-6644FF44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646A1-F8E7-4583-804B-36769243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1A3-60E2-4A51-8D81-D1135EB9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0CEB-484D-40A1-BB5A-89F2CAAF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8C01-7EE3-49F3-BAB2-1CE75A4C7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3523E-C5BC-4F69-B8D3-D631D53F7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E6143-7C33-4C55-9175-94AC8EBA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6553D-68F5-45D9-AF92-FA4C800B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CAD02-EBB6-40AF-9FD1-83C52283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1A3-60E2-4A51-8D81-D1135EB9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7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A3E1-ACC5-4817-8916-9BF49DE2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FF92D-20B7-4C05-9DC3-EA3B2B703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8AD9F-BD34-4B8C-91A3-E8DAD6270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00E76-330A-481D-8F5C-4607B3C5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DF1D3-E4F1-4566-8C40-B306EBB8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68F79-3082-4D0D-81F4-CCC700A1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31A3-60E2-4A51-8D81-D1135EB98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presentationgo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E00E6-B3AE-4C8B-B464-4CBDF80F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10C76-2497-400D-9852-592A13E84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CD54D-77C7-452D-8F1E-63DF0E102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39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29022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72D58-B0F4-4586-AC5B-37517CF24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39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929022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8A9D2-D4A4-403E-8139-47989EDE4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39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929022"/>
                </a:solidFill>
              </a:defRPr>
            </a:lvl1pPr>
          </a:lstStyle>
          <a:p>
            <a:fld id="{A3C231A3-60E2-4A51-8D81-D1135EB988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E50A0E-333F-4D35-83CA-6D28DFE67FE5}"/>
              </a:ext>
            </a:extLst>
          </p:cNvPr>
          <p:cNvGrpSpPr/>
          <p:nvPr userDrawn="1"/>
        </p:nvGrpSpPr>
        <p:grpSpPr>
          <a:xfrm>
            <a:off x="-2206543" y="-73804"/>
            <a:ext cx="1977373" cy="612144"/>
            <a:chOff x="-2096383" y="21447"/>
            <a:chExt cx="1483030" cy="6121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9761E4-D16C-44FF-8C09-97602A47F7BB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49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1110C4-AF36-40F6-825E-04D82605EFD8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3128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615612-16B4-4EB3-AB68-B1C5F472FD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955072-DC08-42FF-9FB1-B4E6DB01002C}"/>
              </a:ext>
            </a:extLst>
          </p:cNvPr>
          <p:cNvSpPr/>
          <p:nvPr userDrawn="1"/>
        </p:nvSpPr>
        <p:spPr>
          <a:xfrm>
            <a:off x="-118532" y="6959601"/>
            <a:ext cx="13532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16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348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6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</p:sldLayoutIdLst>
  <p:hf sldNum="0" hdr="0" ftr="0"/>
  <p:txStyles>
    <p:titleStyle>
      <a:lvl1pPr algn="l" defTabSz="914195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8" indent="-228548" algn="l" defTabSz="9141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47" indent="-228548" algn="l" defTabSz="914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2" indent="-228548" algn="l" defTabSz="914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8" indent="-228548" algn="l" defTabSz="914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5" indent="-228548" algn="l" defTabSz="914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8" indent="-228548" algn="l" defTabSz="914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8" algn="l" defTabSz="914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/>
          <p:nvPr/>
        </p:nvSpPr>
        <p:spPr>
          <a:xfrm>
            <a:off x="2566220" y="5764162"/>
            <a:ext cx="2261420" cy="521110"/>
          </a:xfrm>
          <a:custGeom>
            <a:avLst/>
            <a:gdLst/>
            <a:ahLst/>
            <a:cxnLst/>
            <a:rect l="l" t="t" r="r" b="b"/>
            <a:pathLst>
              <a:path w="26205" h="12022" fill="none" extrusionOk="0">
                <a:moveTo>
                  <a:pt x="13891" y="0"/>
                </a:moveTo>
                <a:lnTo>
                  <a:pt x="12155" y="5593"/>
                </a:lnTo>
                <a:lnTo>
                  <a:pt x="12155" y="5593"/>
                </a:lnTo>
                <a:lnTo>
                  <a:pt x="11744" y="5468"/>
                </a:lnTo>
                <a:lnTo>
                  <a:pt x="10597" y="5110"/>
                </a:lnTo>
                <a:lnTo>
                  <a:pt x="8868" y="4566"/>
                </a:lnTo>
                <a:lnTo>
                  <a:pt x="7834" y="4235"/>
                </a:lnTo>
                <a:lnTo>
                  <a:pt x="6707" y="3870"/>
                </a:lnTo>
                <a:lnTo>
                  <a:pt x="7091" y="4394"/>
                </a:lnTo>
                <a:lnTo>
                  <a:pt x="7091" y="4394"/>
                </a:lnTo>
                <a:lnTo>
                  <a:pt x="6840" y="4334"/>
                </a:lnTo>
                <a:lnTo>
                  <a:pt x="6555" y="4255"/>
                </a:lnTo>
                <a:lnTo>
                  <a:pt x="6237" y="4155"/>
                </a:lnTo>
                <a:lnTo>
                  <a:pt x="5885" y="4043"/>
                </a:lnTo>
                <a:lnTo>
                  <a:pt x="5508" y="3917"/>
                </a:lnTo>
                <a:lnTo>
                  <a:pt x="5110" y="3771"/>
                </a:lnTo>
                <a:lnTo>
                  <a:pt x="4228" y="3453"/>
                </a:lnTo>
                <a:lnTo>
                  <a:pt x="3274" y="3088"/>
                </a:lnTo>
                <a:lnTo>
                  <a:pt x="2247" y="2684"/>
                </a:lnTo>
                <a:lnTo>
                  <a:pt x="1167" y="2253"/>
                </a:lnTo>
                <a:lnTo>
                  <a:pt x="47" y="1796"/>
                </a:lnTo>
                <a:lnTo>
                  <a:pt x="47" y="1796"/>
                </a:lnTo>
                <a:lnTo>
                  <a:pt x="0" y="6694"/>
                </a:lnTo>
                <a:lnTo>
                  <a:pt x="0" y="6694"/>
                </a:lnTo>
                <a:lnTo>
                  <a:pt x="0" y="6912"/>
                </a:lnTo>
                <a:lnTo>
                  <a:pt x="7" y="7131"/>
                </a:lnTo>
                <a:lnTo>
                  <a:pt x="27" y="7350"/>
                </a:lnTo>
                <a:lnTo>
                  <a:pt x="53" y="7555"/>
                </a:lnTo>
                <a:lnTo>
                  <a:pt x="86" y="7767"/>
                </a:lnTo>
                <a:lnTo>
                  <a:pt x="139" y="7966"/>
                </a:lnTo>
                <a:lnTo>
                  <a:pt x="199" y="8165"/>
                </a:lnTo>
                <a:lnTo>
                  <a:pt x="279" y="8364"/>
                </a:lnTo>
                <a:lnTo>
                  <a:pt x="325" y="8456"/>
                </a:lnTo>
                <a:lnTo>
                  <a:pt x="371" y="8549"/>
                </a:lnTo>
                <a:lnTo>
                  <a:pt x="424" y="8642"/>
                </a:lnTo>
                <a:lnTo>
                  <a:pt x="477" y="8735"/>
                </a:lnTo>
                <a:lnTo>
                  <a:pt x="537" y="8828"/>
                </a:lnTo>
                <a:lnTo>
                  <a:pt x="603" y="8914"/>
                </a:lnTo>
                <a:lnTo>
                  <a:pt x="676" y="9007"/>
                </a:lnTo>
                <a:lnTo>
                  <a:pt x="749" y="9093"/>
                </a:lnTo>
                <a:lnTo>
                  <a:pt x="829" y="9179"/>
                </a:lnTo>
                <a:lnTo>
                  <a:pt x="915" y="9265"/>
                </a:lnTo>
                <a:lnTo>
                  <a:pt x="1008" y="9345"/>
                </a:lnTo>
                <a:lnTo>
                  <a:pt x="1100" y="9431"/>
                </a:lnTo>
                <a:lnTo>
                  <a:pt x="1206" y="9510"/>
                </a:lnTo>
                <a:lnTo>
                  <a:pt x="1312" y="9590"/>
                </a:lnTo>
                <a:lnTo>
                  <a:pt x="1425" y="9669"/>
                </a:lnTo>
                <a:lnTo>
                  <a:pt x="1544" y="9742"/>
                </a:lnTo>
                <a:lnTo>
                  <a:pt x="1670" y="9822"/>
                </a:lnTo>
                <a:lnTo>
                  <a:pt x="1803" y="9895"/>
                </a:lnTo>
                <a:lnTo>
                  <a:pt x="1942" y="9968"/>
                </a:lnTo>
                <a:lnTo>
                  <a:pt x="2081" y="10040"/>
                </a:lnTo>
                <a:lnTo>
                  <a:pt x="2234" y="10107"/>
                </a:lnTo>
                <a:lnTo>
                  <a:pt x="2393" y="10173"/>
                </a:lnTo>
                <a:lnTo>
                  <a:pt x="2558" y="10239"/>
                </a:lnTo>
                <a:lnTo>
                  <a:pt x="2731" y="10306"/>
                </a:lnTo>
                <a:lnTo>
                  <a:pt x="3095" y="10431"/>
                </a:lnTo>
                <a:lnTo>
                  <a:pt x="3493" y="10551"/>
                </a:lnTo>
                <a:lnTo>
                  <a:pt x="3924" y="10663"/>
                </a:lnTo>
                <a:lnTo>
                  <a:pt x="4388" y="10769"/>
                </a:lnTo>
                <a:lnTo>
                  <a:pt x="4885" y="10875"/>
                </a:lnTo>
                <a:lnTo>
                  <a:pt x="5415" y="10968"/>
                </a:lnTo>
                <a:lnTo>
                  <a:pt x="5978" y="11054"/>
                </a:lnTo>
                <a:lnTo>
                  <a:pt x="6588" y="11134"/>
                </a:lnTo>
                <a:lnTo>
                  <a:pt x="7231" y="11200"/>
                </a:lnTo>
                <a:lnTo>
                  <a:pt x="7913" y="11266"/>
                </a:lnTo>
                <a:lnTo>
                  <a:pt x="8636" y="11326"/>
                </a:lnTo>
                <a:lnTo>
                  <a:pt x="9398" y="11373"/>
                </a:lnTo>
                <a:lnTo>
                  <a:pt x="9398" y="11373"/>
                </a:lnTo>
                <a:lnTo>
                  <a:pt x="10968" y="11459"/>
                </a:lnTo>
                <a:lnTo>
                  <a:pt x="12532" y="11538"/>
                </a:lnTo>
                <a:lnTo>
                  <a:pt x="14063" y="11611"/>
                </a:lnTo>
                <a:lnTo>
                  <a:pt x="15568" y="11677"/>
                </a:lnTo>
                <a:lnTo>
                  <a:pt x="17013" y="11737"/>
                </a:lnTo>
                <a:lnTo>
                  <a:pt x="18404" y="11790"/>
                </a:lnTo>
                <a:lnTo>
                  <a:pt x="20949" y="11876"/>
                </a:lnTo>
                <a:lnTo>
                  <a:pt x="23103" y="11942"/>
                </a:lnTo>
                <a:lnTo>
                  <a:pt x="24760" y="11989"/>
                </a:lnTo>
                <a:lnTo>
                  <a:pt x="26205" y="12022"/>
                </a:lnTo>
                <a:lnTo>
                  <a:pt x="1389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838" tIns="121838" rIns="121838" bIns="121838" anchor="ctr" anchorCtr="0">
            <a:noAutofit/>
          </a:bodyPr>
          <a:lstStyle/>
          <a:p>
            <a:pPr defTabSz="913989">
              <a:defRPr/>
            </a:pPr>
            <a:r>
              <a:rPr lang="ar-JO" sz="2500" b="1" dirty="0">
                <a:solidFill>
                  <a:srgbClr val="002060"/>
                </a:solidFill>
                <a:latin typeface="Calibri" panose="020F0502020204030204"/>
              </a:rPr>
              <a:t>د. طلال الحموري </a:t>
            </a:r>
            <a:endParaRPr sz="25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5" name="Picture 6" descr="البنك المركزي الأردني يرفع أسعار الفائدة بمقدار 50 نقطة أساس">
            <a:extLst>
              <a:ext uri="{FF2B5EF4-FFF2-40B4-BE49-F238E27FC236}">
                <a16:creationId xmlns:a16="http://schemas.microsoft.com/office/drawing/2014/main" id="{556C4568-AD13-FDA1-6C11-AE4B4967D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r="11134"/>
          <a:stretch/>
        </p:blipFill>
        <p:spPr bwMode="auto">
          <a:xfrm>
            <a:off x="6492011" y="5"/>
            <a:ext cx="5698403" cy="6857996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2967C9E6-EBD4-61D0-1C1A-A3EA876A0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20" y="604474"/>
            <a:ext cx="1258648" cy="1068209"/>
          </a:xfrm>
          <a:prstGeom prst="rect">
            <a:avLst/>
          </a:prstGeom>
        </p:spPr>
      </p:pic>
      <p:sp>
        <p:nvSpPr>
          <p:cNvPr id="23" name="Google Shape;46;p15">
            <a:extLst>
              <a:ext uri="{FF2B5EF4-FFF2-40B4-BE49-F238E27FC236}">
                <a16:creationId xmlns:a16="http://schemas.microsoft.com/office/drawing/2014/main" id="{7FBEC28B-EED9-89D0-0CD7-441B2D58E625}"/>
              </a:ext>
            </a:extLst>
          </p:cNvPr>
          <p:cNvSpPr txBox="1">
            <a:spLocks/>
          </p:cNvSpPr>
          <p:nvPr/>
        </p:nvSpPr>
        <p:spPr>
          <a:xfrm>
            <a:off x="108156" y="2622442"/>
            <a:ext cx="6882580" cy="1325218"/>
          </a:xfrm>
          <a:prstGeom prst="rect">
            <a:avLst/>
          </a:prstGeom>
          <a:solidFill>
            <a:schemeClr val="accent1">
              <a:alpha val="54000"/>
            </a:schemeClr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/>
            <a:bevelB/>
          </a:sp3d>
        </p:spPr>
        <p:txBody>
          <a:bodyPr spcFirstLastPara="1" vert="horz" wrap="square" lIns="91416" tIns="45708" rIns="91416" bIns="45708" rtlCol="0" anchor="ctr" anchorCtr="0">
            <a:normAutofit fontScale="97500"/>
            <a:sp3d prstMaterial="softEdge"/>
          </a:bodyPr>
          <a:lstStyle>
            <a:lvl1pPr lvl="0" algn="l" defTabSz="182788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2261" b="0" i="0" kern="1200">
                <a:solidFill>
                  <a:schemeClr val="tx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13861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13861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13861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13861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13861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13861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13861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13861"/>
            </a:lvl9pPr>
          </a:lstStyle>
          <a:p>
            <a:pPr algn="ctr" defTabSz="914172">
              <a:lnSpc>
                <a:spcPct val="100000"/>
              </a:lnSpc>
              <a:spcBef>
                <a:spcPct val="0"/>
              </a:spcBef>
              <a:defRPr/>
            </a:pPr>
            <a:r>
              <a:rPr lang="ar-JO" sz="5999" b="1" dirty="0">
                <a:ln w="22225">
                  <a:solidFill>
                    <a:srgbClr val="00B0B5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إحصاءات الاستقرار المالي </a:t>
            </a:r>
            <a:endParaRPr lang="en-US" sz="5999" b="1" dirty="0">
              <a:ln w="22225">
                <a:solidFill>
                  <a:srgbClr val="00B0B5">
                    <a:lumMod val="75000"/>
                  </a:srgbClr>
                </a:solidFill>
                <a:prstDash val="solid"/>
              </a:ln>
              <a:solidFill>
                <a:srgbClr val="FFFFFF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0EFDC58-93C3-918A-7E18-34B590FEA709}"/>
              </a:ext>
            </a:extLst>
          </p:cNvPr>
          <p:cNvSpPr txBox="1">
            <a:spLocks/>
          </p:cNvSpPr>
          <p:nvPr/>
        </p:nvSpPr>
        <p:spPr>
          <a:xfrm>
            <a:off x="219220" y="3947661"/>
            <a:ext cx="6771515" cy="1764882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72" rtl="1">
              <a:spcAft>
                <a:spcPts val="300"/>
              </a:spcAft>
              <a:defRPr/>
            </a:pPr>
            <a:endParaRPr lang="en-US" sz="2700" b="1" dirty="0">
              <a:latin typeface="Calibri" panose="020F0502020204030204"/>
            </a:endParaRPr>
          </a:p>
          <a:p>
            <a:pPr algn="ctr" defTabSz="914172" rtl="1">
              <a:spcAft>
                <a:spcPts val="300"/>
              </a:spcAft>
              <a:defRPr/>
            </a:pPr>
            <a:r>
              <a:rPr lang="ar-JO" sz="2700" b="1" dirty="0">
                <a:latin typeface="Calibri" panose="020F0502020204030204"/>
              </a:rPr>
              <a:t>صندوق النقد العربي </a:t>
            </a:r>
            <a:endParaRPr lang="en-US" sz="2700" b="1" dirty="0">
              <a:latin typeface="Calibri" panose="020F0502020204030204"/>
            </a:endParaRPr>
          </a:p>
          <a:p>
            <a:pPr algn="ctr" defTabSz="914172" rtl="1">
              <a:spcBef>
                <a:spcPts val="0"/>
              </a:spcBef>
              <a:spcAft>
                <a:spcPts val="300"/>
              </a:spcAft>
              <a:defRPr/>
            </a:pPr>
            <a:r>
              <a:rPr lang="ar-JO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الاجتماع العاشر لمبادرة الإحصاءات العربية " </a:t>
            </a:r>
            <a:r>
              <a:rPr lang="ar-JO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عربستات</a:t>
            </a:r>
            <a:r>
              <a:rPr lang="ar-JO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"</a:t>
            </a:r>
            <a:br>
              <a:rPr lang="ar-JO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</a:b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9-8</a:t>
            </a:r>
            <a:r>
              <a:rPr lang="ar-JO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 تشرين الثاني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2023</a:t>
            </a:r>
            <a:endParaRPr lang="en-US" sz="2000" dirty="0">
              <a:latin typeface="Calibri" panose="020F0502020204030204"/>
            </a:endParaRPr>
          </a:p>
          <a:p>
            <a:pPr algn="ctr" defTabSz="914172" rtl="1">
              <a:spcAft>
                <a:spcPts val="300"/>
              </a:spcAft>
              <a:defRPr/>
            </a:pPr>
            <a:endParaRPr lang="en-US" sz="2400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0505" y="1845302"/>
            <a:ext cx="2450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002060"/>
                </a:solidFill>
              </a:rPr>
              <a:t>المملكة الأردنية الهاشمية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8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rtl="1"/>
            <a:r>
              <a:rPr lang="ar-JO" sz="2500" b="1" dirty="0">
                <a:solidFill>
                  <a:schemeClr val="bg1"/>
                </a:solidFill>
                <a:cs typeface="+mj-cs"/>
              </a:rPr>
              <a:t>نسبة إجمالي المصروفات إلى إجمالي الدخل </a:t>
            </a:r>
            <a:r>
              <a:rPr lang="en-US" sz="2500" b="1" dirty="0">
                <a:solidFill>
                  <a:schemeClr val="bg1"/>
                </a:solidFill>
                <a:cs typeface="+mj-cs"/>
              </a:rPr>
              <a:t>Cost to Income Ratio</a:t>
            </a:r>
            <a:endParaRPr lang="ar-JO" sz="2500" b="1" dirty="0">
              <a:solidFill>
                <a:schemeClr val="bg1"/>
              </a:solidFill>
              <a:cs typeface="+mj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361248"/>
              </p:ext>
            </p:extLst>
          </p:nvPr>
        </p:nvGraphicFramePr>
        <p:xfrm>
          <a:off x="705911" y="1002890"/>
          <a:ext cx="11050834" cy="551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0620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5562163" y="1170039"/>
            <a:ext cx="19439" cy="5419446"/>
          </a:xfrm>
          <a:prstGeom prst="line">
            <a:avLst/>
          </a:prstGeom>
          <a:ln w="38100">
            <a:solidFill>
              <a:schemeClr val="dk1">
                <a:alpha val="26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126" rtl="1"/>
            <a:r>
              <a:rPr lang="ar-JO" sz="2500" b="1" dirty="0">
                <a:solidFill>
                  <a:schemeClr val="bg1"/>
                </a:solidFill>
                <a:cs typeface="+mj-cs"/>
              </a:rPr>
              <a:t>نسبة كفاية راس المال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0908" y="1170039"/>
            <a:ext cx="6066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b="1" dirty="0">
                <a:latin typeface="Calibri" panose="020F0502020204030204" pitchFamily="34" charset="0"/>
                <a:ea typeface="Simplified Arabic"/>
                <a:cs typeface="Simplified Arabic"/>
              </a:rPr>
              <a:t>نسبة كفاية رأس المال التنظيمي مقارنةً مع متطلبات البنك المركزي الأردني ولجنة بازل (</a:t>
            </a:r>
            <a:r>
              <a:rPr lang="en-US" b="1" dirty="0">
                <a:latin typeface="Calibri" panose="020F0502020204030204" pitchFamily="34" charset="0"/>
                <a:ea typeface="Simplified Arabic"/>
                <a:cs typeface="Simplified Arabic"/>
              </a:rPr>
              <a:t>2018 </a:t>
            </a:r>
            <a:r>
              <a:rPr lang="ar-JO" b="1" dirty="0">
                <a:latin typeface="Calibri" panose="020F0502020204030204" pitchFamily="34" charset="0"/>
                <a:ea typeface="Simplified Arabic"/>
                <a:cs typeface="Simplified Arabic"/>
              </a:rPr>
              <a:t>-</a:t>
            </a:r>
            <a:r>
              <a:rPr lang="en-US" b="1" dirty="0">
                <a:latin typeface="Calibri" panose="020F0502020204030204" pitchFamily="34" charset="0"/>
                <a:ea typeface="Simplified Arabic"/>
                <a:cs typeface="Simplified Arabic"/>
              </a:rPr>
              <a:t> 2022</a:t>
            </a:r>
            <a:r>
              <a:rPr lang="ar-JO" b="1" dirty="0">
                <a:latin typeface="Calibri" panose="020F0502020204030204" pitchFamily="34" charset="0"/>
                <a:ea typeface="Simplified Arabic"/>
                <a:cs typeface="Simplified Arabic"/>
              </a:rPr>
              <a:t>)(%)</a:t>
            </a:r>
            <a:endParaRPr lang="en-US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2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146172"/>
              </p:ext>
            </p:extLst>
          </p:nvPr>
        </p:nvGraphicFramePr>
        <p:xfrm>
          <a:off x="5689600" y="1927122"/>
          <a:ext cx="6066971" cy="466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2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981323"/>
              </p:ext>
            </p:extLst>
          </p:nvPr>
        </p:nvGraphicFramePr>
        <p:xfrm>
          <a:off x="319315" y="1927123"/>
          <a:ext cx="5123542" cy="460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19315" y="1107428"/>
            <a:ext cx="512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b="1" dirty="0">
                <a:latin typeface="Calibri" panose="020F0502020204030204" pitchFamily="34" charset="0"/>
                <a:ea typeface="Simplified Arabic"/>
                <a:cs typeface="Simplified Arabic"/>
              </a:rPr>
              <a:t>مقارنة نسبة كفاية رأس المال التنظيمي</a:t>
            </a:r>
            <a:endParaRPr lang="en-US" b="1" dirty="0">
              <a:latin typeface="Calibri" panose="020F0502020204030204" pitchFamily="34" charset="0"/>
              <a:ea typeface="Simplified Arabic"/>
              <a:cs typeface="Simplified Arabic"/>
            </a:endParaRPr>
          </a:p>
          <a:p>
            <a:pPr algn="ctr" rtl="1"/>
            <a:r>
              <a:rPr lang="ar-JO" b="1" dirty="0">
                <a:latin typeface="Calibri" panose="020F0502020204030204" pitchFamily="34" charset="0"/>
                <a:ea typeface="Simplified Arabic"/>
                <a:cs typeface="Simplified Arabic"/>
              </a:rPr>
              <a:t> للأردن مع بعض الدول العربية المختارة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612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126" rtl="1"/>
            <a:r>
              <a:rPr lang="ar-JO" sz="2500" b="1" dirty="0">
                <a:solidFill>
                  <a:schemeClr val="bg1"/>
                </a:solidFill>
                <a:cs typeface="+mj-cs"/>
              </a:rPr>
              <a:t>نسبة السيولة القانونية</a:t>
            </a:r>
          </a:p>
        </p:txBody>
      </p:sp>
      <p:sp>
        <p:nvSpPr>
          <p:cNvPr id="2" name="Rectangle 1"/>
          <p:cNvSpPr/>
          <p:nvPr/>
        </p:nvSpPr>
        <p:spPr>
          <a:xfrm>
            <a:off x="877395" y="890156"/>
            <a:ext cx="10879350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ar-JO" b="1" dirty="0">
                <a:solidFill>
                  <a:srgbClr val="002060"/>
                </a:solidFill>
              </a:rPr>
              <a:t>يتمتع الجهاز المصرفي الأردني بمستويات سيولة آمنة وهي أعلى من الحدود المطلوبة في التعليمات والبالغ </a:t>
            </a:r>
            <a:r>
              <a:rPr lang="en-US" b="1" dirty="0">
                <a:solidFill>
                  <a:srgbClr val="002060"/>
                </a:solidFill>
              </a:rPr>
              <a:t>100</a:t>
            </a:r>
            <a:r>
              <a:rPr lang="ar-JO" b="1" dirty="0">
                <a:solidFill>
                  <a:srgbClr val="002060"/>
                </a:solidFill>
              </a:rPr>
              <a:t>%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2800" y="1834147"/>
            <a:ext cx="7793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نسبة السيولة القانونية (</a:t>
            </a:r>
            <a:r>
              <a:rPr lang="en-US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 2018 </a:t>
            </a:r>
            <a:r>
              <a:rPr lang="ar-JO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 2022</a:t>
            </a:r>
            <a:r>
              <a:rPr lang="ar-JO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)(%)</a:t>
            </a:r>
            <a:endParaRPr lang="en-US" b="1" cap="all" spc="-1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094149"/>
              </p:ext>
            </p:extLst>
          </p:nvPr>
        </p:nvGraphicFramePr>
        <p:xfrm>
          <a:off x="674091" y="2272976"/>
          <a:ext cx="11050834" cy="425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691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990"/>
            <a:ext cx="10114156" cy="7471318"/>
          </a:xfrm>
        </p:spPr>
        <p:txBody>
          <a:bodyPr/>
          <a:lstStyle/>
          <a:p>
            <a:endParaRPr lang="ar-J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6530"/>
              </p:ext>
            </p:extLst>
          </p:nvPr>
        </p:nvGraphicFramePr>
        <p:xfrm>
          <a:off x="1349297" y="1014760"/>
          <a:ext cx="10381786" cy="6587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514">
                  <a:extLst>
                    <a:ext uri="{9D8B030D-6E8A-4147-A177-3AD203B41FA5}">
                      <a16:colId xmlns:a16="http://schemas.microsoft.com/office/drawing/2014/main" val="30361222"/>
                    </a:ext>
                  </a:extLst>
                </a:gridCol>
                <a:gridCol w="985133">
                  <a:extLst>
                    <a:ext uri="{9D8B030D-6E8A-4147-A177-3AD203B41FA5}">
                      <a16:colId xmlns:a16="http://schemas.microsoft.com/office/drawing/2014/main" val="2116533647"/>
                    </a:ext>
                  </a:extLst>
                </a:gridCol>
                <a:gridCol w="985133">
                  <a:extLst>
                    <a:ext uri="{9D8B030D-6E8A-4147-A177-3AD203B41FA5}">
                      <a16:colId xmlns:a16="http://schemas.microsoft.com/office/drawing/2014/main" val="890811657"/>
                    </a:ext>
                  </a:extLst>
                </a:gridCol>
                <a:gridCol w="985133">
                  <a:extLst>
                    <a:ext uri="{9D8B030D-6E8A-4147-A177-3AD203B41FA5}">
                      <a16:colId xmlns:a16="http://schemas.microsoft.com/office/drawing/2014/main" val="4194983417"/>
                    </a:ext>
                  </a:extLst>
                </a:gridCol>
                <a:gridCol w="985133">
                  <a:extLst>
                    <a:ext uri="{9D8B030D-6E8A-4147-A177-3AD203B41FA5}">
                      <a16:colId xmlns:a16="http://schemas.microsoft.com/office/drawing/2014/main" val="4122961323"/>
                    </a:ext>
                  </a:extLst>
                </a:gridCol>
                <a:gridCol w="985133">
                  <a:extLst>
                    <a:ext uri="{9D8B030D-6E8A-4147-A177-3AD203B41FA5}">
                      <a16:colId xmlns:a16="http://schemas.microsoft.com/office/drawing/2014/main" val="2271705642"/>
                    </a:ext>
                  </a:extLst>
                </a:gridCol>
                <a:gridCol w="985133">
                  <a:extLst>
                    <a:ext uri="{9D8B030D-6E8A-4147-A177-3AD203B41FA5}">
                      <a16:colId xmlns:a16="http://schemas.microsoft.com/office/drawing/2014/main" val="70866358"/>
                    </a:ext>
                  </a:extLst>
                </a:gridCol>
                <a:gridCol w="985133">
                  <a:extLst>
                    <a:ext uri="{9D8B030D-6E8A-4147-A177-3AD203B41FA5}">
                      <a16:colId xmlns:a16="http://schemas.microsoft.com/office/drawing/2014/main" val="2378738687"/>
                    </a:ext>
                  </a:extLst>
                </a:gridCol>
                <a:gridCol w="1865341">
                  <a:extLst>
                    <a:ext uri="{9D8B030D-6E8A-4147-A177-3AD203B41FA5}">
                      <a16:colId xmlns:a16="http://schemas.microsoft.com/office/drawing/2014/main" val="3118981148"/>
                    </a:ext>
                  </a:extLst>
                </a:gridCol>
              </a:tblGrid>
              <a:tr h="181669">
                <a:tc>
                  <a:txBody>
                    <a:bodyPr/>
                    <a:lstStyle/>
                    <a:p>
                      <a:pPr algn="l" fontAlgn="b"/>
                      <a:endParaRPr lang="ar-JO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4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1550918289"/>
                  </a:ext>
                </a:extLst>
              </a:tr>
              <a:tr h="67627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Financial Soundness Indictors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J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مؤشرات المتانة المالية</a:t>
                      </a:r>
                      <a:endParaRPr lang="ar-JO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2730847999"/>
                  </a:ext>
                </a:extLst>
              </a:tr>
              <a:tr h="226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Jordan Branches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J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فروع الاردن</a:t>
                      </a:r>
                      <a:endParaRPr lang="ar-JO" sz="16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3353240931"/>
                  </a:ext>
                </a:extLst>
              </a:tr>
              <a:tr h="226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Millions JOD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JO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JO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(مليون دينار)</a:t>
                      </a:r>
                      <a:endParaRPr lang="ar-JO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1374651498"/>
                  </a:ext>
                </a:extLst>
              </a:tr>
              <a:tr h="226479">
                <a:tc>
                  <a:txBody>
                    <a:bodyPr/>
                    <a:lstStyle/>
                    <a:p>
                      <a:pPr algn="ctr" fontAlgn="b"/>
                      <a:r>
                        <a:rPr lang="ar-JO" sz="1600" u="none" strike="noStrike" dirty="0">
                          <a:effectLst/>
                        </a:rPr>
                        <a:t> </a:t>
                      </a:r>
                      <a:endParaRPr lang="ar-JO" sz="1600" b="1" i="1" u="none" strike="noStrike" dirty="0">
                        <a:effectLst/>
                        <a:latin typeface="Simplified Arabic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600" b="1" u="none" strike="noStrike" dirty="0">
                          <a:effectLst/>
                        </a:rPr>
                        <a:t>06/2020</a:t>
                      </a:r>
                      <a:endParaRPr lang="ar-JO" sz="16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600" b="1" u="none" strike="noStrike" dirty="0">
                          <a:effectLst/>
                        </a:rPr>
                        <a:t>12/2020</a:t>
                      </a:r>
                      <a:endParaRPr lang="ar-JO" sz="16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600" b="1" u="none" strike="noStrike" dirty="0">
                          <a:effectLst/>
                        </a:rPr>
                        <a:t>06/2021</a:t>
                      </a:r>
                      <a:endParaRPr lang="ar-JO" sz="16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600" b="1" u="none" strike="noStrike" dirty="0">
                          <a:effectLst/>
                        </a:rPr>
                        <a:t>12/2021</a:t>
                      </a:r>
                      <a:endParaRPr lang="ar-JO" sz="16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600" b="1" u="none" strike="noStrike" dirty="0">
                          <a:effectLst/>
                        </a:rPr>
                        <a:t>06/2022</a:t>
                      </a:r>
                      <a:endParaRPr lang="ar-JO" sz="16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600" b="1" u="none" strike="noStrike" dirty="0">
                          <a:effectLst/>
                        </a:rPr>
                        <a:t>12/2022</a:t>
                      </a:r>
                      <a:endParaRPr lang="ar-JO" sz="16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600" b="1" u="none" strike="noStrike" dirty="0">
                          <a:effectLst/>
                        </a:rPr>
                        <a:t>06/2023</a:t>
                      </a:r>
                      <a:endParaRPr lang="ar-JO" sz="16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JO" sz="1600" u="none" strike="noStrike" dirty="0">
                          <a:effectLst/>
                        </a:rPr>
                        <a:t> </a:t>
                      </a:r>
                      <a:endParaRPr lang="ar-JO" sz="1600" b="1" i="1" u="none" strike="noStrike" dirty="0">
                        <a:effectLst/>
                        <a:latin typeface="Simplified Arabic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2873125742"/>
                  </a:ext>
                </a:extLst>
              </a:tr>
              <a:tr h="385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Nonperforming Loans/Total Loans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5.4%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5.5%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5.3%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5.0%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4.6%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4.5%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5.0%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JO" sz="1400" b="1" u="none" strike="noStrike" dirty="0">
                          <a:effectLst/>
                        </a:rPr>
                        <a:t>نسبه الديون غير العاملة /اجمالي الديون</a:t>
                      </a:r>
                      <a:endParaRPr lang="ar-J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extLst>
                  <a:ext uri="{0D108BD9-81ED-4DB2-BD59-A6C34878D82A}">
                    <a16:rowId xmlns:a16="http://schemas.microsoft.com/office/drawing/2014/main" val="3874886489"/>
                  </a:ext>
                </a:extLst>
              </a:tr>
              <a:tr h="51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Nonperforming Loans (excluding interest in suspense)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1473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1496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1517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1422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1389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1410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1592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JO" sz="1400" b="1" u="none" strike="noStrike" dirty="0">
                          <a:effectLst/>
                        </a:rPr>
                        <a:t>حجم الديون غير العاملة(بعد استثناء الفوائد المعلقة)</a:t>
                      </a:r>
                      <a:endParaRPr lang="ar-J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extLst>
                  <a:ext uri="{0D108BD9-81ED-4DB2-BD59-A6C34878D82A}">
                    <a16:rowId xmlns:a16="http://schemas.microsoft.com/office/drawing/2014/main" val="3937423234"/>
                  </a:ext>
                </a:extLst>
              </a:tr>
              <a:tr h="25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Coverage Ratio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68.0%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71.5%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75.2%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79.9%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83.4%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81.5%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78.9%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نسبه تغطية الديون غير العاملة</a:t>
                      </a:r>
                      <a:endParaRPr lang="ar-JO" sz="1400" b="1" i="0" u="none" strike="noStrike" dirty="0">
                        <a:effectLst/>
                        <a:latin typeface="Simplified Arabic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2079408461"/>
                  </a:ext>
                </a:extLst>
              </a:tr>
              <a:tr h="385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NPLs net of provisions/Equity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7.3%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6.4%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5.7%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4.2%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3.4%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3.8%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4.8%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الجزء غير المغطى من الديون غير العاملة/حقوق المساهمين</a:t>
                      </a:r>
                      <a:endParaRPr lang="ar-J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1603987024"/>
                  </a:ext>
                </a:extLst>
              </a:tr>
              <a:tr h="311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Capital Adequacy Ratio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17.9%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18.3%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18.3%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18.0%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17.1%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17.3%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17.4%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نسبه كفاية راس المال</a:t>
                      </a:r>
                      <a:endParaRPr lang="ar-JO" sz="1400" b="1" i="0" u="none" strike="noStrike" dirty="0">
                        <a:effectLst/>
                        <a:latin typeface="Simplified Arabic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3133364324"/>
                  </a:ext>
                </a:extLst>
              </a:tr>
              <a:tr h="170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Leverage Ratio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12.6%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12.2%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12.1%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11.7%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11.5%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11.4%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11.6%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نسبه الرفع المالي</a:t>
                      </a:r>
                      <a:endParaRPr lang="ar-JO" sz="1400" b="1" i="0" u="none" strike="noStrike" dirty="0">
                        <a:effectLst/>
                        <a:latin typeface="Simplified Arabic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2919515879"/>
                  </a:ext>
                </a:extLst>
              </a:tr>
              <a:tr h="25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ROE*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5.2%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5.1%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9.5%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8.3%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8.2%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8.8%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10.2%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العائد على حقوق المساهمين</a:t>
                      </a:r>
                      <a:endParaRPr lang="ar-J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220912738"/>
                  </a:ext>
                </a:extLst>
              </a:tr>
              <a:tr h="170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ROA*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0.6%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0.6%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1.2%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1.0%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1.0%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1.0%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1.2%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العائد على الموجودات</a:t>
                      </a:r>
                      <a:endParaRPr lang="ar-J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1819920572"/>
                  </a:ext>
                </a:extLst>
              </a:tr>
              <a:tr h="385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Interest Margin/gross income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81.3%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80.6%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78.1%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79.1%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74.0%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77.9%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78.2%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هامش الفائدة/اجمالي الدخل</a:t>
                      </a:r>
                      <a:endParaRPr lang="ar-J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1022168203"/>
                  </a:ext>
                </a:extLst>
              </a:tr>
              <a:tr h="311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Net Profits Before Taxes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266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493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433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805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404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876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528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صافي الربح قبل الضريبة</a:t>
                      </a:r>
                      <a:endParaRPr lang="ar-J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117112915"/>
                  </a:ext>
                </a:extLst>
              </a:tr>
              <a:tr h="25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Net Profits After Taxes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165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328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314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550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278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599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355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صافي الربح بعد الضريبة</a:t>
                      </a:r>
                      <a:endParaRPr lang="ar-J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3460326473"/>
                  </a:ext>
                </a:extLst>
              </a:tr>
              <a:tr h="174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Liquidity Ratio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128.9%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136.5%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136.2%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141.5%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136.7%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138.0%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135.8%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نسبه السيولة القانونية</a:t>
                      </a:r>
                      <a:endParaRPr lang="ar-JO" sz="1400" b="1" i="0" u="none" strike="noStrike" dirty="0">
                        <a:effectLst/>
                        <a:latin typeface="Simplified Arabic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79143730"/>
                  </a:ext>
                </a:extLst>
              </a:tr>
              <a:tr h="338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Growth Rate of Total Assets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0.5%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5.6%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2.6%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7.9%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2.5%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4.9%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0.8%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معدل نمو اجمالي الموجودات</a:t>
                      </a:r>
                      <a:endParaRPr lang="ar-JO" sz="1400" b="1" i="0" u="none" strike="noStrike" dirty="0">
                        <a:effectLst/>
                        <a:latin typeface="Simplified Arabic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851521299"/>
                  </a:ext>
                </a:extLst>
              </a:tr>
              <a:tr h="338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Growth Rate of Customer Deposits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-1.0%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4.2%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3.2%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8.4%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3.6%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6.6%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0.9%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معدل نمو ودائع العملاء</a:t>
                      </a:r>
                      <a:endParaRPr lang="ar-JO" sz="1400" b="1" i="0" u="none" strike="noStrike" dirty="0">
                        <a:effectLst/>
                        <a:latin typeface="Simplified Arabic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4132216871"/>
                  </a:ext>
                </a:extLst>
              </a:tr>
              <a:tr h="338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Growth Rate of Credit Facilities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4.3%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>
                          <a:effectLst/>
                        </a:rPr>
                        <a:t>5.9%</a:t>
                      </a:r>
                      <a:endParaRPr lang="ar-JO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4.9%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5.9%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6.4%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8.9%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r-JO" sz="1200" u="none" strike="noStrike" dirty="0">
                          <a:effectLst/>
                        </a:rPr>
                        <a:t>2.7%</a:t>
                      </a:r>
                      <a:endParaRPr lang="ar-JO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3" marR="1713" marT="1713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ar-JO" sz="1400" b="1" u="none" strike="noStrike" dirty="0">
                          <a:effectLst/>
                        </a:rPr>
                        <a:t>معدل نمو التسهيلات</a:t>
                      </a:r>
                      <a:endParaRPr lang="ar-JO" sz="1400" b="1" i="0" u="none" strike="noStrike" dirty="0">
                        <a:effectLst/>
                        <a:latin typeface="Simplified Arabic"/>
                      </a:endParaRPr>
                    </a:p>
                  </a:txBody>
                  <a:tcPr marL="1713" marR="1713" marT="1713" marB="0" anchor="b"/>
                </a:tc>
                <a:extLst>
                  <a:ext uri="{0D108BD9-81ED-4DB2-BD59-A6C34878D82A}">
                    <a16:rowId xmlns:a16="http://schemas.microsoft.com/office/drawing/2014/main" val="1181115636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349297" y="367990"/>
            <a:ext cx="10833410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126" rtl="1"/>
            <a:r>
              <a:rPr lang="ar-JO" sz="2500" b="1" dirty="0">
                <a:solidFill>
                  <a:schemeClr val="bg1"/>
                </a:solidFill>
                <a:cs typeface="+mj-cs"/>
              </a:rPr>
              <a:t>مؤشرات المتانة المالية التجميعية</a:t>
            </a:r>
          </a:p>
        </p:txBody>
      </p:sp>
    </p:spTree>
    <p:extLst>
      <p:ext uri="{BB962C8B-B14F-4D97-AF65-F5344CB8AC3E}">
        <p14:creationId xmlns:p14="http://schemas.microsoft.com/office/powerpoint/2010/main" val="313331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215483"/>
            <a:ext cx="10363200" cy="465005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ar-JO" sz="1800" dirty="0">
                <a:solidFill>
                  <a:schemeClr val="tx1"/>
                </a:solidFill>
              </a:rPr>
              <a:t>- </a:t>
            </a:r>
            <a:r>
              <a:rPr lang="ar-JO" sz="1600" b="1" dirty="0">
                <a:solidFill>
                  <a:schemeClr val="tx1"/>
                </a:solidFill>
              </a:rPr>
              <a:t>تم تطوير المؤشر في عام 2016 اعتمادا على تجارب العديد من الدول ووفقا لأفضل الممارسات الدولية.</a:t>
            </a:r>
            <a:br>
              <a:rPr lang="ar-JO" sz="1600" b="1" dirty="0">
                <a:solidFill>
                  <a:schemeClr val="tx1"/>
                </a:solidFill>
              </a:rPr>
            </a:br>
            <a:r>
              <a:rPr lang="ar-JO" sz="1600" b="1" dirty="0">
                <a:solidFill>
                  <a:schemeClr val="tx1"/>
                </a:solidFill>
              </a:rPr>
              <a:t> - تعدد المنهجيات من حيث عدد المتغيرات والطرق الإحصائية والاوزان الترجيحية.</a:t>
            </a:r>
            <a:br>
              <a:rPr lang="ar-JO" sz="1600" b="1" dirty="0">
                <a:solidFill>
                  <a:schemeClr val="tx1"/>
                </a:solidFill>
              </a:rPr>
            </a:br>
            <a:r>
              <a:rPr lang="ar-JO" sz="1600" b="1" dirty="0">
                <a:solidFill>
                  <a:schemeClr val="tx1"/>
                </a:solidFill>
              </a:rPr>
              <a:t>- المؤشر التجميعي يعتمد على ثلاث مؤشرات فرعية:- </a:t>
            </a:r>
            <a:br>
              <a:rPr lang="ar-JO" sz="1600" b="1" dirty="0">
                <a:solidFill>
                  <a:schemeClr val="tx1"/>
                </a:solidFill>
              </a:rPr>
            </a:br>
            <a:r>
              <a:rPr lang="ar-JO" sz="1600" b="1" dirty="0">
                <a:solidFill>
                  <a:schemeClr val="tx1"/>
                </a:solidFill>
              </a:rPr>
              <a:t>   مؤشر القطاع المصرفي تم تمثيله بتسعة متغيرات</a:t>
            </a:r>
            <a:br>
              <a:rPr lang="ar-JO" sz="1600" b="1" dirty="0">
                <a:solidFill>
                  <a:schemeClr val="tx1"/>
                </a:solidFill>
              </a:rPr>
            </a:br>
            <a:r>
              <a:rPr lang="ar-JO" sz="1600" b="1" dirty="0">
                <a:solidFill>
                  <a:schemeClr val="tx1"/>
                </a:solidFill>
              </a:rPr>
              <a:t>   مؤشر الاقتصاد الكلي تم تمثيله بسبعة متغيرات</a:t>
            </a:r>
            <a:br>
              <a:rPr lang="ar-JO" sz="1600" b="1" dirty="0">
                <a:solidFill>
                  <a:schemeClr val="tx1"/>
                </a:solidFill>
              </a:rPr>
            </a:br>
            <a:r>
              <a:rPr lang="ar-JO" sz="1600" b="1" dirty="0">
                <a:solidFill>
                  <a:schemeClr val="tx1"/>
                </a:solidFill>
              </a:rPr>
              <a:t>   مؤشر سوق راس المال تم تمثيله بمتغيرين.</a:t>
            </a:r>
            <a:br>
              <a:rPr lang="ar-JO" sz="1600" b="1" dirty="0">
                <a:solidFill>
                  <a:schemeClr val="tx1"/>
                </a:solidFill>
              </a:rPr>
            </a:br>
            <a:r>
              <a:rPr lang="ar-JO" sz="1600" b="1" dirty="0">
                <a:solidFill>
                  <a:schemeClr val="tx1"/>
                </a:solidFill>
              </a:rPr>
              <a:t>- تم إعطاء الاوزان لمؤشرات القطاع المصرفي </a:t>
            </a:r>
            <a:br>
              <a:rPr lang="ar-JO" sz="16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  </a:t>
            </a:r>
            <a:br>
              <a:rPr lang="ar-JO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-قيمة المؤشر تتراوح بين  صفر الى واحد حيث انه كلما اقتربت القيمة من الواحد ازدادت درجة الاستقرار في النظام المالي.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888" y="334538"/>
            <a:ext cx="10474713" cy="880946"/>
          </a:xfrm>
        </p:spPr>
        <p:txBody>
          <a:bodyPr>
            <a:normAutofit/>
          </a:bodyPr>
          <a:lstStyle/>
          <a:p>
            <a:r>
              <a:rPr lang="ar-JO" b="1" dirty="0">
                <a:solidFill>
                  <a:schemeClr val="tx2"/>
                </a:solidFill>
              </a:rPr>
              <a:t> ثانيا :مؤشر الاستقرار المالي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163" y="4081346"/>
            <a:ext cx="3236371" cy="11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836340"/>
            <a:ext cx="10363200" cy="5018049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ar-JO" sz="1800" dirty="0"/>
              <a:t>-</a:t>
            </a:r>
            <a:r>
              <a:rPr lang="ar-JO" sz="1800" dirty="0">
                <a:solidFill>
                  <a:srgbClr val="0070C0"/>
                </a:solidFill>
              </a:rPr>
              <a:t> تم إعطاء الاوزان  التالية لمؤشرات القطاع المصرفي</a:t>
            </a:r>
            <a:br>
              <a:rPr lang="ar-JO" sz="1800" dirty="0">
                <a:solidFill>
                  <a:srgbClr val="0070C0"/>
                </a:solidFill>
              </a:rPr>
            </a:br>
            <a:br>
              <a:rPr lang="ar-JO" sz="1800" dirty="0">
                <a:solidFill>
                  <a:srgbClr val="0070C0"/>
                </a:solidFill>
              </a:rPr>
            </a:br>
            <a:br>
              <a:rPr lang="ar-JO" sz="1800" dirty="0">
                <a:solidFill>
                  <a:srgbClr val="0070C0"/>
                </a:solidFill>
              </a:rPr>
            </a:br>
            <a:br>
              <a:rPr lang="ar-JO" sz="1800" dirty="0">
                <a:solidFill>
                  <a:srgbClr val="0070C0"/>
                </a:solidFill>
              </a:rPr>
            </a:br>
            <a:br>
              <a:rPr lang="ar-JO" sz="1800" dirty="0">
                <a:solidFill>
                  <a:srgbClr val="0070C0"/>
                </a:solidFill>
              </a:rPr>
            </a:br>
            <a:br>
              <a:rPr lang="ar-JO" sz="1800" dirty="0">
                <a:solidFill>
                  <a:srgbClr val="0070C0"/>
                </a:solidFill>
              </a:rPr>
            </a:br>
            <a:br>
              <a:rPr lang="ar-JO" sz="1800" dirty="0">
                <a:solidFill>
                  <a:srgbClr val="0070C0"/>
                </a:solidFill>
              </a:rPr>
            </a:br>
            <a:br>
              <a:rPr lang="ar-JO" sz="1800" dirty="0">
                <a:solidFill>
                  <a:srgbClr val="0070C0"/>
                </a:solidFill>
              </a:rPr>
            </a:br>
            <a:br>
              <a:rPr lang="ar-JO" sz="1800" dirty="0">
                <a:solidFill>
                  <a:srgbClr val="0070C0"/>
                </a:solidFill>
              </a:rPr>
            </a:br>
            <a:endParaRPr lang="ar-JO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888" y="144968"/>
            <a:ext cx="10474713" cy="780583"/>
          </a:xfrm>
        </p:spPr>
        <p:txBody>
          <a:bodyPr>
            <a:normAutofit/>
          </a:bodyPr>
          <a:lstStyle/>
          <a:p>
            <a:r>
              <a:rPr lang="ar-JO" b="1" dirty="0">
                <a:solidFill>
                  <a:schemeClr val="tx2"/>
                </a:solidFill>
              </a:rPr>
              <a:t>مؤشر الاستقرار المالي في الاردن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444" y="1683835"/>
            <a:ext cx="8430322" cy="50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3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765333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126" rtl="1"/>
            <a:r>
              <a:rPr lang="ar-JO" sz="2500" b="1" dirty="0">
                <a:solidFill>
                  <a:schemeClr val="bg1"/>
                </a:solidFill>
                <a:cs typeface="+mj-cs"/>
              </a:rPr>
              <a:t>مؤشر استقرار القطاع المصرفي نهاية عام ( </a:t>
            </a:r>
            <a:r>
              <a:rPr lang="en-US" sz="2500" b="1" dirty="0">
                <a:solidFill>
                  <a:schemeClr val="bg1"/>
                </a:solidFill>
                <a:cs typeface="+mj-cs"/>
              </a:rPr>
              <a:t>(2022</a:t>
            </a:r>
            <a:r>
              <a:rPr lang="ar-JO" sz="2500" b="1" dirty="0">
                <a:solidFill>
                  <a:schemeClr val="bg1"/>
                </a:solidFill>
                <a:cs typeface="+mj-cs"/>
              </a:rPr>
              <a:t> </a:t>
            </a:r>
          </a:p>
          <a:p>
            <a:pPr algn="ctr" defTabSz="914126" rtl="1"/>
            <a:r>
              <a:rPr lang="ar-JO" b="1" dirty="0">
                <a:solidFill>
                  <a:schemeClr val="bg1"/>
                </a:solidFill>
                <a:cs typeface="+mj-cs"/>
              </a:rPr>
              <a:t>مقارنة مع عدد من الدول التي تحتسب المؤشر بنفس المنهجية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77884" y="832178"/>
            <a:ext cx="9799184" cy="4740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0" indent="0" algn="ctr" defTabSz="1218845" rtl="0" eaLnBrk="1" latinLnBrk="0" hangingPunct="1">
              <a:spcBef>
                <a:spcPct val="20000"/>
              </a:spcBef>
              <a:buFont typeface="Arial" pitchFamily="34" charset="0"/>
              <a:buNone/>
              <a:defRPr sz="3599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22" indent="0" algn="ctr" defTabSz="1218845" rtl="0" eaLnBrk="1" latinLnBrk="0" hangingPunct="1">
              <a:spcBef>
                <a:spcPct val="20000"/>
              </a:spcBef>
              <a:buFont typeface="Arial" pitchFamily="34" charset="0"/>
              <a:buNone/>
              <a:defRPr sz="3199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845" indent="0" algn="ctr" defTabSz="1218845" rtl="0" eaLnBrk="1" latinLnBrk="0" hangingPunct="1">
              <a:spcBef>
                <a:spcPct val="20000"/>
              </a:spcBef>
              <a:buFont typeface="Arial" pitchFamily="34" charset="0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267" indent="0" algn="ctr" defTabSz="121884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689" indent="0" algn="ctr" defTabSz="121884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111" indent="0" algn="ctr" defTabSz="1218845" rtl="0" eaLnBrk="1" latinLnBrk="0" hangingPunct="1">
              <a:spcBef>
                <a:spcPct val="20000"/>
              </a:spcBef>
              <a:buFont typeface="Arial" pitchFamily="34" charset="0"/>
              <a:buNone/>
              <a:defRPr sz="26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534" indent="0" algn="ctr" defTabSz="1218845" rtl="0" eaLnBrk="1" latinLnBrk="0" hangingPunct="1">
              <a:spcBef>
                <a:spcPct val="20000"/>
              </a:spcBef>
              <a:buFont typeface="Arial" pitchFamily="34" charset="0"/>
              <a:buNone/>
              <a:defRPr sz="26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5955" indent="0" algn="ctr" defTabSz="1218845" rtl="0" eaLnBrk="1" latinLnBrk="0" hangingPunct="1">
              <a:spcBef>
                <a:spcPct val="20000"/>
              </a:spcBef>
              <a:buFont typeface="Arial" pitchFamily="34" charset="0"/>
              <a:buNone/>
              <a:defRPr sz="26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378" indent="0" algn="ctr" defTabSz="1218845" rtl="0" eaLnBrk="1" latinLnBrk="0" hangingPunct="1">
              <a:spcBef>
                <a:spcPct val="20000"/>
              </a:spcBef>
              <a:buFont typeface="Arial" pitchFamily="34" charset="0"/>
              <a:buNone/>
              <a:defRPr sz="26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ar-JO" sz="1600" b="1" dirty="0">
                <a:ln w="3175" cmpd="sng">
                  <a:noFill/>
                </a:ln>
                <a:solidFill>
                  <a:srgbClr val="002060"/>
                </a:solidFill>
                <a:cs typeface="+mj-cs"/>
              </a:rPr>
              <a:t>احتل الأردن المرتبة الأولى من بين </a:t>
            </a:r>
            <a:r>
              <a:rPr lang="en-US" sz="1600" b="1" dirty="0">
                <a:ln w="3175" cmpd="sng">
                  <a:noFill/>
                </a:ln>
                <a:solidFill>
                  <a:srgbClr val="002060"/>
                </a:solidFill>
                <a:cs typeface="+mj-cs"/>
              </a:rPr>
              <a:t>23</a:t>
            </a:r>
            <a:r>
              <a:rPr lang="ar-JO" sz="1600" b="1" dirty="0">
                <a:ln w="3175" cmpd="sng">
                  <a:noFill/>
                </a:ln>
                <a:solidFill>
                  <a:srgbClr val="002060"/>
                </a:solidFill>
                <a:cs typeface="+mj-cs"/>
              </a:rPr>
              <a:t> دولة في مؤشر استقرار القطاع المصرفي </a:t>
            </a:r>
            <a:endParaRPr lang="en-US" sz="1600" b="1" dirty="0">
              <a:ln w="3175" cmpd="sng">
                <a:noFill/>
              </a:ln>
              <a:solidFill>
                <a:srgbClr val="002060"/>
              </a:solidFill>
              <a:cs typeface="+mj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719159"/>
              </p:ext>
            </p:extLst>
          </p:nvPr>
        </p:nvGraphicFramePr>
        <p:xfrm>
          <a:off x="616700" y="1460810"/>
          <a:ext cx="11050835" cy="4772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7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1694" y="779929"/>
            <a:ext cx="41968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500" b="1" dirty="0">
                <a:cs typeface="+mj-cs"/>
              </a:rPr>
              <a:t>التضخم (%)</a:t>
            </a:r>
            <a:endParaRPr lang="en-US" sz="2500" b="1" dirty="0"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0502" y="794079"/>
            <a:ext cx="36029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500" b="1" dirty="0">
                <a:cs typeface="+mj-cs"/>
              </a:rPr>
              <a:t>الناتج المحلي الاجمالي (%)</a:t>
            </a:r>
            <a:endParaRPr lang="en-US" sz="2500" b="1" dirty="0"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54968" y="779929"/>
            <a:ext cx="1703" cy="33201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lvl="0" algn="ctr" defTabSz="914126"/>
            <a:r>
              <a:rPr lang="ar-JO" sz="2500" b="1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مؤشرات الاقتصاد الكلي في الأردن</a:t>
            </a:r>
            <a:endParaRPr lang="ar-SA" sz="2500" b="1" dirty="0">
              <a:solidFill>
                <a:schemeClr val="bg1"/>
              </a:solidFill>
              <a:latin typeface="Arial" panose="020B0604020202020204" pitchFamily="34" charset="0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0568" y="4300477"/>
            <a:ext cx="16348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500" b="1" dirty="0">
                <a:cs typeface="+mj-cs"/>
              </a:rPr>
              <a:t>نسبة البطالة</a:t>
            </a:r>
            <a:endParaRPr lang="en-US" sz="2500" b="1" dirty="0">
              <a:cs typeface="+mj-cs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102935"/>
              </p:ext>
            </p:extLst>
          </p:nvPr>
        </p:nvGraphicFramePr>
        <p:xfrm>
          <a:off x="6161897" y="1311809"/>
          <a:ext cx="5444897" cy="271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827148"/>
              </p:ext>
            </p:extLst>
          </p:nvPr>
        </p:nvGraphicFramePr>
        <p:xfrm>
          <a:off x="437454" y="1311809"/>
          <a:ext cx="5442857" cy="271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517412"/>
              </p:ext>
            </p:extLst>
          </p:nvPr>
        </p:nvGraphicFramePr>
        <p:xfrm>
          <a:off x="414240" y="4733435"/>
          <a:ext cx="11192554" cy="192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7493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5" y="479502"/>
            <a:ext cx="11017405" cy="57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62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6818" y="1448136"/>
            <a:ext cx="491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 sz="1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ar-JO" b="1" dirty="0">
                <a:solidFill>
                  <a:prstClr val="black"/>
                </a:solidFill>
                <a:cs typeface="+mj-cs"/>
              </a:rPr>
              <a:t>الزيادة ونسبة النمو في موجودات وتسهيلات وودائع البنوك </a:t>
            </a:r>
            <a:r>
              <a:rPr lang="en-US" b="1" dirty="0">
                <a:solidFill>
                  <a:prstClr val="black"/>
                </a:solidFill>
                <a:cs typeface="+mj-cs"/>
              </a:rPr>
              <a:t>(H1-2023)</a:t>
            </a:r>
            <a:r>
              <a:rPr lang="ar-JO" b="1" dirty="0">
                <a:solidFill>
                  <a:prstClr val="black"/>
                </a:solidFill>
                <a:cs typeface="+mj-cs"/>
              </a:rPr>
              <a:t> مقارنة مع </a:t>
            </a:r>
            <a:r>
              <a:rPr lang="en-US" b="1" dirty="0">
                <a:solidFill>
                  <a:prstClr val="black"/>
                </a:solidFill>
                <a:cs typeface="+mj-cs"/>
              </a:rPr>
              <a:t>(H1-2022)</a:t>
            </a:r>
            <a:r>
              <a:rPr lang="ar-JO" b="1" dirty="0"/>
              <a:t> </a:t>
            </a:r>
            <a:endParaRPr lang="en-US" dirty="0"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6839" y="1474708"/>
            <a:ext cx="562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ar-JO" sz="2000" b="1" dirty="0">
                <a:cs typeface="+mj-cs"/>
              </a:rPr>
              <a:t>موجودات وتسهيلات وودائع البنوك (نصف اول 2023)</a:t>
            </a:r>
            <a:endParaRPr lang="en-US" sz="2000" b="1" dirty="0"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46839" y="2671100"/>
            <a:ext cx="1" cy="400500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lvl="0" algn="ctr" defTabSz="914126"/>
            <a:r>
              <a:rPr lang="ar-JO" sz="2500" b="1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تطورات القطاع المصرفي في الاردن</a:t>
            </a:r>
            <a:endParaRPr lang="ar-SA" sz="2500" b="1" dirty="0">
              <a:solidFill>
                <a:schemeClr val="bg1"/>
              </a:solidFill>
              <a:latin typeface="Arial" panose="020B0604020202020204" pitchFamily="34" charset="0"/>
              <a:cs typeface="+mj-cs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232347"/>
              </p:ext>
            </p:extLst>
          </p:nvPr>
        </p:nvGraphicFramePr>
        <p:xfrm>
          <a:off x="6216624" y="2297151"/>
          <a:ext cx="5625193" cy="436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74311"/>
              </p:ext>
            </p:extLst>
          </p:nvPr>
        </p:nvGraphicFramePr>
        <p:xfrm>
          <a:off x="391886" y="2297151"/>
          <a:ext cx="5470465" cy="436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"/>
          <p:cNvSpPr txBox="1"/>
          <p:nvPr/>
        </p:nvSpPr>
        <p:spPr>
          <a:xfrm rot="16200000">
            <a:off x="-262485" y="4393283"/>
            <a:ext cx="1714336" cy="3376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1500" b="0" dirty="0"/>
              <a:t>مليار دينار </a:t>
            </a:r>
            <a:endParaRPr lang="en-US" sz="1500" b="0" dirty="0"/>
          </a:p>
        </p:txBody>
      </p:sp>
      <p:sp>
        <p:nvSpPr>
          <p:cNvPr id="17" name="TextBox 1"/>
          <p:cNvSpPr txBox="1"/>
          <p:nvPr/>
        </p:nvSpPr>
        <p:spPr>
          <a:xfrm>
            <a:off x="2813237" y="3579868"/>
            <a:ext cx="627762" cy="2501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sz="1400" b="1" dirty="0">
                <a:solidFill>
                  <a:srgbClr val="B88C00"/>
                </a:solidFill>
              </a:rPr>
              <a:t>3.9</a:t>
            </a:r>
            <a:r>
              <a:rPr lang="ar-JO" sz="1400" b="1" dirty="0">
                <a:solidFill>
                  <a:srgbClr val="B88C00"/>
                </a:solidFill>
              </a:rPr>
              <a:t>%</a:t>
            </a:r>
            <a:endParaRPr lang="en-US" sz="1400" b="1" dirty="0">
              <a:solidFill>
                <a:srgbClr val="B88C00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483191" y="3471872"/>
            <a:ext cx="627762" cy="2501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en-US" sz="1400" b="1" dirty="0">
                <a:solidFill>
                  <a:srgbClr val="B88C00"/>
                </a:solidFill>
              </a:rPr>
              <a:t>5.3</a:t>
            </a:r>
            <a:r>
              <a:rPr lang="ar-JO" sz="1400" b="1" dirty="0">
                <a:solidFill>
                  <a:srgbClr val="B88C00"/>
                </a:solidFill>
              </a:rPr>
              <a:t>%</a:t>
            </a:r>
            <a:endParaRPr lang="en-US" sz="1400" b="1" dirty="0">
              <a:solidFill>
                <a:srgbClr val="B88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6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438508"/>
            <a:ext cx="10363200" cy="5419492"/>
          </a:xfrm>
        </p:spPr>
        <p:txBody>
          <a:bodyPr>
            <a:normAutofit/>
          </a:bodyPr>
          <a:lstStyle/>
          <a:p>
            <a:pPr algn="r">
              <a:lnSpc>
                <a:spcPct val="200000"/>
              </a:lnSpc>
            </a:pPr>
            <a:r>
              <a:rPr lang="ar-JO" sz="2200" b="1" dirty="0">
                <a:solidFill>
                  <a:schemeClr val="tx2"/>
                </a:solidFill>
              </a:rPr>
              <a:t>أولا  : المؤشرات الاحترازية الكلية.</a:t>
            </a:r>
            <a:br>
              <a:rPr lang="ar-JO" sz="2200" b="1" dirty="0">
                <a:solidFill>
                  <a:schemeClr val="tx2"/>
                </a:solidFill>
              </a:rPr>
            </a:br>
            <a:r>
              <a:rPr lang="ar-JO" sz="2200" dirty="0">
                <a:solidFill>
                  <a:schemeClr val="tx2"/>
                </a:solidFill>
              </a:rPr>
              <a:t>    -   المؤشرات الاحترازية الجزئية المجمعة.</a:t>
            </a:r>
            <a:br>
              <a:rPr lang="ar-JO" sz="2200" dirty="0">
                <a:solidFill>
                  <a:schemeClr val="tx2"/>
                </a:solidFill>
              </a:rPr>
            </a:br>
            <a:r>
              <a:rPr lang="ar-JO" sz="2200" dirty="0">
                <a:solidFill>
                  <a:schemeClr val="tx2"/>
                </a:solidFill>
              </a:rPr>
              <a:t>    -   اهم مؤشرات الاقتصاد الكلي.</a:t>
            </a:r>
            <a:br>
              <a:rPr lang="ar-JO" sz="2200" dirty="0">
                <a:solidFill>
                  <a:schemeClr val="tx2"/>
                </a:solidFill>
              </a:rPr>
            </a:br>
            <a:r>
              <a:rPr lang="ar-JO" sz="2200" b="1" dirty="0">
                <a:solidFill>
                  <a:schemeClr val="tx2"/>
                </a:solidFill>
              </a:rPr>
              <a:t>ثانيا : مؤشر الاستقرار النقدي.</a:t>
            </a:r>
            <a:br>
              <a:rPr lang="ar-JO" sz="2200" dirty="0">
                <a:solidFill>
                  <a:schemeClr val="tx2"/>
                </a:solidFill>
              </a:rPr>
            </a:br>
            <a:r>
              <a:rPr lang="ar-JO" sz="2200" b="1" dirty="0">
                <a:solidFill>
                  <a:schemeClr val="tx2"/>
                </a:solidFill>
              </a:rPr>
              <a:t>ثالثا:  تطورات القطاع المصرفي في الأردن.</a:t>
            </a:r>
            <a:br>
              <a:rPr lang="ar-JO" sz="2200" b="1" dirty="0">
                <a:solidFill>
                  <a:schemeClr val="tx2"/>
                </a:solidFill>
              </a:rPr>
            </a:br>
            <a:r>
              <a:rPr lang="ar-JO" sz="2200" b="1" dirty="0">
                <a:solidFill>
                  <a:schemeClr val="tx2"/>
                </a:solidFill>
              </a:rPr>
              <a:t>رابعا : النتائج والتوصيات.</a:t>
            </a:r>
            <a:br>
              <a:rPr lang="ar-JO" sz="2200" dirty="0">
                <a:solidFill>
                  <a:schemeClr val="tx2"/>
                </a:solidFill>
              </a:rPr>
            </a:br>
            <a:r>
              <a:rPr lang="ar-JO" sz="100" b="1" dirty="0">
                <a:solidFill>
                  <a:schemeClr val="tx2"/>
                </a:solidFill>
              </a:rPr>
              <a:t>رابعا</a:t>
            </a:r>
            <a:r>
              <a:rPr lang="ar-JO" sz="100" dirty="0">
                <a:solidFill>
                  <a:schemeClr val="tx2"/>
                </a:solidFill>
              </a:rPr>
              <a:t> : </a:t>
            </a:r>
            <a:r>
              <a:rPr lang="ar-JO" sz="100" b="1" dirty="0">
                <a:solidFill>
                  <a:schemeClr val="tx2"/>
                </a:solidFill>
              </a:rPr>
              <a:t>تقرير تقييم برنامج القطاع المالي  ( صندوق النقد الدولي والبنك الدولي).</a:t>
            </a:r>
            <a:br>
              <a:rPr lang="ar-JO" sz="2200" b="1" dirty="0">
                <a:solidFill>
                  <a:schemeClr val="tx2"/>
                </a:solidFill>
              </a:rPr>
            </a:br>
            <a:r>
              <a:rPr lang="ar-JO" sz="100" b="1" dirty="0">
                <a:solidFill>
                  <a:schemeClr val="tx2"/>
                </a:solidFill>
              </a:rPr>
              <a:t>خامسا : الخلاصة.</a:t>
            </a:r>
            <a:br>
              <a:rPr lang="ar-JO" sz="2200" b="1" dirty="0">
                <a:solidFill>
                  <a:schemeClr val="tx2"/>
                </a:solidFill>
              </a:rPr>
            </a:br>
            <a:br>
              <a:rPr lang="ar-JO" sz="1800" b="1" dirty="0"/>
            </a:br>
            <a:endParaRPr lang="ar-JO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888" y="635620"/>
            <a:ext cx="10474713" cy="713678"/>
          </a:xfrm>
        </p:spPr>
        <p:txBody>
          <a:bodyPr>
            <a:normAutofit/>
          </a:bodyPr>
          <a:lstStyle/>
          <a:p>
            <a:r>
              <a:rPr lang="ar-JO" b="1" dirty="0">
                <a:solidFill>
                  <a:schemeClr val="tx2"/>
                </a:solidFill>
              </a:rPr>
              <a:t>المحتويات</a:t>
            </a:r>
          </a:p>
        </p:txBody>
      </p:sp>
    </p:spTree>
    <p:extLst>
      <p:ext uri="{BB962C8B-B14F-4D97-AF65-F5344CB8AC3E}">
        <p14:creationId xmlns:p14="http://schemas.microsoft.com/office/powerpoint/2010/main" val="76800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4224" y="343327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 lang="ar-JO" sz="2200" b="1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Simplified Arabic" pitchFamily="2" charset="-78"/>
              </a:defRPr>
            </a:pPr>
            <a:r>
              <a:rPr lang="ar-JO" sz="2400" b="1" dirty="0">
                <a:solidFill>
                  <a:srgbClr val="000000"/>
                </a:solidFill>
                <a:cs typeface="+mj-cs"/>
              </a:rPr>
              <a:t>5. معدل نمو إجمالي التسهيلات الائتمانية</a:t>
            </a:r>
          </a:p>
          <a:p>
            <a:pPr algn="ctr" rtl="1">
              <a:defRPr lang="ar-JO" sz="2200" b="1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Simplified Arabic" pitchFamily="2" charset="-78"/>
              </a:defRPr>
            </a:pPr>
            <a:r>
              <a:rPr lang="ar-JO" sz="2400" b="1" dirty="0">
                <a:solidFill>
                  <a:srgbClr val="000000"/>
                </a:solidFill>
                <a:cs typeface="+mj-cs"/>
              </a:rPr>
              <a:t>(2008 – أيلول 2023)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47409" y="1702973"/>
            <a:ext cx="549554" cy="465462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36576" tIns="27432" rIns="36576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343A-1E91-491F-AD43-22E7185A5B6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485673"/>
              </p:ext>
            </p:extLst>
          </p:nvPr>
        </p:nvGraphicFramePr>
        <p:xfrm>
          <a:off x="638536" y="2168435"/>
          <a:ext cx="10870411" cy="3944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997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82618" y="399572"/>
            <a:ext cx="4845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 lang="ar-JO" sz="2200" b="1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Simplified Arabic" pitchFamily="2" charset="-78"/>
              </a:defRPr>
            </a:pPr>
            <a:r>
              <a:rPr lang="ar-JO" sz="2400" b="1" dirty="0">
                <a:solidFill>
                  <a:srgbClr val="000000"/>
                </a:solidFill>
                <a:cs typeface="+mj-cs"/>
              </a:rPr>
              <a:t>2. معدل نمو إجمالي الودائع لدى البنوك</a:t>
            </a:r>
            <a:endParaRPr lang="en-US" sz="2400" b="1" dirty="0">
              <a:solidFill>
                <a:srgbClr val="000000"/>
              </a:solidFill>
              <a:cs typeface="+mj-cs"/>
            </a:endParaRPr>
          </a:p>
          <a:p>
            <a:pPr algn="ctr" rtl="1">
              <a:defRPr lang="ar-JO" sz="2200" b="1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Simplified Arabic" pitchFamily="2" charset="-78"/>
              </a:defRPr>
            </a:pPr>
            <a:r>
              <a:rPr lang="ar-JO" sz="2400" b="1" dirty="0">
                <a:solidFill>
                  <a:srgbClr val="000000"/>
                </a:solidFill>
                <a:cs typeface="+mj-cs"/>
              </a:rPr>
              <a:t>(2008 – أيلول 2023)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343A-1E91-491F-AD43-22E7185A5B69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580443"/>
              </p:ext>
            </p:extLst>
          </p:nvPr>
        </p:nvGraphicFramePr>
        <p:xfrm>
          <a:off x="180110" y="1503336"/>
          <a:ext cx="11458896" cy="495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27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lvl="0" algn="ctr" defTabSz="914126" rtl="1"/>
            <a:r>
              <a:rPr lang="ar-JO" sz="2500" b="1" dirty="0">
                <a:solidFill>
                  <a:schemeClr val="bg1"/>
                </a:solidFill>
                <a:cs typeface="+mj-cs"/>
              </a:rPr>
              <a:t>توزيع التسهيلات الائتمانية للبنوك العاملة في الأردن  (نهاية </a:t>
            </a:r>
            <a:r>
              <a:rPr lang="en-US" sz="2500" b="1" dirty="0">
                <a:solidFill>
                  <a:schemeClr val="bg1"/>
                </a:solidFill>
                <a:cs typeface="+mj-cs"/>
              </a:rPr>
              <a:t>H1-2023</a:t>
            </a:r>
            <a:r>
              <a:rPr lang="ar-JO" sz="2500" b="1" dirty="0">
                <a:solidFill>
                  <a:schemeClr val="bg1"/>
                </a:solidFill>
                <a:cs typeface="+mj-cs"/>
              </a:rPr>
              <a:t>)(%)</a:t>
            </a:r>
            <a:endParaRPr lang="ar-SA" sz="2500" b="1" dirty="0">
              <a:solidFill>
                <a:schemeClr val="bg1"/>
              </a:solidFill>
              <a:latin typeface="Arial" panose="020B0604020202020204" pitchFamily="34" charset="0"/>
              <a:cs typeface="+mj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5143"/>
              </p:ext>
            </p:extLst>
          </p:nvPr>
        </p:nvGraphicFramePr>
        <p:xfrm>
          <a:off x="705911" y="1113782"/>
          <a:ext cx="11050834" cy="540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868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126" rtl="1"/>
            <a:r>
              <a:rPr lang="ar-JO" sz="2500" b="1" dirty="0">
                <a:solidFill>
                  <a:schemeClr val="bg1"/>
                </a:solidFill>
                <a:cs typeface="+mj-cs"/>
              </a:rPr>
              <a:t>إجمالي التسهيلات الائتمانية حسب النشاط الاقتصادي </a:t>
            </a:r>
            <a:r>
              <a:rPr lang="en-US" sz="2500" b="1" dirty="0">
                <a:solidFill>
                  <a:schemeClr val="bg1"/>
                </a:solidFill>
                <a:cs typeface="+mj-cs"/>
              </a:rPr>
              <a:t>)</a:t>
            </a:r>
            <a:r>
              <a:rPr lang="ar-JO" sz="2500" b="1" dirty="0">
                <a:solidFill>
                  <a:schemeClr val="bg1"/>
                </a:solidFill>
                <a:cs typeface="+mj-cs"/>
              </a:rPr>
              <a:t>نهاية عام </a:t>
            </a:r>
            <a:r>
              <a:rPr lang="en-US" sz="2500" b="1" dirty="0">
                <a:solidFill>
                  <a:schemeClr val="bg1"/>
                </a:solidFill>
                <a:cs typeface="+mj-cs"/>
              </a:rPr>
              <a:t>(2022</a:t>
            </a:r>
            <a:endParaRPr lang="ar-JO" sz="2500" b="1" dirty="0">
              <a:solidFill>
                <a:schemeClr val="bg1"/>
              </a:solidFill>
              <a:cs typeface="+mj-cs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861494"/>
              </p:ext>
            </p:extLst>
          </p:nvPr>
        </p:nvGraphicFramePr>
        <p:xfrm>
          <a:off x="705911" y="999285"/>
          <a:ext cx="11064247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8101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892098"/>
            <a:ext cx="10363200" cy="5776331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ar-JO" sz="1600" dirty="0"/>
              <a:t>- </a:t>
            </a:r>
            <a:r>
              <a:rPr lang="ar-JO" sz="1600" dirty="0">
                <a:solidFill>
                  <a:schemeClr val="tx1"/>
                </a:solidFill>
              </a:rPr>
              <a:t>اظهر برنامج </a:t>
            </a:r>
            <a:r>
              <a:rPr lang="ar-JO" sz="1600" b="1" dirty="0">
                <a:solidFill>
                  <a:schemeClr val="tx1"/>
                </a:solidFill>
              </a:rPr>
              <a:t>تقييم القطاع المالي وتقييم استقرار النظام المالي </a:t>
            </a:r>
            <a:r>
              <a:rPr lang="ar-JO" sz="1600" dirty="0">
                <a:solidFill>
                  <a:schemeClr val="tx1"/>
                </a:solidFill>
              </a:rPr>
              <a:t>الصادرين عن صندوق النقد الدولي ( نيسان   2023 ) والبنك الدولي (اب 2023) :</a:t>
            </a:r>
            <a:br>
              <a:rPr lang="ar-JO" sz="1600" dirty="0">
                <a:solidFill>
                  <a:schemeClr val="tx1"/>
                </a:solidFill>
              </a:rPr>
            </a:br>
            <a:r>
              <a:rPr lang="ar-JO" sz="1600" dirty="0">
                <a:solidFill>
                  <a:schemeClr val="tx1"/>
                </a:solidFill>
              </a:rPr>
              <a:t>   -  أشاد  بالإجراءات والتدابير الرقابية للبنك المركزي الأردني.</a:t>
            </a:r>
            <a:br>
              <a:rPr lang="ar-JO" sz="1600" dirty="0">
                <a:solidFill>
                  <a:schemeClr val="tx1"/>
                </a:solidFill>
              </a:rPr>
            </a:br>
            <a:r>
              <a:rPr lang="ar-JO" sz="1600" dirty="0">
                <a:solidFill>
                  <a:schemeClr val="tx1"/>
                </a:solidFill>
              </a:rPr>
              <a:t>   - القطاع المصرفي الأردني يتمتع بالصلابة وبمستويات عالية من راس المال تكنه من الصمود وتحمل الصدمات.</a:t>
            </a:r>
            <a:br>
              <a:rPr lang="ar-JO" sz="1600" dirty="0">
                <a:solidFill>
                  <a:schemeClr val="tx1"/>
                </a:solidFill>
              </a:rPr>
            </a:br>
            <a:r>
              <a:rPr lang="ar-JO" sz="1600" dirty="0">
                <a:solidFill>
                  <a:schemeClr val="tx1"/>
                </a:solidFill>
              </a:rPr>
              <a:t>   - ينبغي ان تكون  توجهات الرقابة المصرفية موجهة اكثر نحو المخاطر واكثر تطلعا للمستقبل.</a:t>
            </a:r>
            <a:br>
              <a:rPr lang="ar-JO" sz="1600" dirty="0">
                <a:solidFill>
                  <a:schemeClr val="tx1"/>
                </a:solidFill>
              </a:rPr>
            </a:br>
            <a:r>
              <a:rPr lang="ar-JO" sz="1600" dirty="0">
                <a:solidFill>
                  <a:schemeClr val="tx1"/>
                </a:solidFill>
              </a:rPr>
              <a:t>  - مخاطر العدوى بين البنوك محدودة.</a:t>
            </a:r>
            <a:br>
              <a:rPr lang="ar-JO" sz="1600" dirty="0">
                <a:solidFill>
                  <a:schemeClr val="tx1"/>
                </a:solidFill>
              </a:rPr>
            </a:br>
            <a:r>
              <a:rPr lang="ar-JO" sz="1600" dirty="0">
                <a:solidFill>
                  <a:schemeClr val="tx1"/>
                </a:solidFill>
              </a:rPr>
              <a:t>  - تمتع البنوك الأردنية بسيولة عالية تمكنها من مواجهة مخاطر السيولة. </a:t>
            </a:r>
            <a:br>
              <a:rPr lang="ar-JO" sz="1600" dirty="0">
                <a:solidFill>
                  <a:schemeClr val="tx1"/>
                </a:solidFill>
              </a:rPr>
            </a:br>
            <a:r>
              <a:rPr lang="ar-JO" sz="1600" dirty="0">
                <a:solidFill>
                  <a:schemeClr val="tx1"/>
                </a:solidFill>
              </a:rPr>
              <a:t>  - مخاطر التركز الائتماني مرتفعة.</a:t>
            </a:r>
            <a:br>
              <a:rPr lang="ar-JO" sz="1600" dirty="0">
                <a:solidFill>
                  <a:schemeClr val="tx1"/>
                </a:solidFill>
              </a:rPr>
            </a:br>
            <a:r>
              <a:rPr lang="ar-JO" sz="1600" dirty="0">
                <a:solidFill>
                  <a:schemeClr val="tx1"/>
                </a:solidFill>
              </a:rPr>
              <a:t>  - انكشاف البنوك للديون السيادية كبير.</a:t>
            </a:r>
            <a:br>
              <a:rPr lang="ar-JO" sz="1600" dirty="0">
                <a:solidFill>
                  <a:schemeClr val="tx1"/>
                </a:solidFill>
              </a:rPr>
            </a:br>
            <a:r>
              <a:rPr lang="ar-JO" sz="1600" b="1" dirty="0">
                <a:solidFill>
                  <a:schemeClr val="tx2"/>
                </a:solidFill>
              </a:rPr>
              <a:t>- </a:t>
            </a:r>
            <a:r>
              <a:rPr lang="ar-JO" sz="1600" b="1" dirty="0">
                <a:solidFill>
                  <a:schemeClr val="tx1"/>
                </a:solidFill>
              </a:rPr>
              <a:t>اعداد مؤشرات السلامة المالية الاساسية بشكل ربعي ونشرها بفترة زمنية لا تزيد عن ثلاثة اشهر  بعد انتهاء الربع المعني.</a:t>
            </a:r>
            <a:r>
              <a:rPr lang="en-US" sz="1600" b="1" dirty="0">
                <a:solidFill>
                  <a:schemeClr val="tx1"/>
                </a:solidFill>
              </a:rPr>
              <a:t>  </a:t>
            </a:r>
            <a:br>
              <a:rPr lang="ar-JO" sz="1600" b="1" dirty="0">
                <a:solidFill>
                  <a:schemeClr val="tx1"/>
                </a:solidFill>
              </a:rPr>
            </a:br>
            <a:r>
              <a:rPr lang="ar-JO" sz="1600" b="1" dirty="0">
                <a:solidFill>
                  <a:schemeClr val="tx1"/>
                </a:solidFill>
              </a:rPr>
              <a:t>- اعداد ونشر  منهجية اعداد المؤشرات السلامة المالية الاساسية.</a:t>
            </a:r>
            <a:br>
              <a:rPr lang="ar-JO" sz="1600" b="1" dirty="0">
                <a:solidFill>
                  <a:schemeClr val="tx1"/>
                </a:solidFill>
              </a:rPr>
            </a:br>
            <a:r>
              <a:rPr lang="ar-JO" sz="1600" b="1" dirty="0">
                <a:solidFill>
                  <a:schemeClr val="tx1"/>
                </a:solidFill>
              </a:rPr>
              <a:t>- اعداد المزيد من المؤشرات الإضافية (المحبذة) بشكل دوري خصوصا ما يتعلق بقطاع الاسر.</a:t>
            </a:r>
            <a:br>
              <a:rPr lang="ar-JO" sz="1600" b="1" dirty="0">
                <a:solidFill>
                  <a:schemeClr val="tx1"/>
                </a:solidFill>
              </a:rPr>
            </a:br>
            <a:br>
              <a:rPr lang="ar-JO" sz="1600" b="1" dirty="0">
                <a:solidFill>
                  <a:schemeClr val="tx1"/>
                </a:solidFill>
              </a:rPr>
            </a:br>
            <a:br>
              <a:rPr lang="ar-JO" sz="1600" b="1" dirty="0"/>
            </a:br>
            <a:endParaRPr lang="ar-JO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888" y="367991"/>
            <a:ext cx="10474713" cy="434897"/>
          </a:xfrm>
        </p:spPr>
        <p:txBody>
          <a:bodyPr>
            <a:normAutofit fontScale="77500" lnSpcReduction="20000"/>
          </a:bodyPr>
          <a:lstStyle/>
          <a:p>
            <a:r>
              <a:rPr lang="ar-JO" b="1" dirty="0">
                <a:solidFill>
                  <a:schemeClr val="tx2"/>
                </a:solidFill>
              </a:rPr>
              <a:t>التوصيات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ar-JO" b="1" dirty="0">
                <a:solidFill>
                  <a:schemeClr val="tx2"/>
                </a:solidFill>
              </a:rPr>
              <a:t>النتائج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ar-JO" b="1" dirty="0">
                <a:solidFill>
                  <a:schemeClr val="tx2"/>
                </a:solidFill>
              </a:rPr>
              <a:t>رابعا :</a:t>
            </a:r>
          </a:p>
        </p:txBody>
      </p:sp>
    </p:spTree>
    <p:extLst>
      <p:ext uri="{BB962C8B-B14F-4D97-AF65-F5344CB8AC3E}">
        <p14:creationId xmlns:p14="http://schemas.microsoft.com/office/powerpoint/2010/main" val="1153630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96413" y="993059"/>
          <a:ext cx="10960331" cy="513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rame 1"/>
          <p:cNvSpPr/>
          <p:nvPr/>
        </p:nvSpPr>
        <p:spPr>
          <a:xfrm>
            <a:off x="255639" y="1641987"/>
            <a:ext cx="6253316" cy="2703871"/>
          </a:xfrm>
          <a:prstGeom prst="fram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120" y="2563035"/>
            <a:ext cx="49554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5000" b="1" dirty="0">
                <a:cs typeface="+mj-cs"/>
              </a:rPr>
              <a:t>شكرا لاستماعكم </a:t>
            </a:r>
            <a:endParaRPr lang="en-US" sz="5000" b="1" dirty="0">
              <a:cs typeface="+mj-cs"/>
            </a:endParaRPr>
          </a:p>
        </p:txBody>
      </p:sp>
      <p:sp>
        <p:nvSpPr>
          <p:cNvPr id="4" name="Frame 3"/>
          <p:cNvSpPr/>
          <p:nvPr/>
        </p:nvSpPr>
        <p:spPr>
          <a:xfrm>
            <a:off x="5073445" y="3677265"/>
            <a:ext cx="1995949" cy="1140541"/>
          </a:xfrm>
          <a:prstGeom prst="frame">
            <a:avLst/>
          </a:prstGeom>
          <a:solidFill>
            <a:srgbClr val="B88C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5368413" y="4454013"/>
            <a:ext cx="491613" cy="639097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4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888" y="1449658"/>
            <a:ext cx="10363200" cy="4452549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2400" b="1" dirty="0">
                <a:solidFill>
                  <a:schemeClr val="tx2"/>
                </a:solidFill>
              </a:rPr>
              <a:t>أهمية اعداد إحصاءات الاستقرار المالي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تقييم  مدى سلامة واستقرار النظام المالي ضمن مؤشرات كمية وموضوعية.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معرفة مدى قابلية القطاع المالي للتأثر بالأزمات المالية والاقتصادية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أداة للإنذار المبكر  في حالات تعرض الجهاز المصرفي والمالي للخطر.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ترسيخ مبدا الشفافية  والافصاح وإتاحة البيانات لكافة المستخدمين والعملاء.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مقارنة المؤشرات عبر الدول </a:t>
            </a:r>
            <a:r>
              <a:rPr lang="ar-JO" sz="1800" b="1" dirty="0">
                <a:solidFill>
                  <a:schemeClr val="tx1"/>
                </a:solidFill>
              </a:rPr>
              <a:t>.</a:t>
            </a:r>
            <a:br>
              <a:rPr lang="ar-JO" sz="1800" b="1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    </a:t>
            </a:r>
            <a:br>
              <a:rPr lang="ar-JO" sz="1800" dirty="0">
                <a:solidFill>
                  <a:schemeClr val="tx1"/>
                </a:solidFill>
              </a:rPr>
            </a:br>
            <a:br>
              <a:rPr lang="ar-JO" sz="1800" dirty="0">
                <a:solidFill>
                  <a:schemeClr val="tx1"/>
                </a:solidFill>
              </a:rPr>
            </a:br>
            <a:endParaRPr lang="ar-JO" sz="1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888" y="635620"/>
            <a:ext cx="10474713" cy="1003609"/>
          </a:xfrm>
        </p:spPr>
        <p:txBody>
          <a:bodyPr>
            <a:normAutofit/>
          </a:bodyPr>
          <a:lstStyle/>
          <a:p>
            <a:r>
              <a:rPr lang="ar-JO" b="1" dirty="0">
                <a:solidFill>
                  <a:schemeClr val="tx2"/>
                </a:solidFill>
              </a:rPr>
              <a:t> أولا : مؤشرات السلامة المالية</a:t>
            </a:r>
          </a:p>
        </p:txBody>
      </p:sp>
    </p:spTree>
    <p:extLst>
      <p:ext uri="{BB962C8B-B14F-4D97-AF65-F5344CB8AC3E}">
        <p14:creationId xmlns:p14="http://schemas.microsoft.com/office/powerpoint/2010/main" val="127925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405055"/>
            <a:ext cx="10363200" cy="516622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br>
              <a:rPr lang="ar-JO" sz="18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METADATA</a:t>
            </a:r>
            <a:r>
              <a:rPr lang="ar-JO" sz="2400" b="1" dirty="0">
                <a:solidFill>
                  <a:schemeClr val="tx2"/>
                </a:solidFill>
              </a:rPr>
              <a:t>وصف البيانات</a:t>
            </a:r>
            <a:r>
              <a:rPr lang="ar-JO" sz="1800" b="1" dirty="0">
                <a:solidFill>
                  <a:schemeClr val="tx1"/>
                </a:solidFill>
              </a:rPr>
              <a:t>  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</a:t>
            </a:r>
            <a:r>
              <a:rPr lang="ar-JO" sz="1800" b="1" dirty="0">
                <a:solidFill>
                  <a:schemeClr val="tx1"/>
                </a:solidFill>
              </a:rPr>
              <a:t>المنهجية</a:t>
            </a:r>
            <a:r>
              <a:rPr lang="ar-JO" sz="1800" dirty="0">
                <a:solidFill>
                  <a:schemeClr val="tx1"/>
                </a:solidFill>
              </a:rPr>
              <a:t>: دليل تجميع مؤشرات السلامة المالية لعام 2019 ،وفقا لنماذج الإبلاغ المعتمد من قبل صندوق النقد الدولي. </a:t>
            </a:r>
            <a:r>
              <a:rPr lang="en-US" sz="1800" dirty="0">
                <a:solidFill>
                  <a:schemeClr val="tx1"/>
                </a:solidFill>
              </a:rPr>
              <a:t>    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</a:t>
            </a:r>
            <a:r>
              <a:rPr lang="ar-JO" sz="1800" b="1" dirty="0">
                <a:solidFill>
                  <a:schemeClr val="tx1"/>
                </a:solidFill>
              </a:rPr>
              <a:t>نطاق تجميع المؤشرات </a:t>
            </a:r>
            <a:r>
              <a:rPr lang="ar-JO" sz="1800" dirty="0">
                <a:solidFill>
                  <a:schemeClr val="tx1"/>
                </a:solidFill>
              </a:rPr>
              <a:t>: البنوك التقليدية والاسلامية، المؤسسات المالية غير المصرفية (شركات التامين، شركات الصرافة) ،المؤسسات غير المالية، قطاع الاسر.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</a:t>
            </a:r>
            <a:r>
              <a:rPr lang="ar-JO" sz="1800" b="1" dirty="0">
                <a:solidFill>
                  <a:schemeClr val="tx1"/>
                </a:solidFill>
              </a:rPr>
              <a:t>مدى شمول البنوك الإسلامية</a:t>
            </a:r>
            <a:r>
              <a:rPr lang="ar-JO" sz="1800" dirty="0">
                <a:solidFill>
                  <a:schemeClr val="tx1"/>
                </a:solidFill>
              </a:rPr>
              <a:t>: تشمل البنوك الإسلامية.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</a:t>
            </a:r>
            <a:r>
              <a:rPr lang="ar-JO" sz="1800" b="1" dirty="0">
                <a:solidFill>
                  <a:schemeClr val="tx1"/>
                </a:solidFill>
              </a:rPr>
              <a:t>تجميع المؤشرات الإضافية</a:t>
            </a:r>
            <a:r>
              <a:rPr lang="ar-JO" sz="1800" dirty="0">
                <a:solidFill>
                  <a:schemeClr val="tx1"/>
                </a:solidFill>
              </a:rPr>
              <a:t>: معظم المؤشرات الإضافية.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</a:t>
            </a:r>
            <a:r>
              <a:rPr lang="ar-JO" sz="1800" b="1" dirty="0">
                <a:solidFill>
                  <a:schemeClr val="tx1"/>
                </a:solidFill>
              </a:rPr>
              <a:t>دورية نشر المؤشرات </a:t>
            </a:r>
            <a:r>
              <a:rPr lang="ar-JO" sz="1800" dirty="0">
                <a:solidFill>
                  <a:schemeClr val="tx1"/>
                </a:solidFill>
              </a:rPr>
              <a:t>: نصف سنوي.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</a:t>
            </a:r>
            <a:r>
              <a:rPr lang="ar-JO" sz="1800" b="1" dirty="0">
                <a:solidFill>
                  <a:schemeClr val="tx1"/>
                </a:solidFill>
              </a:rPr>
              <a:t>التقارير والنشرات</a:t>
            </a:r>
            <a:r>
              <a:rPr lang="ar-JO" sz="1800" dirty="0">
                <a:solidFill>
                  <a:schemeClr val="tx1"/>
                </a:solidFill>
              </a:rPr>
              <a:t>: تقرير سنوي يصدر عن دائرة الاستقرار المالي( تقرير الاستقرار المالي ) . 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</a:t>
            </a:r>
            <a:r>
              <a:rPr lang="ar-JO" sz="1800" b="1" dirty="0">
                <a:solidFill>
                  <a:schemeClr val="tx1"/>
                </a:solidFill>
              </a:rPr>
              <a:t>جهة اعداد المؤشرات </a:t>
            </a:r>
            <a:r>
              <a:rPr lang="ar-JO" sz="1800" dirty="0">
                <a:solidFill>
                  <a:schemeClr val="tx1"/>
                </a:solidFill>
              </a:rPr>
              <a:t>: دائرة الاستقرار المالي، دائرة الرقابة على الجهاز المصرفي.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</a:t>
            </a:r>
            <a:r>
              <a:rPr lang="ar-JO" sz="1800" b="1" dirty="0">
                <a:solidFill>
                  <a:schemeClr val="tx1"/>
                </a:solidFill>
              </a:rPr>
              <a:t>الية النشر</a:t>
            </a:r>
            <a:r>
              <a:rPr lang="ar-JO" sz="1800" dirty="0">
                <a:solidFill>
                  <a:schemeClr val="tx1"/>
                </a:solidFill>
              </a:rPr>
              <a:t>: تقرير سنوي ورقي، الموقع الالكتروني للبنك المركزي.</a:t>
            </a:r>
            <a:br>
              <a:rPr lang="ar-JO" sz="1800" dirty="0">
                <a:solidFill>
                  <a:schemeClr val="tx1"/>
                </a:solidFill>
              </a:rPr>
            </a:br>
            <a:r>
              <a:rPr lang="ar-JO" sz="1800" dirty="0">
                <a:solidFill>
                  <a:schemeClr val="tx1"/>
                </a:solidFill>
              </a:rPr>
              <a:t>- </a:t>
            </a:r>
            <a:r>
              <a:rPr lang="ar-JO" sz="1800" b="1" dirty="0">
                <a:solidFill>
                  <a:schemeClr val="tx1"/>
                </a:solidFill>
              </a:rPr>
              <a:t>النشر على موقع صندوق النقد الدولي</a:t>
            </a:r>
            <a:r>
              <a:rPr lang="ar-JO" sz="1800" dirty="0">
                <a:solidFill>
                  <a:schemeClr val="tx1"/>
                </a:solidFill>
              </a:rPr>
              <a:t>: تزويد الصندوق بالبيانات بشكل نصف سنوي.</a:t>
            </a:r>
            <a:br>
              <a:rPr lang="ar-JO" sz="1800" dirty="0">
                <a:solidFill>
                  <a:schemeClr val="tx1"/>
                </a:solidFill>
              </a:rPr>
            </a:br>
            <a:endParaRPr lang="ar-JO" sz="1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888" y="635620"/>
            <a:ext cx="10474713" cy="1003609"/>
          </a:xfrm>
        </p:spPr>
        <p:txBody>
          <a:bodyPr>
            <a:normAutofit/>
          </a:bodyPr>
          <a:lstStyle/>
          <a:p>
            <a:r>
              <a:rPr lang="ar-JO" b="1" dirty="0">
                <a:solidFill>
                  <a:schemeClr val="tx2"/>
                </a:solidFill>
              </a:rPr>
              <a:t> أولا : مؤشرات السلامة المالية</a:t>
            </a:r>
          </a:p>
        </p:txBody>
      </p:sp>
    </p:spTree>
    <p:extLst>
      <p:ext uri="{BB962C8B-B14F-4D97-AF65-F5344CB8AC3E}">
        <p14:creationId xmlns:p14="http://schemas.microsoft.com/office/powerpoint/2010/main" val="14771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405055"/>
            <a:ext cx="10363200" cy="4460486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ar-JO" sz="2400" b="1" dirty="0">
                <a:solidFill>
                  <a:schemeClr val="tx2"/>
                </a:solidFill>
              </a:rPr>
              <a:t>القطاعات المشمولة</a:t>
            </a:r>
            <a:r>
              <a:rPr lang="ar-JO" sz="1800" b="1" dirty="0"/>
              <a:t>  </a:t>
            </a:r>
            <a:br>
              <a:rPr lang="ar-JO" sz="1800" dirty="0"/>
            </a:br>
            <a:r>
              <a:rPr lang="ar-JO" sz="1800" b="1" dirty="0">
                <a:solidFill>
                  <a:schemeClr val="tx1"/>
                </a:solidFill>
              </a:rPr>
              <a:t>يعد البنك المركزي الأردني مؤشرات السلامة المالية المتعلقة بالقطاعات التالية :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br>
              <a:rPr lang="ar-JO" sz="1800" b="1" dirty="0">
                <a:solidFill>
                  <a:schemeClr val="tx1"/>
                </a:solidFill>
              </a:rPr>
            </a:br>
            <a:r>
              <a:rPr lang="ar-JO" sz="1800" b="1" dirty="0">
                <a:solidFill>
                  <a:schemeClr val="tx1"/>
                </a:solidFill>
              </a:rPr>
              <a:t>- البنوك التجارية</a:t>
            </a:r>
            <a:br>
              <a:rPr lang="ar-JO" sz="1800" b="1" dirty="0">
                <a:solidFill>
                  <a:schemeClr val="tx1"/>
                </a:solidFill>
              </a:rPr>
            </a:br>
            <a:r>
              <a:rPr lang="ar-JO" sz="1800" b="1" dirty="0">
                <a:solidFill>
                  <a:schemeClr val="tx1"/>
                </a:solidFill>
              </a:rPr>
              <a:t>- البنوك الاسلامية </a:t>
            </a:r>
            <a:br>
              <a:rPr lang="ar-JO" sz="1800" b="1" dirty="0">
                <a:solidFill>
                  <a:schemeClr val="tx1"/>
                </a:solidFill>
              </a:rPr>
            </a:br>
            <a:r>
              <a:rPr lang="ar-JO" sz="1800" b="1" dirty="0">
                <a:solidFill>
                  <a:schemeClr val="tx1"/>
                </a:solidFill>
              </a:rPr>
              <a:t>- شركات الصرافة</a:t>
            </a:r>
            <a:br>
              <a:rPr lang="ar-JO" sz="1800" b="1" dirty="0">
                <a:solidFill>
                  <a:schemeClr val="tx1"/>
                </a:solidFill>
              </a:rPr>
            </a:br>
            <a:r>
              <a:rPr lang="ar-JO" sz="1800" b="1" dirty="0">
                <a:solidFill>
                  <a:schemeClr val="tx1"/>
                </a:solidFill>
              </a:rPr>
              <a:t>- شركات التامين.</a:t>
            </a:r>
            <a:br>
              <a:rPr lang="ar-JO" sz="1800" b="1" dirty="0">
                <a:solidFill>
                  <a:schemeClr val="tx1"/>
                </a:solidFill>
              </a:rPr>
            </a:br>
            <a:r>
              <a:rPr lang="ar-JO" sz="1800" b="1" dirty="0">
                <a:solidFill>
                  <a:schemeClr val="tx1"/>
                </a:solidFill>
              </a:rPr>
              <a:t>- شركات التأجير التمويلي.</a:t>
            </a:r>
            <a:br>
              <a:rPr lang="ar-JO" sz="1800" b="1" dirty="0">
                <a:solidFill>
                  <a:schemeClr val="tx1"/>
                </a:solidFill>
              </a:rPr>
            </a:br>
            <a:r>
              <a:rPr lang="ar-JO" sz="1800" b="1" dirty="0">
                <a:solidFill>
                  <a:schemeClr val="tx1"/>
                </a:solidFill>
              </a:rPr>
              <a:t>- بعض مؤشرات قطاع الاسر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888" y="635620"/>
            <a:ext cx="10474713" cy="1003609"/>
          </a:xfrm>
        </p:spPr>
        <p:txBody>
          <a:bodyPr>
            <a:normAutofit/>
          </a:bodyPr>
          <a:lstStyle/>
          <a:p>
            <a:r>
              <a:rPr lang="ar-JO" b="1" dirty="0">
                <a:solidFill>
                  <a:schemeClr val="tx2"/>
                </a:solidFill>
              </a:rPr>
              <a:t> أولا : مؤشرات السلامة المالية</a:t>
            </a:r>
          </a:p>
        </p:txBody>
      </p:sp>
    </p:spTree>
    <p:extLst>
      <p:ext uri="{BB962C8B-B14F-4D97-AF65-F5344CB8AC3E}">
        <p14:creationId xmlns:p14="http://schemas.microsoft.com/office/powerpoint/2010/main" val="227523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903651" y="2157713"/>
            <a:ext cx="0" cy="4624275"/>
          </a:xfrm>
          <a:prstGeom prst="line">
            <a:avLst/>
          </a:prstGeom>
          <a:ln w="38100">
            <a:solidFill>
              <a:schemeClr val="dk1">
                <a:alpha val="26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rtl="1"/>
            <a:r>
              <a:rPr lang="ar-JO" sz="2500" b="1" cap="small" dirty="0">
                <a:solidFill>
                  <a:schemeClr val="bg1"/>
                </a:solidFill>
                <a:cs typeface="+mj-cs"/>
              </a:rPr>
              <a:t>مؤشرات السلامة المالية في الاردن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9579" y="2157713"/>
            <a:ext cx="3602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500" b="1" cap="all" spc="-10" dirty="0"/>
              <a:t>نسبة الديون غير العاملة</a:t>
            </a:r>
            <a:r>
              <a:rPr lang="ar-JO" sz="1500" b="1" cap="all" spc="-10" dirty="0"/>
              <a:t> إلى إجمالي الديون</a:t>
            </a:r>
          </a:p>
          <a:p>
            <a:pPr algn="ctr" rtl="1"/>
            <a:r>
              <a:rPr lang="ar-JO" sz="1500" b="1" cap="all" spc="-10" dirty="0"/>
              <a:t> (</a:t>
            </a:r>
            <a:r>
              <a:rPr lang="en-US" sz="1500" b="1" cap="all" spc="-10" dirty="0"/>
              <a:t>2018</a:t>
            </a:r>
            <a:r>
              <a:rPr lang="ar-JO" sz="1500" b="1" cap="all" spc="-10" dirty="0"/>
              <a:t> - </a:t>
            </a:r>
            <a:r>
              <a:rPr lang="en-US" sz="1500" b="1" cap="all" spc="-10" dirty="0"/>
              <a:t>2022</a:t>
            </a:r>
            <a:r>
              <a:rPr lang="ar-JO" sz="1500" b="1" cap="all" spc="-10" dirty="0"/>
              <a:t>)(%)</a:t>
            </a:r>
            <a:r>
              <a:rPr lang="ar-SA" sz="1500" b="1" cap="all" spc="-10" dirty="0"/>
              <a:t> 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4336631" y="2152797"/>
            <a:ext cx="3602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500" b="1" cap="all" spc="-10" dirty="0"/>
              <a:t>نسبة تغطية المخصصات للديون غير العاملة </a:t>
            </a:r>
            <a:endParaRPr lang="en-US" sz="1500" b="1" cap="all" spc="-10" dirty="0"/>
          </a:p>
          <a:p>
            <a:pPr algn="ctr" rtl="1"/>
            <a:r>
              <a:rPr lang="ar-JO" sz="1500" b="1" cap="all" spc="-10" dirty="0"/>
              <a:t>(</a:t>
            </a:r>
            <a:r>
              <a:rPr lang="en-US" sz="1500" b="1" cap="all" spc="-10" dirty="0"/>
              <a:t>2018</a:t>
            </a:r>
            <a:r>
              <a:rPr lang="ar-JO" sz="1500" b="1" cap="all" spc="-10" dirty="0"/>
              <a:t> - </a:t>
            </a:r>
            <a:r>
              <a:rPr lang="en-US" sz="1500" b="1" cap="all" spc="-10" dirty="0"/>
              <a:t>2022</a:t>
            </a:r>
            <a:r>
              <a:rPr lang="ar-JO" sz="1500" b="1" cap="all" spc="-10" dirty="0"/>
              <a:t>)(%)</a:t>
            </a:r>
            <a:r>
              <a:rPr lang="ar-SA" sz="1500" b="1" cap="all" spc="-10" dirty="0"/>
              <a:t> </a:t>
            </a:r>
            <a:endParaRPr lang="en-US" sz="1500" b="1" cap="all" spc="-10" dirty="0"/>
          </a:p>
        </p:txBody>
      </p:sp>
      <p:sp>
        <p:nvSpPr>
          <p:cNvPr id="17" name="TextBox 16"/>
          <p:cNvSpPr txBox="1"/>
          <p:nvPr/>
        </p:nvSpPr>
        <p:spPr>
          <a:xfrm>
            <a:off x="213087" y="2152797"/>
            <a:ext cx="3602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1500" b="1" cap="all" spc="-10" dirty="0"/>
              <a:t>ن</a:t>
            </a:r>
            <a:r>
              <a:rPr lang="ar-SA" sz="1500" b="1" cap="all" spc="-10" dirty="0"/>
              <a:t>سبة الديون غير العاملة إلى إجمالي الديون للأردن ودول عربية مختارة (</a:t>
            </a:r>
            <a:r>
              <a:rPr lang="en-US" sz="1500" b="1" cap="all" spc="-10" dirty="0"/>
              <a:t>2022</a:t>
            </a:r>
            <a:r>
              <a:rPr lang="ar-SA" sz="1500" b="1" cap="all" spc="-10" dirty="0"/>
              <a:t>)(%)</a:t>
            </a:r>
            <a:endParaRPr lang="en-US" sz="15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244348" y="2157713"/>
            <a:ext cx="0" cy="4624275"/>
          </a:xfrm>
          <a:prstGeom prst="line">
            <a:avLst/>
          </a:prstGeom>
          <a:ln w="38100">
            <a:solidFill>
              <a:schemeClr val="dk1">
                <a:alpha val="26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554140"/>
              </p:ext>
            </p:extLst>
          </p:nvPr>
        </p:nvGraphicFramePr>
        <p:xfrm>
          <a:off x="8313192" y="2772383"/>
          <a:ext cx="3809982" cy="34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793738"/>
              </p:ext>
            </p:extLst>
          </p:nvPr>
        </p:nvGraphicFramePr>
        <p:xfrm>
          <a:off x="4195917" y="2772383"/>
          <a:ext cx="3884376" cy="34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909021"/>
              </p:ext>
            </p:extLst>
          </p:nvPr>
        </p:nvGraphicFramePr>
        <p:xfrm>
          <a:off x="125472" y="2772383"/>
          <a:ext cx="3625795" cy="34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0281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458868"/>
              </p:ext>
            </p:extLst>
          </p:nvPr>
        </p:nvGraphicFramePr>
        <p:xfrm>
          <a:off x="6241160" y="2700597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rtl="1">
              <a:defRPr sz="18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ar-JO" sz="2500" dirty="0">
                <a:cs typeface="+mj-cs"/>
              </a:rPr>
              <a:t>نسبة الديون المعدومة إلى إجمالي الديون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338895"/>
              </p:ext>
            </p:extLst>
          </p:nvPr>
        </p:nvGraphicFramePr>
        <p:xfrm>
          <a:off x="566057" y="1088571"/>
          <a:ext cx="11190688" cy="557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773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6544352" y="2452387"/>
            <a:ext cx="39329" cy="4253213"/>
          </a:xfrm>
          <a:prstGeom prst="line">
            <a:avLst/>
          </a:prstGeom>
          <a:ln w="38100">
            <a:solidFill>
              <a:schemeClr val="dk1">
                <a:alpha val="26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7336870" y="1464217"/>
            <a:ext cx="4365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معدل العائد على الموجودات</a:t>
            </a:r>
            <a:r>
              <a:rPr lang="ar-JO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500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ROA</a:t>
            </a:r>
            <a:r>
              <a:rPr lang="ar-SA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 ومعدل العائد </a:t>
            </a:r>
            <a:r>
              <a:rPr lang="ar-JO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على </a:t>
            </a:r>
            <a:r>
              <a:rPr lang="ar-SA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حقوق الملكية</a:t>
            </a:r>
            <a:r>
              <a:rPr lang="en-US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500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ROE</a:t>
            </a:r>
            <a:r>
              <a:rPr lang="en-US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SA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2020 – 2018) </a:t>
            </a:r>
            <a:r>
              <a:rPr lang="ar-SA" b="1" cap="all" spc="-10" dirty="0">
                <a:latin typeface="Arial" panose="020B0604020202020204" pitchFamily="34" charset="0"/>
                <a:ea typeface="Times New Roman" panose="02020603050405020304" pitchFamily="18" charset="0"/>
              </a:rPr>
              <a:t>)(%)</a:t>
            </a:r>
            <a:endParaRPr lang="en-US" b="1" cap="all" spc="-1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1D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29001"/>
              </p:ext>
            </p:extLst>
          </p:nvPr>
        </p:nvGraphicFramePr>
        <p:xfrm>
          <a:off x="6944165" y="2267861"/>
          <a:ext cx="5150934" cy="435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1E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855416"/>
              </p:ext>
            </p:extLst>
          </p:nvPr>
        </p:nvGraphicFramePr>
        <p:xfrm>
          <a:off x="705911" y="2267861"/>
          <a:ext cx="5658593" cy="208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1F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917336"/>
              </p:ext>
            </p:extLst>
          </p:nvPr>
        </p:nvGraphicFramePr>
        <p:xfrm>
          <a:off x="693045" y="4682711"/>
          <a:ext cx="5658593" cy="208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126" rtl="1"/>
            <a:r>
              <a:rPr lang="ar-JO" sz="2500" b="1" dirty="0">
                <a:ln w="3175" cmpd="sng">
                  <a:noFill/>
                </a:ln>
                <a:solidFill>
                  <a:schemeClr val="bg1"/>
                </a:solidFill>
                <a:cs typeface="+mj-cs"/>
              </a:rPr>
              <a:t>معدل العائد على الموجودات وحقوق الملكية </a:t>
            </a:r>
            <a:endParaRPr lang="ar-JO" sz="25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335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6231328" y="2671100"/>
          <a:ext cx="5791200" cy="378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05911" y="66845"/>
            <a:ext cx="11050834" cy="611581"/>
          </a:xfrm>
          <a:prstGeom prst="round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rtl="1"/>
            <a:r>
              <a:rPr lang="ar-JO" sz="2500" b="1" dirty="0">
                <a:solidFill>
                  <a:schemeClr val="bg1"/>
                </a:solidFill>
                <a:cs typeface="+mj-cs"/>
              </a:rPr>
              <a:t>نسبة الأرباح الموزعة على المساهمين إلى  رأس المال المدفوع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215764"/>
              </p:ext>
            </p:extLst>
          </p:nvPr>
        </p:nvGraphicFramePr>
        <p:xfrm>
          <a:off x="705911" y="1195601"/>
          <a:ext cx="11051920" cy="508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257824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28_T_PGO_Gorge-4x3.pptx" id="{179F686E-73E0-4AAF-9807-970AAD4F7DDF}" vid="{B12B3EB0-5DB8-4F1D-BB45-A957AFD4009B}"/>
    </a:ext>
  </a:extLst>
</a:theme>
</file>

<file path=ppt/theme/theme2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1344</Words>
  <Application>Microsoft Office PowerPoint</Application>
  <PresentationFormat>Widescreen</PresentationFormat>
  <Paragraphs>236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Simplified Arabic</vt:lpstr>
      <vt:lpstr>Times New Roman</vt:lpstr>
      <vt:lpstr>Tw Cen MT Condensed Extra Bold</vt:lpstr>
      <vt:lpstr>Wingdings</vt:lpstr>
      <vt:lpstr>Custom Design</vt:lpstr>
      <vt:lpstr>7_Office Theme</vt:lpstr>
      <vt:lpstr>Contents Slide Master</vt:lpstr>
      <vt:lpstr>PowerPoint Presentation</vt:lpstr>
      <vt:lpstr>أولا  : المؤشرات الاحترازية الكلية.     -   المؤشرات الاحترازية الجزئية المجمعة.     -   اهم مؤشرات الاقتصاد الكلي. ثانيا : مؤشر الاستقرار النقدي. ثالثا:  تطورات القطاع المصرفي في الأردن. رابعا : النتائج والتوصيات. رابعا : تقرير تقييم برنامج القطاع المالي  ( صندوق النقد الدولي والبنك الدولي). خامسا : الخلاصة.  </vt:lpstr>
      <vt:lpstr> أهمية اعداد إحصاءات الاستقرار المالي - تقييم  مدى سلامة واستقرار النظام المالي ضمن مؤشرات كمية وموضوعية.  - معرفة مدى قابلية القطاع المالي للتأثر بالأزمات المالية والاقتصادية - أداة للإنذار المبكر  في حالات تعرض الجهاز المصرفي والمالي للخطر. - ترسيخ مبدا الشفافية  والافصاح وإتاحة البيانات لكافة المستخدمين والعملاء. - مقارنة المؤشرات عبر الدول . .      </vt:lpstr>
      <vt:lpstr> METADATAوصف البيانات   - المنهجية: دليل تجميع مؤشرات السلامة المالية لعام 2019 ،وفقا لنماذج الإبلاغ المعتمد من قبل صندوق النقد الدولي.      - نطاق تجميع المؤشرات : البنوك التقليدية والاسلامية، المؤسسات المالية غير المصرفية (شركات التامين، شركات الصرافة) ،المؤسسات غير المالية، قطاع الاسر. - مدى شمول البنوك الإسلامية: تشمل البنوك الإسلامية. - تجميع المؤشرات الإضافية: معظم المؤشرات الإضافية. - دورية نشر المؤشرات : نصف سنوي. - التقارير والنشرات: تقرير سنوي يصدر عن دائرة الاستقرار المالي( تقرير الاستقرار المالي ) .  - جهة اعداد المؤشرات : دائرة الاستقرار المالي، دائرة الرقابة على الجهاز المصرفي. - الية النشر: تقرير سنوي ورقي، الموقع الالكتروني للبنك المركزي. - النشر على موقع صندوق النقد الدولي: تزويد الصندوق بالبيانات بشكل نصف سنوي. </vt:lpstr>
      <vt:lpstr>القطاعات المشمولة   يعد البنك المركزي الأردني مؤشرات السلامة المالية المتعلقة بالقطاعات التالية :  - البنوك التجارية - البنوك الاسلامية  - شركات الصرافة - شركات التامين. - شركات التأجير التمويلي. - بعض مؤشرات قطاع الاسر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تم تطوير المؤشر في عام 2016 اعتمادا على تجارب العديد من الدول ووفقا لأفضل الممارسات الدولية.  - تعدد المنهجيات من حيث عدد المتغيرات والطرق الإحصائية والاوزان الترجيحية. - المؤشر التجميعي يعتمد على ثلاث مؤشرات فرعية:-     مؤشر القطاع المصرفي تم تمثيله بتسعة متغيرات    مؤشر الاقتصاد الكلي تم تمثيله بسبعة متغيرات    مؤشر سوق راس المال تم تمثيله بمتغيرين. - تم إعطاء الاوزان لمؤشرات القطاع المصرفي       -قيمة المؤشر تتراوح بين  صفر الى واحد حيث انه كلما اقتربت القيمة من الواحد ازدادت درجة الاستقرار في النظام المالي.</vt:lpstr>
      <vt:lpstr>- تم إعطاء الاوزان  التالية لمؤشرات القطاع المصرفي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اظهر برنامج تقييم القطاع المالي وتقييم استقرار النظام المالي الصادرين عن صندوق النقد الدولي ( نيسان   2023 ) والبنك الدولي (اب 2023) :    -  أشاد  بالإجراءات والتدابير الرقابية للبنك المركزي الأردني.    - القطاع المصرفي الأردني يتمتع بالصلابة وبمستويات عالية من راس المال تكنه من الصمود وتحمل الصدمات.    - ينبغي ان تكون  توجهات الرقابة المصرفية موجهة اكثر نحو المخاطر واكثر تطلعا للمستقبل.   - مخاطر العدوى بين البنوك محدودة.   - تمتع البنوك الأردنية بسيولة عالية تمكنها من مواجهة مخاطر السيولة.    - مخاطر التركز الائتماني مرتفعة.   - انكشاف البنوك للديون السيادية كبير. - اعداد مؤشرات السلامة المالية الاساسية بشكل ربعي ونشرها بفترة زمنية لا تزيد عن ثلاثة اشهر  بعد انتهاء الربع المعني.   - اعداد ونشر  منهجية اعداد المؤشرات السلامة المالية الاساسية. - اعداد المزيد من المؤشرات الإضافية (المحبذة) بشكل دوري خصوصا ما يتعلق بقطاع الاسر.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N. Alrisheq</dc:creator>
  <cp:lastModifiedBy>Jamal Qasem</cp:lastModifiedBy>
  <cp:revision>208</cp:revision>
  <cp:lastPrinted>2023-11-05T10:14:04Z</cp:lastPrinted>
  <dcterms:created xsi:type="dcterms:W3CDTF">2023-10-20T07:45:21Z</dcterms:created>
  <dcterms:modified xsi:type="dcterms:W3CDTF">2023-11-06T04:52:27Z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17927-79b2-40d2-8aa6-1ef1eabb3585_Enabled">
    <vt:lpwstr>true</vt:lpwstr>
  </property>
  <property fmtid="{D5CDD505-2E9C-101B-9397-08002B2CF9AE}" pid="3" name="MSIP_Label_e9f17927-79b2-40d2-8aa6-1ef1eabb3585_SetDate">
    <vt:lpwstr>2023-11-06T04:50:40Z</vt:lpwstr>
  </property>
  <property fmtid="{D5CDD505-2E9C-101B-9397-08002B2CF9AE}" pid="4" name="MSIP_Label_e9f17927-79b2-40d2-8aa6-1ef1eabb3585_Method">
    <vt:lpwstr>Standard</vt:lpwstr>
  </property>
  <property fmtid="{D5CDD505-2E9C-101B-9397-08002B2CF9AE}" pid="5" name="MSIP_Label_e9f17927-79b2-40d2-8aa6-1ef1eabb3585_Name">
    <vt:lpwstr>defa4170-0d19-0005-0004-bc88714345d2</vt:lpwstr>
  </property>
  <property fmtid="{D5CDD505-2E9C-101B-9397-08002B2CF9AE}" pid="6" name="MSIP_Label_e9f17927-79b2-40d2-8aa6-1ef1eabb3585_SiteId">
    <vt:lpwstr>4aa5460f-975c-4915-88d5-cf81ff19b905</vt:lpwstr>
  </property>
  <property fmtid="{D5CDD505-2E9C-101B-9397-08002B2CF9AE}" pid="7" name="MSIP_Label_e9f17927-79b2-40d2-8aa6-1ef1eabb3585_ActionId">
    <vt:lpwstr>97034726-528c-4974-bbc4-f3a6ca80b71a</vt:lpwstr>
  </property>
  <property fmtid="{D5CDD505-2E9C-101B-9397-08002B2CF9AE}" pid="8" name="MSIP_Label_e9f17927-79b2-40d2-8aa6-1ef1eabb3585_ContentBits">
    <vt:lpwstr>0</vt:lpwstr>
  </property>
</Properties>
</file>