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 id="2147483684" r:id="rId4"/>
  </p:sldMasterIdLst>
  <p:notesMasterIdLst>
    <p:notesMasterId r:id="rId19"/>
  </p:notesMasterIdLst>
  <p:sldIdLst>
    <p:sldId id="257" r:id="rId5"/>
    <p:sldId id="319" r:id="rId6"/>
    <p:sldId id="292" r:id="rId7"/>
    <p:sldId id="327" r:id="rId8"/>
    <p:sldId id="334" r:id="rId9"/>
    <p:sldId id="333" r:id="rId10"/>
    <p:sldId id="315" r:id="rId11"/>
    <p:sldId id="335" r:id="rId12"/>
    <p:sldId id="337" r:id="rId13"/>
    <p:sldId id="338" r:id="rId14"/>
    <p:sldId id="339" r:id="rId15"/>
    <p:sldId id="329" r:id="rId16"/>
    <p:sldId id="325" r:id="rId17"/>
    <p:sldId id="273" r:id="rId18"/>
  </p:sldIdLst>
  <p:sldSz cx="9144000" cy="5715000" type="screen16x1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993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65" autoAdjust="0"/>
    <p:restoredTop sz="94660"/>
  </p:normalViewPr>
  <p:slideViewPr>
    <p:cSldViewPr snapToGrid="0" snapToObjects="1">
      <p:cViewPr varScale="1">
        <p:scale>
          <a:sx n="135" d="100"/>
          <a:sy n="135" d="100"/>
        </p:scale>
        <p:origin x="522" y="12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8135"/>
          </a:xfrm>
          <a:prstGeom prst="rect">
            <a:avLst/>
          </a:prstGeom>
        </p:spPr>
        <p:txBody>
          <a:bodyPr vert="horz" lIns="91422" tIns="45711" rIns="91422" bIns="45711" rtlCol="0"/>
          <a:lstStyle>
            <a:lvl1pPr algn="l">
              <a:defRPr sz="1200"/>
            </a:lvl1pPr>
          </a:lstStyle>
          <a:p>
            <a:endParaRPr lang="en-US"/>
          </a:p>
        </p:txBody>
      </p:sp>
      <p:sp>
        <p:nvSpPr>
          <p:cNvPr id="3" name="Date Placeholder 2"/>
          <p:cNvSpPr>
            <a:spLocks noGrp="1"/>
          </p:cNvSpPr>
          <p:nvPr>
            <p:ph type="dt" idx="1"/>
          </p:nvPr>
        </p:nvSpPr>
        <p:spPr>
          <a:xfrm>
            <a:off x="3850443" y="1"/>
            <a:ext cx="2945659" cy="498135"/>
          </a:xfrm>
          <a:prstGeom prst="rect">
            <a:avLst/>
          </a:prstGeom>
        </p:spPr>
        <p:txBody>
          <a:bodyPr vert="horz" lIns="91422" tIns="45711" rIns="91422" bIns="45711" rtlCol="0"/>
          <a:lstStyle>
            <a:lvl1pPr algn="r">
              <a:defRPr sz="1200"/>
            </a:lvl1pPr>
          </a:lstStyle>
          <a:p>
            <a:fld id="{907D58F9-5C0C-4D11-A14C-B2DB966D6D96}" type="datetimeFigureOut">
              <a:rPr lang="en-US" smtClean="0"/>
              <a:t>11/7/2023</a:t>
            </a:fld>
            <a:endParaRPr lang="en-US"/>
          </a:p>
        </p:txBody>
      </p:sp>
      <p:sp>
        <p:nvSpPr>
          <p:cNvPr id="4" name="Slide Image Placeholder 3"/>
          <p:cNvSpPr>
            <a:spLocks noGrp="1" noRot="1" noChangeAspect="1"/>
          </p:cNvSpPr>
          <p:nvPr>
            <p:ph type="sldImg" idx="2"/>
          </p:nvPr>
        </p:nvSpPr>
        <p:spPr>
          <a:xfrm>
            <a:off x="719138" y="1241425"/>
            <a:ext cx="5359400" cy="3351213"/>
          </a:xfrm>
          <a:prstGeom prst="rect">
            <a:avLst/>
          </a:prstGeom>
          <a:noFill/>
          <a:ln w="12700">
            <a:solidFill>
              <a:prstClr val="black"/>
            </a:solidFill>
          </a:ln>
        </p:spPr>
        <p:txBody>
          <a:bodyPr vert="horz" lIns="91422" tIns="45711" rIns="91422" bIns="45711" rtlCol="0" anchor="ctr"/>
          <a:lstStyle/>
          <a:p>
            <a:endParaRPr lang="en-U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22" tIns="45711" rIns="91422" bIns="4571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2"/>
            <a:ext cx="2945659" cy="498134"/>
          </a:xfrm>
          <a:prstGeom prst="rect">
            <a:avLst/>
          </a:prstGeom>
        </p:spPr>
        <p:txBody>
          <a:bodyPr vert="horz" lIns="91422" tIns="45711" rIns="91422" bIns="45711"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2"/>
            <a:ext cx="2945659" cy="498134"/>
          </a:xfrm>
          <a:prstGeom prst="rect">
            <a:avLst/>
          </a:prstGeom>
        </p:spPr>
        <p:txBody>
          <a:bodyPr vert="horz" lIns="91422" tIns="45711" rIns="91422" bIns="45711" rtlCol="0" anchor="b"/>
          <a:lstStyle>
            <a:lvl1pPr algn="r">
              <a:defRPr sz="1200"/>
            </a:lvl1pPr>
          </a:lstStyle>
          <a:p>
            <a:fld id="{823ABF35-6AB9-4C9B-A57D-39B9F3E2A872}" type="slidenum">
              <a:rPr lang="en-US" smtClean="0"/>
              <a:t>‹#›</a:t>
            </a:fld>
            <a:endParaRPr lang="en-US"/>
          </a:p>
        </p:txBody>
      </p:sp>
    </p:spTree>
    <p:extLst>
      <p:ext uri="{BB962C8B-B14F-4D97-AF65-F5344CB8AC3E}">
        <p14:creationId xmlns:p14="http://schemas.microsoft.com/office/powerpoint/2010/main" val="3380338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D01150E-B0EA-481F-A61B-03E6AB76BE7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22186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4217">
              <a:defRPr/>
            </a:pPr>
            <a:fld id="{636247EB-175B-684C-9256-2D907C560E90}" type="slidenum">
              <a:rPr lang="en-US" sz="1800" kern="0">
                <a:solidFill>
                  <a:sysClr val="windowText" lastClr="000000"/>
                </a:solidFill>
              </a:rPr>
              <a:pPr defTabSz="914217">
                <a:defRPr/>
              </a:pPr>
              <a:t>14</a:t>
            </a:fld>
            <a:endParaRPr lang="en-US" sz="1800" kern="0">
              <a:solidFill>
                <a:sysClr val="windowText" lastClr="000000"/>
              </a:solidFill>
            </a:endParaRPr>
          </a:p>
        </p:txBody>
      </p:sp>
    </p:spTree>
    <p:extLst>
      <p:ext uri="{BB962C8B-B14F-4D97-AF65-F5344CB8AC3E}">
        <p14:creationId xmlns:p14="http://schemas.microsoft.com/office/powerpoint/2010/main" val="2456115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3</a:t>
            </a:fld>
            <a:endParaRPr lang="en-US"/>
          </a:p>
        </p:txBody>
      </p:sp>
    </p:spTree>
    <p:extLst>
      <p:ext uri="{BB962C8B-B14F-4D97-AF65-F5344CB8AC3E}">
        <p14:creationId xmlns:p14="http://schemas.microsoft.com/office/powerpoint/2010/main" val="1144180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4</a:t>
            </a:fld>
            <a:endParaRPr lang="en-US"/>
          </a:p>
        </p:txBody>
      </p:sp>
    </p:spTree>
    <p:extLst>
      <p:ext uri="{BB962C8B-B14F-4D97-AF65-F5344CB8AC3E}">
        <p14:creationId xmlns:p14="http://schemas.microsoft.com/office/powerpoint/2010/main" val="190639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5</a:t>
            </a:fld>
            <a:endParaRPr lang="en-US"/>
          </a:p>
        </p:txBody>
      </p:sp>
    </p:spTree>
    <p:extLst>
      <p:ext uri="{BB962C8B-B14F-4D97-AF65-F5344CB8AC3E}">
        <p14:creationId xmlns:p14="http://schemas.microsoft.com/office/powerpoint/2010/main" val="3576560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823ABF35-6AB9-4C9B-A57D-39B9F3E2A872}" type="slidenum">
              <a:rPr lang="en-US" smtClean="0"/>
              <a:t>6</a:t>
            </a:fld>
            <a:endParaRPr lang="en-US"/>
          </a:p>
        </p:txBody>
      </p:sp>
    </p:spTree>
    <p:extLst>
      <p:ext uri="{BB962C8B-B14F-4D97-AF65-F5344CB8AC3E}">
        <p14:creationId xmlns:p14="http://schemas.microsoft.com/office/powerpoint/2010/main" val="2507477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dirty="0"/>
          </a:p>
        </p:txBody>
      </p:sp>
      <p:sp>
        <p:nvSpPr>
          <p:cNvPr id="4" name="Slide Number Placeholder 3"/>
          <p:cNvSpPr>
            <a:spLocks noGrp="1"/>
          </p:cNvSpPr>
          <p:nvPr>
            <p:ph type="sldNum" sz="quarter" idx="5"/>
          </p:nvPr>
        </p:nvSpPr>
        <p:spPr/>
        <p:txBody>
          <a:bodyPr/>
          <a:lstStyle/>
          <a:p>
            <a:fld id="{823ABF35-6AB9-4C9B-A57D-39B9F3E2A872}" type="slidenum">
              <a:rPr lang="en-US" smtClean="0"/>
              <a:t>9</a:t>
            </a:fld>
            <a:endParaRPr lang="en-US"/>
          </a:p>
        </p:txBody>
      </p:sp>
    </p:spTree>
    <p:extLst>
      <p:ext uri="{BB962C8B-B14F-4D97-AF65-F5344CB8AC3E}">
        <p14:creationId xmlns:p14="http://schemas.microsoft.com/office/powerpoint/2010/main" val="3913771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dirty="0"/>
          </a:p>
        </p:txBody>
      </p:sp>
      <p:sp>
        <p:nvSpPr>
          <p:cNvPr id="4" name="Slide Number Placeholder 3"/>
          <p:cNvSpPr>
            <a:spLocks noGrp="1"/>
          </p:cNvSpPr>
          <p:nvPr>
            <p:ph type="sldNum" sz="quarter" idx="5"/>
          </p:nvPr>
        </p:nvSpPr>
        <p:spPr/>
        <p:txBody>
          <a:bodyPr/>
          <a:lstStyle/>
          <a:p>
            <a:fld id="{823ABF35-6AB9-4C9B-A57D-39B9F3E2A872}" type="slidenum">
              <a:rPr lang="en-US" smtClean="0"/>
              <a:t>10</a:t>
            </a:fld>
            <a:endParaRPr lang="en-US"/>
          </a:p>
        </p:txBody>
      </p:sp>
    </p:spTree>
    <p:extLst>
      <p:ext uri="{BB962C8B-B14F-4D97-AF65-F5344CB8AC3E}">
        <p14:creationId xmlns:p14="http://schemas.microsoft.com/office/powerpoint/2010/main" val="2555978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E" dirty="0"/>
          </a:p>
        </p:txBody>
      </p:sp>
      <p:sp>
        <p:nvSpPr>
          <p:cNvPr id="4" name="Slide Number Placeholder 3"/>
          <p:cNvSpPr>
            <a:spLocks noGrp="1"/>
          </p:cNvSpPr>
          <p:nvPr>
            <p:ph type="sldNum" sz="quarter" idx="5"/>
          </p:nvPr>
        </p:nvSpPr>
        <p:spPr/>
        <p:txBody>
          <a:bodyPr/>
          <a:lstStyle/>
          <a:p>
            <a:fld id="{823ABF35-6AB9-4C9B-A57D-39B9F3E2A872}" type="slidenum">
              <a:rPr lang="en-US" smtClean="0"/>
              <a:t>11</a:t>
            </a:fld>
            <a:endParaRPr lang="en-US"/>
          </a:p>
        </p:txBody>
      </p:sp>
    </p:spTree>
    <p:extLst>
      <p:ext uri="{BB962C8B-B14F-4D97-AF65-F5344CB8AC3E}">
        <p14:creationId xmlns:p14="http://schemas.microsoft.com/office/powerpoint/2010/main" val="3173445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3ABF35-6AB9-4C9B-A57D-39B9F3E2A872}" type="slidenum">
              <a:rPr lang="en-US" smtClean="0"/>
              <a:t>13</a:t>
            </a:fld>
            <a:endParaRPr lang="en-US"/>
          </a:p>
        </p:txBody>
      </p:sp>
    </p:spTree>
    <p:extLst>
      <p:ext uri="{BB962C8B-B14F-4D97-AF65-F5344CB8AC3E}">
        <p14:creationId xmlns:p14="http://schemas.microsoft.com/office/powerpoint/2010/main" val="725760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6436264-8038-403C-9BE4-C6F52E3F7F1C}" type="datetime1">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617324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162DE3-447D-4E15-9F39-6A6EE23AFE8C}" type="datetime1">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49769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406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406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092019-56C0-406E-BE67-F773F622D6ED}" type="datetime1">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122499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1A1EA883-7F68-40DD-8489-D8661037691C}" type="datetime1">
              <a:rPr lang="en-US" smtClean="0">
                <a:solidFill>
                  <a:prstClr val="black">
                    <a:tint val="75000"/>
                  </a:prstClr>
                </a:solidFill>
              </a:rPr>
              <a:t>11/7/2023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93549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FD7B93-4504-4B0B-9BB0-89D8056411F3}" type="datetime1">
              <a:rPr lang="en-US" smtClean="0">
                <a:solidFill>
                  <a:prstClr val="black">
                    <a:tint val="75000"/>
                  </a:prstClr>
                </a:solidFill>
              </a:rPr>
              <a:t>11/7/2023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04363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85899A-35C4-48F9-9FA5-BB2546F41B3E}" type="datetime1">
              <a:rPr lang="en-US" smtClean="0">
                <a:solidFill>
                  <a:prstClr val="black">
                    <a:tint val="75000"/>
                  </a:prstClr>
                </a:solidFill>
              </a:rPr>
              <a:t>11/7/2023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39168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521354"/>
            <a:ext cx="3886200" cy="36261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521354"/>
            <a:ext cx="3886200" cy="36261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2D25D3-69E0-4D32-9921-727EDFA359B5}" type="datetime1">
              <a:rPr lang="en-US" smtClean="0">
                <a:solidFill>
                  <a:prstClr val="black">
                    <a:tint val="75000"/>
                  </a:prstClr>
                </a:solidFill>
              </a:rPr>
              <a:t>11/7/2023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69711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en-US"/>
              <a:t>Click to edit Master title style</a:t>
            </a:r>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72D86E-1342-4339-BED9-057DAAC4B613}" type="datetime1">
              <a:rPr lang="en-US" smtClean="0">
                <a:solidFill>
                  <a:prstClr val="black">
                    <a:tint val="75000"/>
                  </a:prstClr>
                </a:solidFill>
              </a:rPr>
              <a:t>11/7/2023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606307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F34D3C-B159-4293-998A-9AD62EE76708}" type="datetime1">
              <a:rPr lang="en-US" smtClean="0">
                <a:solidFill>
                  <a:prstClr val="black">
                    <a:tint val="75000"/>
                  </a:prstClr>
                </a:solidFill>
              </a:rPr>
              <a:t>11/7/2023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63009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57865A-2541-4FF6-AD57-235D202E347D}" type="datetime1">
              <a:rPr lang="en-US" smtClean="0">
                <a:solidFill>
                  <a:prstClr val="black">
                    <a:tint val="75000"/>
                  </a:prstClr>
                </a:solidFill>
              </a:rPr>
              <a:t>11/7/2023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33804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38049B02-91FA-42E5-BA29-832A1C10C28F}" type="datetime1">
              <a:rPr lang="en-US" smtClean="0">
                <a:solidFill>
                  <a:prstClr val="black">
                    <a:tint val="75000"/>
                  </a:prstClr>
                </a:solidFill>
              </a:rPr>
              <a:t>11/7/2023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6424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8E8957-5D3C-4347-B186-1DD0F155CD97}" type="datetime1">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6222125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822855"/>
            <a:ext cx="4629150" cy="4061354"/>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5837E03-1D3A-4776-B478-C64EFBE362C8}" type="datetime1">
              <a:rPr lang="en-US" smtClean="0">
                <a:solidFill>
                  <a:prstClr val="black">
                    <a:tint val="75000"/>
                  </a:prstClr>
                </a:solidFill>
              </a:rPr>
              <a:t>11/7/2023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43344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702316-A733-4601-8839-1F4C361EDED1}" type="datetime1">
              <a:rPr lang="en-US" smtClean="0">
                <a:solidFill>
                  <a:prstClr val="black">
                    <a:tint val="75000"/>
                  </a:prstClr>
                </a:solidFill>
              </a:rPr>
              <a:t>11/7/2023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5642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56AAC0-7A3B-4E0D-A418-7CA0775192D7}" type="datetime1">
              <a:rPr lang="en-US" smtClean="0">
                <a:solidFill>
                  <a:prstClr val="black">
                    <a:tint val="75000"/>
                  </a:prstClr>
                </a:solidFill>
              </a:rPr>
              <a:t>11/7/2023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5963633-2FE1-4D72-908E-1528EB66A0D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25188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A294BDB-DB62-4A47-B35A-D4858328B06C}"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2491561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294BDB-DB62-4A47-B35A-D4858328B06C}"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0498146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294BDB-DB62-4A47-B35A-D4858328B06C}"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3176778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294BDB-DB62-4A47-B35A-D4858328B06C}"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1592715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8229600" cy="9525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294BDB-DB62-4A47-B35A-D4858328B06C}" type="datetimeFigureOut">
              <a:rPr lang="en-US" smtClean="0"/>
              <a:t>11/7/2023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6757275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294BDB-DB62-4A47-B35A-D4858328B06C}" type="datetimeFigureOut">
              <a:rPr lang="en-US" smtClean="0"/>
              <a:t>11/7/2023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0477771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294BDB-DB62-4A47-B35A-D4858328B06C}" type="datetimeFigureOut">
              <a:rPr lang="en-US" smtClean="0"/>
              <a:t>11/7/2023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647867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07ADCB-1654-48F2-B10D-4622D8DC5720}" type="datetime1">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4797047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294BDB-DB62-4A47-B35A-D4858328B06C}"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40997543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294BDB-DB62-4A47-B35A-D4858328B06C}" type="datetimeFigureOut">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8665892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294BDB-DB62-4A47-B35A-D4858328B06C}"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1717541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406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406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294BDB-DB62-4A47-B35A-D4858328B06C}" type="datetimeFigureOut">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0107717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6"/>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11480" indent="0" algn="ctr">
              <a:buNone/>
              <a:defRPr>
                <a:solidFill>
                  <a:schemeClr val="tx1">
                    <a:tint val="75000"/>
                  </a:schemeClr>
                </a:solidFill>
              </a:defRPr>
            </a:lvl2pPr>
            <a:lvl3pPr marL="822960" indent="0" algn="ctr">
              <a:buNone/>
              <a:defRPr>
                <a:solidFill>
                  <a:schemeClr val="tx1">
                    <a:tint val="75000"/>
                  </a:schemeClr>
                </a:solidFill>
              </a:defRPr>
            </a:lvl3pPr>
            <a:lvl4pPr marL="1234440" indent="0" algn="ctr">
              <a:buNone/>
              <a:defRPr>
                <a:solidFill>
                  <a:schemeClr val="tx1">
                    <a:tint val="75000"/>
                  </a:schemeClr>
                </a:solidFill>
              </a:defRPr>
            </a:lvl4pPr>
            <a:lvl5pPr marL="1645920" indent="0" algn="ctr">
              <a:buNone/>
              <a:defRPr>
                <a:solidFill>
                  <a:schemeClr val="tx1">
                    <a:tint val="75000"/>
                  </a:schemeClr>
                </a:solidFill>
              </a:defRPr>
            </a:lvl5pPr>
            <a:lvl6pPr marL="2057400" indent="0" algn="ctr">
              <a:buNone/>
              <a:defRPr>
                <a:solidFill>
                  <a:schemeClr val="tx1">
                    <a:tint val="75000"/>
                  </a:schemeClr>
                </a:solidFill>
              </a:defRPr>
            </a:lvl6pPr>
            <a:lvl7pPr marL="2468880" indent="0" algn="ctr">
              <a:buNone/>
              <a:defRPr>
                <a:solidFill>
                  <a:schemeClr val="tx1">
                    <a:tint val="75000"/>
                  </a:schemeClr>
                </a:solidFill>
              </a:defRPr>
            </a:lvl7pPr>
            <a:lvl8pPr marL="2880360" indent="0" algn="ctr">
              <a:buNone/>
              <a:defRPr>
                <a:solidFill>
                  <a:schemeClr val="tx1">
                    <a:tint val="75000"/>
                  </a:schemeClr>
                </a:solidFill>
              </a:defRPr>
            </a:lvl8pPr>
            <a:lvl9pPr marL="329184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1F13CF-3BF5-47DD-BDC3-4ABCF19E1553}" type="datetime1">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9650484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766FA1-7141-48AD-8419-7F1522600B25}" type="datetime1">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6823978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8"/>
            <a:ext cx="7772400" cy="1135063"/>
          </a:xfrm>
        </p:spPr>
        <p:txBody>
          <a:bodyPr anchor="t"/>
          <a:lstStyle>
            <a:lvl1pPr algn="l">
              <a:defRPr sz="36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1800">
                <a:solidFill>
                  <a:schemeClr val="tx1">
                    <a:tint val="75000"/>
                  </a:schemeClr>
                </a:solidFill>
              </a:defRPr>
            </a:lvl1pPr>
            <a:lvl2pPr marL="411480" indent="0">
              <a:buNone/>
              <a:defRPr sz="1620">
                <a:solidFill>
                  <a:schemeClr val="tx1">
                    <a:tint val="75000"/>
                  </a:schemeClr>
                </a:solidFill>
              </a:defRPr>
            </a:lvl2pPr>
            <a:lvl3pPr marL="822960" indent="0">
              <a:buNone/>
              <a:defRPr sz="1440">
                <a:solidFill>
                  <a:schemeClr val="tx1">
                    <a:tint val="75000"/>
                  </a:schemeClr>
                </a:solidFill>
              </a:defRPr>
            </a:lvl3pPr>
            <a:lvl4pPr marL="1234440" indent="0">
              <a:buNone/>
              <a:defRPr sz="1260">
                <a:solidFill>
                  <a:schemeClr val="tx1">
                    <a:tint val="75000"/>
                  </a:schemeClr>
                </a:solidFill>
              </a:defRPr>
            </a:lvl4pPr>
            <a:lvl5pPr marL="1645920" indent="0">
              <a:buNone/>
              <a:defRPr sz="1260">
                <a:solidFill>
                  <a:schemeClr val="tx1">
                    <a:tint val="75000"/>
                  </a:schemeClr>
                </a:solidFill>
              </a:defRPr>
            </a:lvl5pPr>
            <a:lvl6pPr marL="2057400" indent="0">
              <a:buNone/>
              <a:defRPr sz="1260">
                <a:solidFill>
                  <a:schemeClr val="tx1">
                    <a:tint val="75000"/>
                  </a:schemeClr>
                </a:solidFill>
              </a:defRPr>
            </a:lvl6pPr>
            <a:lvl7pPr marL="2468880" indent="0">
              <a:buNone/>
              <a:defRPr sz="1260">
                <a:solidFill>
                  <a:schemeClr val="tx1">
                    <a:tint val="75000"/>
                  </a:schemeClr>
                </a:solidFill>
              </a:defRPr>
            </a:lvl7pPr>
            <a:lvl8pPr marL="2880360" indent="0">
              <a:buNone/>
              <a:defRPr sz="1260">
                <a:solidFill>
                  <a:schemeClr val="tx1">
                    <a:tint val="75000"/>
                  </a:schemeClr>
                </a:solidFill>
              </a:defRPr>
            </a:lvl8pPr>
            <a:lvl9pPr marL="3291840" indent="0">
              <a:buNone/>
              <a:defRPr sz="12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3DC97D-8D54-47D9-89A1-A2F3A3248DBE}" type="datetime1">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43114617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11250"/>
            <a:ext cx="4038600" cy="3143250"/>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11250"/>
            <a:ext cx="4038600" cy="3143250"/>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508C96-0B3D-4488-95A5-A0042CCCD9DC}" type="datetime1">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8683881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8229600" cy="9525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2"/>
            <a:ext cx="4040188" cy="533135"/>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279262"/>
            <a:ext cx="4041775" cy="533135"/>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6" name="Content Placeholder 5"/>
          <p:cNvSpPr>
            <a:spLocks noGrp="1"/>
          </p:cNvSpPr>
          <p:nvPr>
            <p:ph sz="quarter" idx="4"/>
          </p:nvPr>
        </p:nvSpPr>
        <p:spPr>
          <a:xfrm>
            <a:off x="4645027" y="1812396"/>
            <a:ext cx="4041775" cy="3292740"/>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E8C867-3C89-4827-9847-85330234EE35}" type="datetime1">
              <a:rPr lang="en-US" smtClean="0"/>
              <a:t>11/7/2023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7248902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12D703-E054-45E1-8691-06FFA1DAE8B4}" type="datetime1">
              <a:rPr lang="en-US" smtClean="0"/>
              <a:t>11/7/2023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959043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FFBE5F-F715-430F-B678-ABD6FBF57A48}" type="datetime1">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1414711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E847F2-FEF1-4A86-8665-B3B474143A59}" type="datetime1">
              <a:rPr lang="en-US" smtClean="0"/>
              <a:t>11/7/2023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3587885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27543"/>
            <a:ext cx="3008313" cy="968375"/>
          </a:xfrm>
        </p:spPr>
        <p:txBody>
          <a:bodyPr anchor="b"/>
          <a:lstStyle>
            <a:lvl1pPr algn="l">
              <a:defRPr sz="18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2880"/>
            </a:lvl1pPr>
            <a:lvl2pPr>
              <a:defRPr sz="2520"/>
            </a:lvl2pPr>
            <a:lvl3pPr>
              <a:defRPr sz="216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195918"/>
            <a:ext cx="3008313" cy="3909219"/>
          </a:xfrm>
        </p:spPr>
        <p:txBody>
          <a:bodyPr/>
          <a:lstStyle>
            <a:lvl1pPr marL="0" indent="0">
              <a:buNone/>
              <a:defRPr sz="1260"/>
            </a:lvl1pPr>
            <a:lvl2pPr marL="411480" indent="0">
              <a:buNone/>
              <a:defRPr sz="1080"/>
            </a:lvl2pPr>
            <a:lvl3pPr marL="822960" indent="0">
              <a:buNone/>
              <a:defRPr sz="900"/>
            </a:lvl3pPr>
            <a:lvl4pPr marL="1234440" indent="0">
              <a:buNone/>
              <a:defRPr sz="810"/>
            </a:lvl4pPr>
            <a:lvl5pPr marL="1645920" indent="0">
              <a:buNone/>
              <a:defRPr sz="810"/>
            </a:lvl5pPr>
            <a:lvl6pPr marL="2057400" indent="0">
              <a:buNone/>
              <a:defRPr sz="810"/>
            </a:lvl6pPr>
            <a:lvl7pPr marL="2468880" indent="0">
              <a:buNone/>
              <a:defRPr sz="810"/>
            </a:lvl7pPr>
            <a:lvl8pPr marL="2880360" indent="0">
              <a:buNone/>
              <a:defRPr sz="810"/>
            </a:lvl8pPr>
            <a:lvl9pPr marL="3291840" indent="0">
              <a:buNone/>
              <a:defRPr sz="810"/>
            </a:lvl9pPr>
          </a:lstStyle>
          <a:p>
            <a:pPr lvl="0"/>
            <a:r>
              <a:rPr lang="en-US"/>
              <a:t>Click to edit Master text styles</a:t>
            </a:r>
          </a:p>
        </p:txBody>
      </p:sp>
      <p:sp>
        <p:nvSpPr>
          <p:cNvPr id="5" name="Date Placeholder 4"/>
          <p:cNvSpPr>
            <a:spLocks noGrp="1"/>
          </p:cNvSpPr>
          <p:nvPr>
            <p:ph type="dt" sz="half" idx="10"/>
          </p:nvPr>
        </p:nvSpPr>
        <p:spPr/>
        <p:txBody>
          <a:bodyPr/>
          <a:lstStyle/>
          <a:p>
            <a:fld id="{17ECE71F-7493-4FFF-BD65-5F63AF332364}" type="datetime1">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12556586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18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2880"/>
            </a:lvl1pPr>
            <a:lvl2pPr marL="411480" indent="0">
              <a:buNone/>
              <a:defRPr sz="2520"/>
            </a:lvl2pPr>
            <a:lvl3pPr marL="822960" indent="0">
              <a:buNone/>
              <a:defRPr sz="2160"/>
            </a:lvl3pPr>
            <a:lvl4pPr marL="1234440" indent="0">
              <a:buNone/>
              <a:defRPr sz="1800"/>
            </a:lvl4pPr>
            <a:lvl5pPr marL="1645920" indent="0">
              <a:buNone/>
              <a:defRPr sz="1800"/>
            </a:lvl5pPr>
            <a:lvl6pPr marL="2057400" indent="0">
              <a:buNone/>
              <a:defRPr sz="1800"/>
            </a:lvl6pPr>
            <a:lvl7pPr marL="2468880" indent="0">
              <a:buNone/>
              <a:defRPr sz="1800"/>
            </a:lvl7pPr>
            <a:lvl8pPr marL="2880360" indent="0">
              <a:buNone/>
              <a:defRPr sz="1800"/>
            </a:lvl8pPr>
            <a:lvl9pPr marL="3291840" indent="0">
              <a:buNone/>
              <a:defRPr sz="1800"/>
            </a:lvl9pPr>
          </a:lstStyle>
          <a:p>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260"/>
            </a:lvl1pPr>
            <a:lvl2pPr marL="411480" indent="0">
              <a:buNone/>
              <a:defRPr sz="1080"/>
            </a:lvl2pPr>
            <a:lvl3pPr marL="822960" indent="0">
              <a:buNone/>
              <a:defRPr sz="900"/>
            </a:lvl3pPr>
            <a:lvl4pPr marL="1234440" indent="0">
              <a:buNone/>
              <a:defRPr sz="810"/>
            </a:lvl4pPr>
            <a:lvl5pPr marL="1645920" indent="0">
              <a:buNone/>
              <a:defRPr sz="810"/>
            </a:lvl5pPr>
            <a:lvl6pPr marL="2057400" indent="0">
              <a:buNone/>
              <a:defRPr sz="810"/>
            </a:lvl6pPr>
            <a:lvl7pPr marL="2468880" indent="0">
              <a:buNone/>
              <a:defRPr sz="810"/>
            </a:lvl7pPr>
            <a:lvl8pPr marL="2880360" indent="0">
              <a:buNone/>
              <a:defRPr sz="810"/>
            </a:lvl8pPr>
            <a:lvl9pPr marL="3291840" indent="0">
              <a:buNone/>
              <a:defRPr sz="810"/>
            </a:lvl9pPr>
          </a:lstStyle>
          <a:p>
            <a:pPr lvl="0"/>
            <a:r>
              <a:rPr lang="en-US"/>
              <a:t>Click to edit Master text styles</a:t>
            </a:r>
          </a:p>
        </p:txBody>
      </p:sp>
      <p:sp>
        <p:nvSpPr>
          <p:cNvPr id="5" name="Date Placeholder 4"/>
          <p:cNvSpPr>
            <a:spLocks noGrp="1"/>
          </p:cNvSpPr>
          <p:nvPr>
            <p:ph type="dt" sz="half" idx="10"/>
          </p:nvPr>
        </p:nvSpPr>
        <p:spPr/>
        <p:txBody>
          <a:bodyPr/>
          <a:lstStyle/>
          <a:p>
            <a:fld id="{C7FD61FD-574E-48F2-9CFA-AD5ACB98CC02}" type="datetime1">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51842601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812C6D-3B0B-4421-A00B-5A498F693F3F}" type="datetime1">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91812275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406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406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182ECA-67FB-42A0-A489-CC03559B26C9}" type="datetime1">
              <a:rPr lang="en-US" smtClean="0"/>
              <a:t>11/7/2023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154993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8229600" cy="9525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8C5F936-EB24-443C-BDE6-DA31000EDF22}" type="datetime1">
              <a:rPr lang="en-US" smtClean="0"/>
              <a:t>11/7/2023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1363581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BC86173-6724-4E97-AEE1-C5BFEE693DB1}" type="datetime1">
              <a:rPr lang="en-US" smtClean="0"/>
              <a:t>11/7/2023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797698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431FE8-7853-493C-A677-CBE7831290F1}" type="datetime1">
              <a:rPr lang="en-US" smtClean="0"/>
              <a:t>11/7/2023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3447625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159E40-DC5B-4AC9-B393-8D95BC5F5DC1}" type="datetime1">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217417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95D0A8-B475-4858-95BC-E7C1FBE39AB7}" type="datetime1">
              <a:rPr lang="en-US" smtClean="0"/>
              <a:t>11/7/2023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a:p>
        </p:txBody>
      </p:sp>
    </p:spTree>
    <p:extLst>
      <p:ext uri="{BB962C8B-B14F-4D97-AF65-F5344CB8AC3E}">
        <p14:creationId xmlns:p14="http://schemas.microsoft.com/office/powerpoint/2010/main" val="4261546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F5980A8E-B052-4A77-B743-A415351C43CD}" type="datetime1">
              <a:rPr lang="en-US" smtClean="0"/>
              <a:t>11/7/2023</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1ED03F14-A2D4-9D42-A4F0-DD96C29FEE96}" type="slidenum">
              <a:rPr lang="en-US" smtClean="0"/>
              <a:t>‹#›</a:t>
            </a:fld>
            <a:endParaRPr lang="en-US"/>
          </a:p>
        </p:txBody>
      </p:sp>
    </p:spTree>
    <p:extLst>
      <p:ext uri="{BB962C8B-B14F-4D97-AF65-F5344CB8AC3E}">
        <p14:creationId xmlns:p14="http://schemas.microsoft.com/office/powerpoint/2010/main" val="2584327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04271"/>
            <a:ext cx="7886700" cy="110463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521354"/>
            <a:ext cx="7886700" cy="36261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fld id="{E3B1E11A-0460-4655-9FCF-FFCDBFD788C3}" type="datetime1">
              <a:rPr lang="en-US" smtClean="0">
                <a:solidFill>
                  <a:prstClr val="black">
                    <a:tint val="75000"/>
                  </a:prstClr>
                </a:solidFill>
              </a:rPr>
              <a:t>11/7/2023</a:t>
            </a:fld>
            <a:endParaRPr lang="en-US">
              <a:solidFill>
                <a:prstClr val="black">
                  <a:tint val="75000"/>
                </a:prstClr>
              </a:solidFill>
            </a:endParaRPr>
          </a:p>
        </p:txBody>
      </p:sp>
      <p:sp>
        <p:nvSpPr>
          <p:cNvPr id="5" name="Footer Placeholder 4"/>
          <p:cNvSpPr>
            <a:spLocks noGrp="1"/>
          </p:cNvSpPr>
          <p:nvPr>
            <p:ph type="ftr" sz="quarter" idx="3"/>
          </p:nvPr>
        </p:nvSpPr>
        <p:spPr>
          <a:xfrm>
            <a:off x="3028950" y="5296959"/>
            <a:ext cx="3086100" cy="304271"/>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endParaRPr lang="en-US">
              <a:solidFill>
                <a:prstClr val="black">
                  <a:tint val="75000"/>
                </a:prstClr>
              </a:solidFill>
            </a:endParaRPr>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fld id="{35963633-2FE1-4D72-908E-1528EB66A0D5}"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2291470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9A294BDB-DB62-4A47-B35A-D4858328B06C}" type="datetimeFigureOut">
              <a:rPr lang="en-US" smtClean="0"/>
              <a:t>11/7/2023</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1ED03F14-A2D4-9D42-A4F0-DD96C29FEE96}" type="slidenum">
              <a:rPr lang="en-US" smtClean="0"/>
              <a:t>‹#›</a:t>
            </a:fld>
            <a:endParaRPr lang="en-US"/>
          </a:p>
        </p:txBody>
      </p:sp>
    </p:spTree>
    <p:extLst>
      <p:ext uri="{BB962C8B-B14F-4D97-AF65-F5344CB8AC3E}">
        <p14:creationId xmlns:p14="http://schemas.microsoft.com/office/powerpoint/2010/main" val="11901762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296960"/>
            <a:ext cx="2133600" cy="304271"/>
          </a:xfrm>
          <a:prstGeom prst="rect">
            <a:avLst/>
          </a:prstGeom>
        </p:spPr>
        <p:txBody>
          <a:bodyPr vert="horz" lIns="91440" tIns="45720" rIns="91440" bIns="45720" rtlCol="0" anchor="ctr"/>
          <a:lstStyle>
            <a:lvl1pPr algn="l">
              <a:defRPr sz="1080">
                <a:solidFill>
                  <a:schemeClr val="tx1">
                    <a:tint val="75000"/>
                  </a:schemeClr>
                </a:solidFill>
              </a:defRPr>
            </a:lvl1pPr>
          </a:lstStyle>
          <a:p>
            <a:fld id="{FF53D4E7-58CE-4A9B-9DD9-33FC26879AA3}" type="datetime1">
              <a:rPr lang="en-US" smtClean="0"/>
              <a:t>11/7/2023</a:t>
            </a:fld>
            <a:endParaRPr lang="en-US"/>
          </a:p>
        </p:txBody>
      </p:sp>
      <p:sp>
        <p:nvSpPr>
          <p:cNvPr id="5" name="Footer Placeholder 4"/>
          <p:cNvSpPr>
            <a:spLocks noGrp="1"/>
          </p:cNvSpPr>
          <p:nvPr>
            <p:ph type="ftr" sz="quarter" idx="3"/>
          </p:nvPr>
        </p:nvSpPr>
        <p:spPr>
          <a:xfrm>
            <a:off x="3124200" y="5296960"/>
            <a:ext cx="2895600" cy="304271"/>
          </a:xfrm>
          <a:prstGeom prst="rect">
            <a:avLst/>
          </a:prstGeom>
        </p:spPr>
        <p:txBody>
          <a:bodyPr vert="horz" lIns="91440" tIns="45720" rIns="91440" bIns="45720" rtlCol="0" anchor="ctr"/>
          <a:lstStyle>
            <a:lvl1pPr algn="ctr">
              <a:defRPr sz="10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60"/>
            <a:ext cx="2133600" cy="304271"/>
          </a:xfrm>
          <a:prstGeom prst="rect">
            <a:avLst/>
          </a:prstGeom>
        </p:spPr>
        <p:txBody>
          <a:bodyPr vert="horz" lIns="91440" tIns="45720" rIns="91440" bIns="45720" rtlCol="0" anchor="ctr"/>
          <a:lstStyle>
            <a:lvl1pPr algn="r">
              <a:defRPr sz="1080">
                <a:solidFill>
                  <a:schemeClr val="tx1">
                    <a:tint val="75000"/>
                  </a:schemeClr>
                </a:solidFill>
              </a:defRPr>
            </a:lvl1pPr>
          </a:lstStyle>
          <a:p>
            <a:fld id="{1ED03F14-A2D4-9D42-A4F0-DD96C29FEE96}" type="slidenum">
              <a:rPr lang="en-US" smtClean="0"/>
              <a:t>‹#›</a:t>
            </a:fld>
            <a:endParaRPr lang="en-US"/>
          </a:p>
        </p:txBody>
      </p:sp>
    </p:spTree>
    <p:extLst>
      <p:ext uri="{BB962C8B-B14F-4D97-AF65-F5344CB8AC3E}">
        <p14:creationId xmlns:p14="http://schemas.microsoft.com/office/powerpoint/2010/main" val="321038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411480" rtl="0" eaLnBrk="1" latinLnBrk="0" hangingPunct="1">
        <a:spcBef>
          <a:spcPct val="0"/>
        </a:spcBef>
        <a:buNone/>
        <a:defRPr sz="3960" kern="1200">
          <a:solidFill>
            <a:schemeClr val="tx1"/>
          </a:solidFill>
          <a:latin typeface="+mj-lt"/>
          <a:ea typeface="+mj-ea"/>
          <a:cs typeface="+mj-cs"/>
        </a:defRPr>
      </a:lvl1pPr>
    </p:titleStyle>
    <p:bodyStyle>
      <a:lvl1pPr marL="308610" indent="-308610" algn="l" defTabSz="411480" rtl="0" eaLnBrk="1" latinLnBrk="0" hangingPunct="1">
        <a:spcBef>
          <a:spcPct val="20000"/>
        </a:spcBef>
        <a:buFont typeface="Arial"/>
        <a:buChar char="•"/>
        <a:defRPr sz="2880" kern="1200">
          <a:solidFill>
            <a:schemeClr val="tx1"/>
          </a:solidFill>
          <a:latin typeface="+mn-lt"/>
          <a:ea typeface="+mn-ea"/>
          <a:cs typeface="+mn-cs"/>
        </a:defRPr>
      </a:lvl1pPr>
      <a:lvl2pPr marL="668655" indent="-257175" algn="l" defTabSz="411480" rtl="0" eaLnBrk="1" latinLnBrk="0" hangingPunct="1">
        <a:spcBef>
          <a:spcPct val="20000"/>
        </a:spcBef>
        <a:buFont typeface="Arial"/>
        <a:buChar char="–"/>
        <a:defRPr sz="2520" kern="1200">
          <a:solidFill>
            <a:schemeClr val="tx1"/>
          </a:solidFill>
          <a:latin typeface="+mn-lt"/>
          <a:ea typeface="+mn-ea"/>
          <a:cs typeface="+mn-cs"/>
        </a:defRPr>
      </a:lvl2pPr>
      <a:lvl3pPr marL="1028700" indent="-205740" algn="l" defTabSz="411480" rtl="0" eaLnBrk="1" latinLnBrk="0" hangingPunct="1">
        <a:spcBef>
          <a:spcPct val="20000"/>
        </a:spcBef>
        <a:buFont typeface="Arial"/>
        <a:buChar char="•"/>
        <a:defRPr sz="2160" kern="1200">
          <a:solidFill>
            <a:schemeClr val="tx1"/>
          </a:solidFill>
          <a:latin typeface="+mn-lt"/>
          <a:ea typeface="+mn-ea"/>
          <a:cs typeface="+mn-cs"/>
        </a:defRPr>
      </a:lvl3pPr>
      <a:lvl4pPr marL="1440180" indent="-205740" algn="l" defTabSz="411480" rtl="0" eaLnBrk="1" latinLnBrk="0" hangingPunct="1">
        <a:spcBef>
          <a:spcPct val="20000"/>
        </a:spcBef>
        <a:buFont typeface="Arial"/>
        <a:buChar char="–"/>
        <a:defRPr sz="1800" kern="1200">
          <a:solidFill>
            <a:schemeClr val="tx1"/>
          </a:solidFill>
          <a:latin typeface="+mn-lt"/>
          <a:ea typeface="+mn-ea"/>
          <a:cs typeface="+mn-cs"/>
        </a:defRPr>
      </a:lvl4pPr>
      <a:lvl5pPr marL="1851660" indent="-205740" algn="l" defTabSz="411480" rtl="0" eaLnBrk="1" latinLnBrk="0" hangingPunct="1">
        <a:spcBef>
          <a:spcPct val="20000"/>
        </a:spcBef>
        <a:buFont typeface="Arial"/>
        <a:buChar char="»"/>
        <a:defRPr sz="1800" kern="1200">
          <a:solidFill>
            <a:schemeClr val="tx1"/>
          </a:solidFill>
          <a:latin typeface="+mn-lt"/>
          <a:ea typeface="+mn-ea"/>
          <a:cs typeface="+mn-cs"/>
        </a:defRPr>
      </a:lvl5pPr>
      <a:lvl6pPr marL="2263140" indent="-205740" algn="l" defTabSz="411480" rtl="0" eaLnBrk="1" latinLnBrk="0" hangingPunct="1">
        <a:spcBef>
          <a:spcPct val="20000"/>
        </a:spcBef>
        <a:buFont typeface="Arial"/>
        <a:buChar char="•"/>
        <a:defRPr sz="1800" kern="1200">
          <a:solidFill>
            <a:schemeClr val="tx1"/>
          </a:solidFill>
          <a:latin typeface="+mn-lt"/>
          <a:ea typeface="+mn-ea"/>
          <a:cs typeface="+mn-cs"/>
        </a:defRPr>
      </a:lvl6pPr>
      <a:lvl7pPr marL="2674620" indent="-205740" algn="l" defTabSz="411480" rtl="0" eaLnBrk="1" latinLnBrk="0" hangingPunct="1">
        <a:spcBef>
          <a:spcPct val="20000"/>
        </a:spcBef>
        <a:buFont typeface="Arial"/>
        <a:buChar char="•"/>
        <a:defRPr sz="1800" kern="1200">
          <a:solidFill>
            <a:schemeClr val="tx1"/>
          </a:solidFill>
          <a:latin typeface="+mn-lt"/>
          <a:ea typeface="+mn-ea"/>
          <a:cs typeface="+mn-cs"/>
        </a:defRPr>
      </a:lvl7pPr>
      <a:lvl8pPr marL="3086100" indent="-205740" algn="l" defTabSz="411480" rtl="0" eaLnBrk="1" latinLnBrk="0" hangingPunct="1">
        <a:spcBef>
          <a:spcPct val="20000"/>
        </a:spcBef>
        <a:buFont typeface="Arial"/>
        <a:buChar char="•"/>
        <a:defRPr sz="1800" kern="1200">
          <a:solidFill>
            <a:schemeClr val="tx1"/>
          </a:solidFill>
          <a:latin typeface="+mn-lt"/>
          <a:ea typeface="+mn-ea"/>
          <a:cs typeface="+mn-cs"/>
        </a:defRPr>
      </a:lvl8pPr>
      <a:lvl9pPr marL="3497580" indent="-205740" algn="l" defTabSz="411480"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en-US"/>
      </a:defPPr>
      <a:lvl1pPr marL="0" algn="l" defTabSz="411480" rtl="0" eaLnBrk="1" latinLnBrk="0" hangingPunct="1">
        <a:defRPr sz="1620" kern="1200">
          <a:solidFill>
            <a:schemeClr val="tx1"/>
          </a:solidFill>
          <a:latin typeface="+mn-lt"/>
          <a:ea typeface="+mn-ea"/>
          <a:cs typeface="+mn-cs"/>
        </a:defRPr>
      </a:lvl1pPr>
      <a:lvl2pPr marL="411480" algn="l" defTabSz="411480" rtl="0" eaLnBrk="1" latinLnBrk="0" hangingPunct="1">
        <a:defRPr sz="1620" kern="1200">
          <a:solidFill>
            <a:schemeClr val="tx1"/>
          </a:solidFill>
          <a:latin typeface="+mn-lt"/>
          <a:ea typeface="+mn-ea"/>
          <a:cs typeface="+mn-cs"/>
        </a:defRPr>
      </a:lvl2pPr>
      <a:lvl3pPr marL="822960" algn="l" defTabSz="411480" rtl="0" eaLnBrk="1" latinLnBrk="0" hangingPunct="1">
        <a:defRPr sz="1620" kern="1200">
          <a:solidFill>
            <a:schemeClr val="tx1"/>
          </a:solidFill>
          <a:latin typeface="+mn-lt"/>
          <a:ea typeface="+mn-ea"/>
          <a:cs typeface="+mn-cs"/>
        </a:defRPr>
      </a:lvl3pPr>
      <a:lvl4pPr marL="1234440" algn="l" defTabSz="411480" rtl="0" eaLnBrk="1" latinLnBrk="0" hangingPunct="1">
        <a:defRPr sz="1620" kern="1200">
          <a:solidFill>
            <a:schemeClr val="tx1"/>
          </a:solidFill>
          <a:latin typeface="+mn-lt"/>
          <a:ea typeface="+mn-ea"/>
          <a:cs typeface="+mn-cs"/>
        </a:defRPr>
      </a:lvl4pPr>
      <a:lvl5pPr marL="1645920" algn="l" defTabSz="411480" rtl="0" eaLnBrk="1" latinLnBrk="0" hangingPunct="1">
        <a:defRPr sz="1620" kern="1200">
          <a:solidFill>
            <a:schemeClr val="tx1"/>
          </a:solidFill>
          <a:latin typeface="+mn-lt"/>
          <a:ea typeface="+mn-ea"/>
          <a:cs typeface="+mn-cs"/>
        </a:defRPr>
      </a:lvl5pPr>
      <a:lvl6pPr marL="2057400" algn="l" defTabSz="411480" rtl="0" eaLnBrk="1" latinLnBrk="0" hangingPunct="1">
        <a:defRPr sz="1620" kern="1200">
          <a:solidFill>
            <a:schemeClr val="tx1"/>
          </a:solidFill>
          <a:latin typeface="+mn-lt"/>
          <a:ea typeface="+mn-ea"/>
          <a:cs typeface="+mn-cs"/>
        </a:defRPr>
      </a:lvl6pPr>
      <a:lvl7pPr marL="2468880" algn="l" defTabSz="411480" rtl="0" eaLnBrk="1" latinLnBrk="0" hangingPunct="1">
        <a:defRPr sz="1620" kern="1200">
          <a:solidFill>
            <a:schemeClr val="tx1"/>
          </a:solidFill>
          <a:latin typeface="+mn-lt"/>
          <a:ea typeface="+mn-ea"/>
          <a:cs typeface="+mn-cs"/>
        </a:defRPr>
      </a:lvl7pPr>
      <a:lvl8pPr marL="2880360" algn="l" defTabSz="411480" rtl="0" eaLnBrk="1" latinLnBrk="0" hangingPunct="1">
        <a:defRPr sz="1620" kern="1200">
          <a:solidFill>
            <a:schemeClr val="tx1"/>
          </a:solidFill>
          <a:latin typeface="+mn-lt"/>
          <a:ea typeface="+mn-ea"/>
          <a:cs typeface="+mn-cs"/>
        </a:defRPr>
      </a:lvl8pPr>
      <a:lvl9pPr marL="3291840" algn="l" defTabSz="411480"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mf.org.ae/"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25756" y="4152384"/>
            <a:ext cx="4140194" cy="1037550"/>
          </a:xfrm>
        </p:spPr>
        <p:txBody>
          <a:bodyPr>
            <a:noAutofit/>
          </a:bodyPr>
          <a:lstStyle/>
          <a:p>
            <a:pPr rtl="1">
              <a:lnSpc>
                <a:spcPct val="150000"/>
              </a:lnSpc>
            </a:pPr>
            <a:r>
              <a:rPr lang="ar-AE" sz="1500" dirty="0">
                <a:latin typeface="DIN Next LT Arabic Medium" panose="020B0603020203050203" pitchFamily="34" charset="-78"/>
                <a:ea typeface="GE SS Two Medium" panose="020A0503020102020204" pitchFamily="18" charset="-78"/>
                <a:cs typeface="DIN Next LT Arabic Medium" panose="020B0603020203050203" pitchFamily="34" charset="-78"/>
              </a:rPr>
              <a:t>امحمد موعش</a:t>
            </a:r>
            <a:br>
              <a:rPr lang="ar-AE" sz="1500" dirty="0">
                <a:latin typeface="DIN Next LT Arabic Medium" panose="020B0603020203050203" pitchFamily="34" charset="-78"/>
                <a:ea typeface="GE SS Two Medium" panose="020A0503020102020204" pitchFamily="18" charset="-78"/>
                <a:cs typeface="DIN Next LT Arabic Medium" panose="020B0603020203050203" pitchFamily="34" charset="-78"/>
              </a:rPr>
            </a:br>
            <a:r>
              <a:rPr lang="ar-AE" sz="1500" dirty="0">
                <a:latin typeface="DIN Next LT Arabic Medium" panose="020B0603020203050203" pitchFamily="34" charset="-78"/>
                <a:ea typeface="GE SS Two Medium" panose="020A0503020102020204" pitchFamily="18" charset="-78"/>
                <a:cs typeface="DIN Next LT Arabic Medium" panose="020B0603020203050203" pitchFamily="34" charset="-78"/>
              </a:rPr>
              <a:t>أمانة اللجنة الفنية</a:t>
            </a:r>
            <a:br>
              <a:rPr lang="ar-AE" sz="1500" dirty="0">
                <a:latin typeface="DIN Next LT Arabic Medium" panose="020B0603020203050203" pitchFamily="34" charset="-78"/>
                <a:ea typeface="GE SS Two Medium" panose="020A0503020102020204" pitchFamily="18" charset="-78"/>
                <a:cs typeface="DIN Next LT Arabic Medium" panose="020B0603020203050203" pitchFamily="34" charset="-78"/>
              </a:rPr>
            </a:br>
            <a:r>
              <a:rPr lang="ar-AE" sz="1500" dirty="0">
                <a:latin typeface="DIN Next LT Arabic Medium" panose="020B0603020203050203" pitchFamily="34" charset="-78"/>
                <a:ea typeface="GE SS Two Medium" panose="020A0503020102020204" pitchFamily="18" charset="-78"/>
                <a:cs typeface="DIN Next LT Arabic Medium" panose="020B0603020203050203" pitchFamily="34" charset="-78"/>
              </a:rPr>
              <a:t>صندوق النقد العربي</a:t>
            </a:r>
            <a:endParaRPr lang="en-US" sz="1200" dirty="0">
              <a:latin typeface="DIN Next LT Arabic Medium" panose="020B0603020203050203" pitchFamily="34" charset="-78"/>
              <a:ea typeface="GE SS Two Medium" panose="020A0503020102020204" pitchFamily="18" charset="-78"/>
              <a:cs typeface="DIN Next LT Arabic Medium" panose="020B0603020203050203" pitchFamily="34" charset="-78"/>
            </a:endParaRPr>
          </a:p>
        </p:txBody>
      </p:sp>
      <p:sp>
        <p:nvSpPr>
          <p:cNvPr id="3" name="Slide Number Placeholder 2"/>
          <p:cNvSpPr>
            <a:spLocks noGrp="1"/>
          </p:cNvSpPr>
          <p:nvPr>
            <p:ph type="sldNum" sz="quarter" idx="12"/>
          </p:nvPr>
        </p:nvSpPr>
        <p:spPr/>
        <p:txBody>
          <a:bodyPr/>
          <a:lstStyle/>
          <a:p>
            <a:pPr defTabSz="411480">
              <a:defRPr/>
            </a:pPr>
            <a:fld id="{1ED03F14-A2D4-9D42-A4F0-DD96C29FEE96}" type="slidenum">
              <a:rPr lang="en-US">
                <a:solidFill>
                  <a:srgbClr val="EEECE1"/>
                </a:solidFill>
                <a:latin typeface="Calibri"/>
              </a:rPr>
              <a:pPr defTabSz="411480">
                <a:defRPr/>
              </a:pPr>
              <a:t>1</a:t>
            </a:fld>
            <a:endParaRPr lang="en-US" dirty="0">
              <a:solidFill>
                <a:srgbClr val="EEECE1"/>
              </a:solidFill>
              <a:latin typeface="Calibri"/>
            </a:endParaRPr>
          </a:p>
        </p:txBody>
      </p:sp>
      <p:sp>
        <p:nvSpPr>
          <p:cNvPr id="5" name="Title 1">
            <a:extLst>
              <a:ext uri="{FF2B5EF4-FFF2-40B4-BE49-F238E27FC236}">
                <a16:creationId xmlns:a16="http://schemas.microsoft.com/office/drawing/2014/main" id="{767D6CA5-013E-4BBB-9CF9-8B505996BC67}"/>
              </a:ext>
            </a:extLst>
          </p:cNvPr>
          <p:cNvSpPr txBox="1">
            <a:spLocks/>
          </p:cNvSpPr>
          <p:nvPr/>
        </p:nvSpPr>
        <p:spPr>
          <a:xfrm rot="10800000" flipV="1">
            <a:off x="594360" y="3056998"/>
            <a:ext cx="7546628" cy="917258"/>
          </a:xfrm>
          <a:prstGeom prst="rect">
            <a:avLst/>
          </a:prstGeom>
        </p:spPr>
        <p:txBody>
          <a:bodyPr vert="horz" lIns="82296" tIns="41148" rIns="82296" bIns="41148" rtlCol="0" anchor="ctr">
            <a:normAutofit lnSpcReduction="10000"/>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22960" rtl="1">
              <a:defRPr/>
            </a:pPr>
            <a:endParaRPr lang="ar-AE" sz="750" dirty="0">
              <a:solidFill>
                <a:srgbClr val="3333FF"/>
              </a:solidFill>
              <a:latin typeface="DIN Next LT Arabic Medium" panose="020B0603020203050203" pitchFamily="34" charset="-78"/>
              <a:ea typeface="GE SS Two Medium" panose="020A0503020102020204" pitchFamily="18" charset="-78"/>
              <a:cs typeface="DIN Next LT Arabic Medium" panose="020B0603020203050203" pitchFamily="34" charset="-78"/>
            </a:endParaRPr>
          </a:p>
          <a:p>
            <a:pPr algn="ctr" defTabSz="822960" rtl="1">
              <a:defRPr/>
            </a:pPr>
            <a:r>
              <a:rPr lang="ar-SA" sz="2100" dirty="0">
                <a:solidFill>
                  <a:srgbClr val="CB9027"/>
                </a:solidFill>
                <a:latin typeface="DIN Next LT Arabic Medium" panose="020B0603020203050203" pitchFamily="34" charset="-78"/>
                <a:ea typeface="GE SS Two Medium" panose="020A0503020102020204" pitchFamily="18" charset="-78"/>
                <a:cs typeface="DIN Next LT Arabic Medium" panose="020B0603020203050203" pitchFamily="34" charset="-78"/>
              </a:rPr>
              <a:t>الاجتماع العاشر للجنة الفنية لمبادرة الإحصاءات العربية (عربستات)</a:t>
            </a:r>
            <a:endParaRPr lang="ar-AE" sz="2100" dirty="0">
              <a:solidFill>
                <a:srgbClr val="CB9027"/>
              </a:solidFill>
              <a:latin typeface="DIN Next LT Arabic Medium" panose="020B0603020203050203" pitchFamily="34" charset="-78"/>
              <a:ea typeface="GE SS Two Medium" panose="020A0503020102020204" pitchFamily="18" charset="-78"/>
              <a:cs typeface="DIN Next LT Arabic Medium" panose="020B0603020203050203" pitchFamily="34" charset="-78"/>
            </a:endParaRPr>
          </a:p>
          <a:p>
            <a:pPr algn="ctr" defTabSz="822960" rtl="1">
              <a:defRPr/>
            </a:pPr>
            <a:endParaRPr lang="ar-EG" sz="1200" dirty="0">
              <a:solidFill>
                <a:srgbClr val="3333FF"/>
              </a:solidFill>
              <a:latin typeface="DIN Next LT Arabic Medium" panose="020B0603020203050203" pitchFamily="34" charset="-78"/>
              <a:ea typeface="GE SS Two Medium" panose="020A0503020102020204" pitchFamily="18" charset="-78"/>
              <a:cs typeface="DIN Next LT Arabic Medium" panose="020B0603020203050203" pitchFamily="34" charset="-78"/>
            </a:endParaRPr>
          </a:p>
          <a:p>
            <a:pPr algn="ctr" defTabSz="822960" rtl="1">
              <a:defRPr/>
            </a:pPr>
            <a:r>
              <a:rPr lang="ar-SA" sz="1650" dirty="0">
                <a:solidFill>
                  <a:srgbClr val="008000"/>
                </a:solidFill>
                <a:latin typeface="DIN Next LT Arabic Medium" panose="020B0603020203050203" pitchFamily="34" charset="-78"/>
                <a:ea typeface="GE SS Two Medium" panose="020A0503020102020204" pitchFamily="18" charset="-78"/>
                <a:cs typeface="DIN Next LT Arabic Medium" panose="020B0603020203050203" pitchFamily="34" charset="-78"/>
              </a:rPr>
              <a:t>8-9 نوفمبر 2023</a:t>
            </a:r>
            <a:endParaRPr lang="en-US" sz="1650" dirty="0">
              <a:solidFill>
                <a:srgbClr val="008000"/>
              </a:solidFill>
              <a:latin typeface="DIN Next LT Arabic Medium" panose="020B0603020203050203" pitchFamily="34" charset="-78"/>
              <a:ea typeface="GE SS Two Medium" panose="020A0503020102020204" pitchFamily="18" charset="-78"/>
              <a:cs typeface="DIN Next LT Arabic Medium" panose="020B0603020203050203" pitchFamily="34" charset="-78"/>
            </a:endParaRPr>
          </a:p>
        </p:txBody>
      </p:sp>
      <p:sp>
        <p:nvSpPr>
          <p:cNvPr id="4" name="Title 1">
            <a:extLst>
              <a:ext uri="{FF2B5EF4-FFF2-40B4-BE49-F238E27FC236}">
                <a16:creationId xmlns:a16="http://schemas.microsoft.com/office/drawing/2014/main" id="{B3F87987-387D-126D-AE8D-0E9BAF286A86}"/>
              </a:ext>
            </a:extLst>
          </p:cNvPr>
          <p:cNvSpPr txBox="1">
            <a:spLocks/>
          </p:cNvSpPr>
          <p:nvPr/>
        </p:nvSpPr>
        <p:spPr>
          <a:xfrm rot="10800000" flipV="1">
            <a:off x="682176" y="1795072"/>
            <a:ext cx="7680930" cy="1062428"/>
          </a:xfrm>
          <a:prstGeom prst="rect">
            <a:avLst/>
          </a:prstGeom>
        </p:spPr>
        <p:txBody>
          <a:bodyPr vert="horz" lIns="82296" tIns="41148" rIns="82296" bIns="41148" rtlCol="0" anchor="ctr">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822960" rtl="1">
              <a:defRPr/>
            </a:pPr>
            <a:r>
              <a:rPr lang="ar-AE" sz="3300" dirty="0">
                <a:solidFill>
                  <a:srgbClr val="4BACC6">
                    <a:lumMod val="75000"/>
                  </a:srgbClr>
                </a:solidFill>
                <a:latin typeface="DIN Next LT Arabic Medium" panose="020B0603020203050203" pitchFamily="34" charset="-78"/>
                <a:ea typeface="GE SS Two Medium" panose="020A0503020102020204" pitchFamily="18" charset="-78"/>
                <a:cs typeface="MasmakBHD" panose="02010000000000000000" pitchFamily="50" charset="-78"/>
              </a:rPr>
              <a:t>اتساق إحصاءات الاقتصاد الكلي في الدول العربية</a:t>
            </a:r>
            <a:endParaRPr lang="en-US" sz="3300" dirty="0">
              <a:solidFill>
                <a:srgbClr val="4BACC6">
                  <a:lumMod val="75000"/>
                </a:srgbClr>
              </a:solidFill>
              <a:latin typeface="DIN Next LT Arabic Medium" panose="020B0603020203050203" pitchFamily="34" charset="-78"/>
              <a:ea typeface="GE SS Two Medium" panose="020A0503020102020204" pitchFamily="18" charset="-78"/>
              <a:cs typeface="MasmakBHD" panose="02010000000000000000" pitchFamily="50" charset="-78"/>
            </a:endParaRPr>
          </a:p>
        </p:txBody>
      </p:sp>
    </p:spTree>
    <p:extLst>
      <p:ext uri="{BB962C8B-B14F-4D97-AF65-F5344CB8AC3E}">
        <p14:creationId xmlns:p14="http://schemas.microsoft.com/office/powerpoint/2010/main" val="2629768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912396" y="158055"/>
            <a:ext cx="2641599" cy="481869"/>
          </a:xfrm>
        </p:spPr>
        <p:txBody>
          <a:bodyPr>
            <a:normAutofit/>
          </a:bodyPr>
          <a:lstStyle/>
          <a:p>
            <a:pPr algn="l"/>
            <a:r>
              <a:rPr lang="ar-AE" sz="1400" b="1" dirty="0">
                <a:solidFill>
                  <a:srgbClr val="D99931"/>
                </a:solidFill>
                <a:latin typeface="Times New Roman"/>
              </a:rPr>
              <a:t>اتساق إحصاءات الاقتصاد الكلي</a:t>
            </a:r>
            <a:endParaRPr lang="en-US" sz="1400" dirty="0">
              <a:solidFill>
                <a:srgbClr val="D99931"/>
              </a:solidFill>
              <a:latin typeface="Myriad Pro Light"/>
            </a:endParaRPr>
          </a:p>
        </p:txBody>
      </p:sp>
      <p:graphicFrame>
        <p:nvGraphicFramePr>
          <p:cNvPr id="4" name="Table 5">
            <a:extLst>
              <a:ext uri="{FF2B5EF4-FFF2-40B4-BE49-F238E27FC236}">
                <a16:creationId xmlns:a16="http://schemas.microsoft.com/office/drawing/2014/main" id="{DA64B2CE-FEC1-9643-7AB2-C2710C015BBD}"/>
              </a:ext>
            </a:extLst>
          </p:cNvPr>
          <p:cNvGraphicFramePr>
            <a:graphicFrameLocks noGrp="1"/>
          </p:cNvGraphicFramePr>
          <p:nvPr>
            <p:ph idx="1"/>
            <p:extLst>
              <p:ext uri="{D42A27DB-BD31-4B8C-83A1-F6EECF244321}">
                <p14:modId xmlns:p14="http://schemas.microsoft.com/office/powerpoint/2010/main" val="4200091856"/>
              </p:ext>
            </p:extLst>
          </p:nvPr>
        </p:nvGraphicFramePr>
        <p:xfrm>
          <a:off x="457200" y="499562"/>
          <a:ext cx="8229600" cy="4937760"/>
        </p:xfrm>
        <a:graphic>
          <a:graphicData uri="http://schemas.openxmlformats.org/drawingml/2006/table">
            <a:tbl>
              <a:tblPr firstRow="1" bandRow="1">
                <a:tableStyleId>{5C22544A-7EE6-4342-B048-85BDC9FD1C3A}</a:tableStyleId>
              </a:tblPr>
              <a:tblGrid>
                <a:gridCol w="1013461">
                  <a:extLst>
                    <a:ext uri="{9D8B030D-6E8A-4147-A177-3AD203B41FA5}">
                      <a16:colId xmlns:a16="http://schemas.microsoft.com/office/drawing/2014/main" val="2599669386"/>
                    </a:ext>
                  </a:extLst>
                </a:gridCol>
                <a:gridCol w="1051560">
                  <a:extLst>
                    <a:ext uri="{9D8B030D-6E8A-4147-A177-3AD203B41FA5}">
                      <a16:colId xmlns:a16="http://schemas.microsoft.com/office/drawing/2014/main" val="3991642663"/>
                    </a:ext>
                  </a:extLst>
                </a:gridCol>
                <a:gridCol w="1021079">
                  <a:extLst>
                    <a:ext uri="{9D8B030D-6E8A-4147-A177-3AD203B41FA5}">
                      <a16:colId xmlns:a16="http://schemas.microsoft.com/office/drawing/2014/main" val="4108857686"/>
                    </a:ext>
                  </a:extLst>
                </a:gridCol>
                <a:gridCol w="1036321">
                  <a:extLst>
                    <a:ext uri="{9D8B030D-6E8A-4147-A177-3AD203B41FA5}">
                      <a16:colId xmlns:a16="http://schemas.microsoft.com/office/drawing/2014/main" val="1584940499"/>
                    </a:ext>
                  </a:extLst>
                </a:gridCol>
                <a:gridCol w="1158240">
                  <a:extLst>
                    <a:ext uri="{9D8B030D-6E8A-4147-A177-3AD203B41FA5}">
                      <a16:colId xmlns:a16="http://schemas.microsoft.com/office/drawing/2014/main" val="1281016393"/>
                    </a:ext>
                  </a:extLst>
                </a:gridCol>
                <a:gridCol w="1173480">
                  <a:extLst>
                    <a:ext uri="{9D8B030D-6E8A-4147-A177-3AD203B41FA5}">
                      <a16:colId xmlns:a16="http://schemas.microsoft.com/office/drawing/2014/main" val="2911971493"/>
                    </a:ext>
                  </a:extLst>
                </a:gridCol>
                <a:gridCol w="1775459">
                  <a:extLst>
                    <a:ext uri="{9D8B030D-6E8A-4147-A177-3AD203B41FA5}">
                      <a16:colId xmlns:a16="http://schemas.microsoft.com/office/drawing/2014/main" val="3966734303"/>
                    </a:ext>
                  </a:extLst>
                </a:gridCol>
              </a:tblGrid>
              <a:tr h="362676">
                <a:tc>
                  <a:txBody>
                    <a:bodyPr/>
                    <a:lstStyle/>
                    <a:p>
                      <a:pPr algn="ctr" rtl="1"/>
                      <a:r>
                        <a:rPr lang="ar-AE" sz="1400" dirty="0">
                          <a:solidFill>
                            <a:schemeClr val="accent3">
                              <a:lumMod val="50000"/>
                            </a:schemeClr>
                          </a:solidFill>
                        </a:rPr>
                        <a:t>الكويت</a:t>
                      </a:r>
                      <a:endParaRPr lang="en-AE" sz="1400" dirty="0">
                        <a:solidFill>
                          <a:schemeClr val="accent3">
                            <a:lumMod val="50000"/>
                          </a:schemeClr>
                        </a:solidFill>
                      </a:endParaRPr>
                    </a:p>
                  </a:txBody>
                  <a:tcPr>
                    <a:solidFill>
                      <a:schemeClr val="accent6">
                        <a:lumMod val="20000"/>
                        <a:lumOff val="80000"/>
                      </a:schemeClr>
                    </a:solidFill>
                  </a:tcPr>
                </a:tc>
                <a:tc>
                  <a:txBody>
                    <a:bodyPr/>
                    <a:lstStyle/>
                    <a:p>
                      <a:pPr marL="0" algn="ctr" defTabSz="457200" rtl="1" eaLnBrk="1" latinLnBrk="0" hangingPunct="1"/>
                      <a:r>
                        <a:rPr lang="ar-AE" sz="1400" b="1" kern="1200" dirty="0">
                          <a:solidFill>
                            <a:schemeClr val="accent3">
                              <a:lumMod val="50000"/>
                            </a:schemeClr>
                          </a:solidFill>
                          <a:latin typeface="+mn-lt"/>
                          <a:ea typeface="+mn-ea"/>
                          <a:cs typeface="+mn-cs"/>
                        </a:rPr>
                        <a:t>قطر</a:t>
                      </a:r>
                      <a:endParaRPr lang="en-AE" sz="1400" b="1" kern="1200" dirty="0">
                        <a:solidFill>
                          <a:schemeClr val="accent3">
                            <a:lumMod val="50000"/>
                          </a:schemeClr>
                        </a:solidFill>
                        <a:latin typeface="+mn-lt"/>
                        <a:ea typeface="+mn-ea"/>
                        <a:cs typeface="+mn-cs"/>
                      </a:endParaRPr>
                    </a:p>
                  </a:txBody>
                  <a:tcPr>
                    <a:solidFill>
                      <a:schemeClr val="accent6">
                        <a:lumMod val="20000"/>
                        <a:lumOff val="80000"/>
                      </a:schemeClr>
                    </a:solidFill>
                  </a:tcPr>
                </a:tc>
                <a:tc>
                  <a:txBody>
                    <a:bodyPr/>
                    <a:lstStyle/>
                    <a:p>
                      <a:pPr marL="0" algn="ctr" defTabSz="457200" rtl="1" eaLnBrk="1" latinLnBrk="0" hangingPunct="1"/>
                      <a:r>
                        <a:rPr lang="ar-AE" sz="1400" b="1" kern="1200" dirty="0">
                          <a:solidFill>
                            <a:schemeClr val="accent3">
                              <a:lumMod val="50000"/>
                            </a:schemeClr>
                          </a:solidFill>
                          <a:latin typeface="+mn-lt"/>
                          <a:ea typeface="+mn-ea"/>
                          <a:cs typeface="+mn-cs"/>
                        </a:rPr>
                        <a:t>فلسطين</a:t>
                      </a:r>
                      <a:endParaRPr lang="en-AE" sz="1400" b="1" kern="1200" dirty="0">
                        <a:solidFill>
                          <a:schemeClr val="accent3">
                            <a:lumMod val="50000"/>
                          </a:schemeClr>
                        </a:solidFill>
                        <a:latin typeface="+mn-lt"/>
                        <a:ea typeface="+mn-ea"/>
                        <a:cs typeface="+mn-cs"/>
                      </a:endParaRPr>
                    </a:p>
                  </a:txBody>
                  <a:tcPr>
                    <a:solidFill>
                      <a:schemeClr val="accent6">
                        <a:lumMod val="20000"/>
                        <a:lumOff val="80000"/>
                      </a:schemeClr>
                    </a:solidFill>
                  </a:tcPr>
                </a:tc>
                <a:tc>
                  <a:txBody>
                    <a:bodyPr/>
                    <a:lstStyle/>
                    <a:p>
                      <a:pPr marL="0" algn="ctr" defTabSz="457200" rtl="1" eaLnBrk="1" latinLnBrk="0" hangingPunct="1"/>
                      <a:r>
                        <a:rPr lang="ar-AE" sz="1400" b="1" kern="1200" dirty="0">
                          <a:solidFill>
                            <a:schemeClr val="accent3">
                              <a:lumMod val="50000"/>
                            </a:schemeClr>
                          </a:solidFill>
                          <a:latin typeface="+mn-lt"/>
                          <a:ea typeface="+mn-ea"/>
                          <a:cs typeface="+mn-cs"/>
                        </a:rPr>
                        <a:t>عُمان</a:t>
                      </a:r>
                      <a:endParaRPr lang="en-AE" sz="1400" b="1" kern="1200" dirty="0">
                        <a:solidFill>
                          <a:schemeClr val="accent3">
                            <a:lumMod val="50000"/>
                          </a:schemeClr>
                        </a:solidFill>
                        <a:latin typeface="+mn-lt"/>
                        <a:ea typeface="+mn-ea"/>
                        <a:cs typeface="+mn-cs"/>
                      </a:endParaRPr>
                    </a:p>
                  </a:txBody>
                  <a:tcPr>
                    <a:solidFill>
                      <a:schemeClr val="accent6">
                        <a:lumMod val="20000"/>
                        <a:lumOff val="80000"/>
                      </a:schemeClr>
                    </a:solidFill>
                  </a:tcPr>
                </a:tc>
                <a:tc>
                  <a:txBody>
                    <a:bodyPr/>
                    <a:lstStyle/>
                    <a:p>
                      <a:pPr marL="0" algn="ctr" defTabSz="457200" rtl="1" eaLnBrk="1" latinLnBrk="0" hangingPunct="1"/>
                      <a:r>
                        <a:rPr lang="ar-AE" sz="1400" b="1" kern="1200" dirty="0">
                          <a:solidFill>
                            <a:schemeClr val="accent3">
                              <a:lumMod val="50000"/>
                            </a:schemeClr>
                          </a:solidFill>
                          <a:latin typeface="+mn-lt"/>
                          <a:ea typeface="+mn-ea"/>
                          <a:cs typeface="+mn-cs"/>
                        </a:rPr>
                        <a:t>العراق</a:t>
                      </a:r>
                      <a:endParaRPr lang="en-AE" sz="1400" b="1" kern="1200" dirty="0">
                        <a:solidFill>
                          <a:schemeClr val="accent3">
                            <a:lumMod val="50000"/>
                          </a:schemeClr>
                        </a:solidFill>
                        <a:latin typeface="+mn-lt"/>
                        <a:ea typeface="+mn-ea"/>
                        <a:cs typeface="+mn-cs"/>
                      </a:endParaRPr>
                    </a:p>
                  </a:txBody>
                  <a:tcPr>
                    <a:solidFill>
                      <a:schemeClr val="accent6">
                        <a:lumMod val="20000"/>
                        <a:lumOff val="80000"/>
                      </a:schemeClr>
                    </a:solidFill>
                  </a:tcPr>
                </a:tc>
                <a:tc>
                  <a:txBody>
                    <a:bodyPr/>
                    <a:lstStyle/>
                    <a:p>
                      <a:pPr marL="0" algn="ctr" defTabSz="457200" rtl="1" eaLnBrk="1" latinLnBrk="0" hangingPunct="1"/>
                      <a:r>
                        <a:rPr lang="ar-AE" sz="1400" b="1" kern="1200" dirty="0">
                          <a:solidFill>
                            <a:schemeClr val="accent3">
                              <a:lumMod val="50000"/>
                            </a:schemeClr>
                          </a:solidFill>
                          <a:latin typeface="+mn-lt"/>
                          <a:ea typeface="+mn-ea"/>
                          <a:cs typeface="+mn-cs"/>
                        </a:rPr>
                        <a:t>سوريا</a:t>
                      </a:r>
                      <a:endParaRPr lang="en-AE" sz="1400" b="1" kern="1200" dirty="0">
                        <a:solidFill>
                          <a:schemeClr val="accent3">
                            <a:lumMod val="50000"/>
                          </a:schemeClr>
                        </a:solidFill>
                        <a:latin typeface="+mn-lt"/>
                        <a:ea typeface="+mn-ea"/>
                        <a:cs typeface="+mn-cs"/>
                      </a:endParaRPr>
                    </a:p>
                  </a:txBody>
                  <a:tcPr>
                    <a:solidFill>
                      <a:schemeClr val="accent6">
                        <a:lumMod val="20000"/>
                        <a:lumOff val="80000"/>
                      </a:schemeClr>
                    </a:solidFill>
                  </a:tcPr>
                </a:tc>
                <a:tc>
                  <a:txBody>
                    <a:bodyPr/>
                    <a:lstStyle/>
                    <a:p>
                      <a:pPr algn="ctr" rtl="1"/>
                      <a:endParaRPr lang="en-AE" dirty="0"/>
                    </a:p>
                  </a:txBody>
                  <a:tcPr>
                    <a:solidFill>
                      <a:schemeClr val="accent6">
                        <a:lumMod val="20000"/>
                        <a:lumOff val="80000"/>
                      </a:schemeClr>
                    </a:solidFill>
                  </a:tcPr>
                </a:tc>
                <a:extLst>
                  <a:ext uri="{0D108BD9-81ED-4DB2-BD59-A6C34878D82A}">
                    <a16:rowId xmlns:a16="http://schemas.microsoft.com/office/drawing/2014/main" val="2419830943"/>
                  </a:ext>
                </a:extLst>
              </a:tr>
              <a:tr h="1452352">
                <a:tc rowSpan="2">
                  <a:txBody>
                    <a:bodyPr/>
                    <a:lstStyle/>
                    <a:p>
                      <a:pPr marL="0" marR="0" lvl="0" indent="0" algn="ctr" defTabSz="457200" rtl="1" eaLnBrk="1" fontAlgn="auto" latinLnBrk="0" hangingPunct="1">
                        <a:lnSpc>
                          <a:spcPct val="100000"/>
                        </a:lnSpc>
                        <a:spcBef>
                          <a:spcPts val="0"/>
                        </a:spcBef>
                        <a:spcAft>
                          <a:spcPts val="0"/>
                        </a:spcAft>
                        <a:buClrTx/>
                        <a:buSzTx/>
                        <a:buFontTx/>
                        <a:buNone/>
                        <a:tabLst/>
                        <a:defRPr/>
                      </a:pPr>
                      <a:r>
                        <a:rPr lang="ar-AE" sz="1200" b="0" dirty="0">
                          <a:cs typeface="+mj-cs"/>
                        </a:rPr>
                        <a:t>اجتماع التنسيق و</a:t>
                      </a:r>
                      <a:r>
                        <a:rPr lang="ar-TN" sz="1200" b="0" dirty="0">
                          <a:cs typeface="+mj-cs"/>
                        </a:rPr>
                        <a:t>"الإطار الاقتصاد الكلي" و</a:t>
                      </a:r>
                      <a:r>
                        <a:rPr lang="ar-AE" sz="1200" b="0" dirty="0">
                          <a:cs typeface="+mj-cs"/>
                        </a:rPr>
                        <a:t>ال</a:t>
                      </a:r>
                      <a:r>
                        <a:rPr lang="ar-TN" sz="1200" b="0" dirty="0">
                          <a:cs typeface="+mj-cs"/>
                        </a:rPr>
                        <a:t>نماذج </a:t>
                      </a:r>
                      <a:r>
                        <a:rPr lang="ar-AE" sz="1200" b="0" dirty="0">
                          <a:cs typeface="+mj-cs"/>
                        </a:rPr>
                        <a:t>ال</a:t>
                      </a:r>
                      <a:r>
                        <a:rPr lang="ar-TN" sz="1200" b="0" dirty="0">
                          <a:cs typeface="+mj-cs"/>
                        </a:rPr>
                        <a:t>قياسية</a:t>
                      </a:r>
                      <a:endParaRPr lang="en-AE" sz="1200" b="0" dirty="0">
                        <a:cs typeface="+mj-cs"/>
                      </a:endParaRPr>
                    </a:p>
                    <a:p>
                      <a:pPr algn="ctr" rtl="1"/>
                      <a:endParaRPr lang="en-AE" sz="1200" b="0" dirty="0">
                        <a:cs typeface="+mj-cs"/>
                      </a:endParaRPr>
                    </a:p>
                  </a:txBody>
                  <a:tcPr/>
                </a:tc>
                <a:tc>
                  <a:txBody>
                    <a:bodyPr/>
                    <a:lstStyle/>
                    <a:p>
                      <a:pPr algn="ctr" rtl="1"/>
                      <a:r>
                        <a:rPr lang="ar-TN" sz="1200" b="0" dirty="0">
                          <a:cs typeface="+mj-cs"/>
                        </a:rPr>
                        <a:t>عقد اجتماعات مشتركة</a:t>
                      </a:r>
                      <a:r>
                        <a:rPr lang="ar-AE" sz="1200" b="0" dirty="0">
                          <a:cs typeface="+mj-cs"/>
                        </a:rPr>
                        <a:t> / والإطار الاقتصادي الكلي </a:t>
                      </a:r>
                      <a:endParaRPr lang="en-AE" sz="1200" b="0" dirty="0">
                        <a:cs typeface="+mj-cs"/>
                      </a:endParaRPr>
                    </a:p>
                  </a:txBody>
                  <a:tcPr/>
                </a:tc>
                <a:tc rowSpan="2">
                  <a:txBody>
                    <a:bodyPr/>
                    <a:lstStyle/>
                    <a:p>
                      <a:pPr algn="ctr" rtl="1"/>
                      <a:r>
                        <a:rPr lang="ar-AE" sz="1200" b="0" dirty="0">
                          <a:cs typeface="+mj-cs"/>
                        </a:rPr>
                        <a:t>مذكرات تفاهم بين منتجي البيانات </a:t>
                      </a:r>
                    </a:p>
                    <a:p>
                      <a:pPr algn="ctr" rtl="1"/>
                      <a:r>
                        <a:rPr lang="ar-AE" sz="1200" b="0" dirty="0">
                          <a:cs typeface="+mj-cs"/>
                        </a:rPr>
                        <a:t>/</a:t>
                      </a:r>
                    </a:p>
                    <a:p>
                      <a:pPr algn="ctr" rtl="1"/>
                      <a:r>
                        <a:rPr lang="ar-TN" sz="1200" b="0" dirty="0">
                          <a:cs typeface="+mj-cs"/>
                        </a:rPr>
                        <a:t>النماذج القياسية، والإطار الاقتصادي الكلي، ونماذج المدخلات والمخرجات </a:t>
                      </a:r>
                      <a:endParaRPr lang="ar-AE" sz="1200" b="0" dirty="0">
                        <a:cs typeface="+mj-cs"/>
                      </a:endParaRPr>
                    </a:p>
                    <a:p>
                      <a:pPr algn="ctr" rtl="1"/>
                      <a:r>
                        <a:rPr lang="ar-AE" sz="1200" b="0" dirty="0">
                          <a:cs typeface="+mj-cs"/>
                        </a:rPr>
                        <a:t>/</a:t>
                      </a:r>
                    </a:p>
                    <a:p>
                      <a:pPr algn="ctr" rtl="1"/>
                      <a:r>
                        <a:rPr lang="ar-AE" sz="1200" b="0" dirty="0">
                          <a:cs typeface="+mj-cs"/>
                        </a:rPr>
                        <a:t>النشرة حول التوقعات الاقتصادية</a:t>
                      </a:r>
                      <a:endParaRPr lang="en-AE" sz="1200" b="0" dirty="0">
                        <a:cs typeface="+mj-cs"/>
                      </a:endParaRPr>
                    </a:p>
                  </a:txBody>
                  <a:tcPr/>
                </a:tc>
                <a:tc>
                  <a:txBody>
                    <a:bodyPr/>
                    <a:lstStyle/>
                    <a:p>
                      <a:pPr algn="ctr" rtl="1"/>
                      <a:r>
                        <a:rPr lang="ar-AE" sz="1200" b="0" dirty="0">
                          <a:cs typeface="+mj-cs"/>
                        </a:rPr>
                        <a:t>المجلس الوطني للإحصاء و</a:t>
                      </a:r>
                      <a:r>
                        <a:rPr lang="ar-TN" sz="1200" b="0" dirty="0">
                          <a:cs typeface="+mj-cs"/>
                        </a:rPr>
                        <a:t>"الإطار الاقتصاد الكلي" و</a:t>
                      </a:r>
                      <a:r>
                        <a:rPr lang="ar-AE" sz="1200" b="0" dirty="0">
                          <a:cs typeface="+mj-cs"/>
                        </a:rPr>
                        <a:t>البرمجة المالية ونماذج المدخلات والمخرجات.</a:t>
                      </a:r>
                      <a:endParaRPr lang="en-AE" sz="1200" b="0" dirty="0">
                        <a:cs typeface="+mj-cs"/>
                      </a:endParaRPr>
                    </a:p>
                  </a:txBody>
                  <a:tcPr/>
                </a:tc>
                <a:tc rowSpan="2">
                  <a:txBody>
                    <a:bodyPr/>
                    <a:lstStyle/>
                    <a:p>
                      <a:pPr algn="ctr" rtl="1"/>
                      <a:r>
                        <a:rPr lang="ar-AE" sz="1200" b="0" dirty="0">
                          <a:cs typeface="+mj-cs"/>
                        </a:rPr>
                        <a:t>لجان مشتركة </a:t>
                      </a:r>
                    </a:p>
                    <a:p>
                      <a:pPr algn="ctr" rtl="1"/>
                      <a:r>
                        <a:rPr lang="ar-AE" sz="1200" b="0" dirty="0">
                          <a:cs typeface="+mj-cs"/>
                        </a:rPr>
                        <a:t> لمراجعة البيانات</a:t>
                      </a:r>
                    </a:p>
                    <a:p>
                      <a:pPr algn="ctr" rtl="1"/>
                      <a:r>
                        <a:rPr lang="ar-AE" sz="1200" b="0" dirty="0">
                          <a:cs typeface="+mj-cs"/>
                        </a:rPr>
                        <a:t>والجهاز المركزي للإحصاء هو الجهة الرسمية المعنية باتساق إحصاءات </a:t>
                      </a:r>
                    </a:p>
                    <a:p>
                      <a:pPr algn="ctr" rtl="1"/>
                      <a:r>
                        <a:rPr lang="ar-AE" sz="1200" b="0" dirty="0">
                          <a:cs typeface="+mj-cs"/>
                        </a:rPr>
                        <a:t>/</a:t>
                      </a:r>
                    </a:p>
                    <a:p>
                      <a:pPr algn="ctr" rtl="1"/>
                      <a:r>
                        <a:rPr lang="ar-AE" sz="1200" b="0" dirty="0">
                          <a:cs typeface="+mj-cs"/>
                        </a:rPr>
                        <a:t> تستخدم نماذج المدخلات والمخرجات</a:t>
                      </a:r>
                      <a:endParaRPr lang="en-AE" sz="1200" b="0" dirty="0">
                        <a:cs typeface="+mj-cs"/>
                      </a:endParaRPr>
                    </a:p>
                  </a:txBody>
                  <a:tcPr/>
                </a:tc>
                <a:tc>
                  <a:txBody>
                    <a:bodyPr/>
                    <a:lstStyle/>
                    <a:p>
                      <a:pPr marL="0" marR="0" lvl="0" indent="0" algn="ctr" defTabSz="457200" rtl="1" eaLnBrk="1" fontAlgn="auto" latinLnBrk="0" hangingPunct="1">
                        <a:lnSpc>
                          <a:spcPct val="100000"/>
                        </a:lnSpc>
                        <a:spcBef>
                          <a:spcPts val="0"/>
                        </a:spcBef>
                        <a:spcAft>
                          <a:spcPts val="0"/>
                        </a:spcAft>
                        <a:buClrTx/>
                        <a:buSzTx/>
                        <a:buFontTx/>
                        <a:buNone/>
                        <a:tabLst/>
                        <a:defRPr/>
                      </a:pPr>
                      <a:r>
                        <a:rPr lang="ar-AE" sz="1200" b="0" kern="1200" dirty="0">
                          <a:solidFill>
                            <a:schemeClr val="dk1"/>
                          </a:solidFill>
                          <a:latin typeface="+mn-lt"/>
                          <a:ea typeface="+mn-ea"/>
                          <a:cs typeface="+mn-cs"/>
                        </a:rPr>
                        <a:t>اجتماع التنسيق و</a:t>
                      </a:r>
                      <a:r>
                        <a:rPr lang="ar-TN" sz="1200" b="0" kern="1200" dirty="0">
                          <a:solidFill>
                            <a:schemeClr val="dk1"/>
                          </a:solidFill>
                          <a:latin typeface="+mn-lt"/>
                          <a:ea typeface="+mn-ea"/>
                          <a:cs typeface="+mn-cs"/>
                        </a:rPr>
                        <a:t>"الإطار الاقتصاد الكلي" و</a:t>
                      </a:r>
                      <a:r>
                        <a:rPr lang="ar-AE" sz="1200" b="0" kern="1200" dirty="0">
                          <a:solidFill>
                            <a:schemeClr val="dk1"/>
                          </a:solidFill>
                          <a:latin typeface="+mn-lt"/>
                          <a:ea typeface="+mn-ea"/>
                          <a:cs typeface="+mn-cs"/>
                        </a:rPr>
                        <a:t>ال</a:t>
                      </a:r>
                      <a:r>
                        <a:rPr lang="ar-TN" sz="1200" b="0" kern="1200" dirty="0">
                          <a:solidFill>
                            <a:schemeClr val="dk1"/>
                          </a:solidFill>
                          <a:latin typeface="+mn-lt"/>
                          <a:ea typeface="+mn-ea"/>
                          <a:cs typeface="+mn-cs"/>
                        </a:rPr>
                        <a:t>نماذج </a:t>
                      </a:r>
                      <a:r>
                        <a:rPr lang="ar-AE" sz="1200" b="0" kern="1200" dirty="0">
                          <a:solidFill>
                            <a:schemeClr val="dk1"/>
                          </a:solidFill>
                          <a:latin typeface="+mn-lt"/>
                          <a:ea typeface="+mn-ea"/>
                          <a:cs typeface="+mn-cs"/>
                        </a:rPr>
                        <a:t>ال</a:t>
                      </a:r>
                      <a:r>
                        <a:rPr lang="ar-TN" sz="1200" b="0" kern="1200" dirty="0">
                          <a:solidFill>
                            <a:schemeClr val="dk1"/>
                          </a:solidFill>
                          <a:latin typeface="+mn-lt"/>
                          <a:ea typeface="+mn-ea"/>
                          <a:cs typeface="+mn-cs"/>
                        </a:rPr>
                        <a:t>قياسية</a:t>
                      </a:r>
                      <a:r>
                        <a:rPr lang="ar-AE" sz="1200" b="0" kern="1200" dirty="0">
                          <a:solidFill>
                            <a:schemeClr val="dk1"/>
                          </a:solidFill>
                          <a:latin typeface="+mn-lt"/>
                          <a:ea typeface="+mn-ea"/>
                          <a:cs typeface="+mn-cs"/>
                        </a:rPr>
                        <a:t>.</a:t>
                      </a:r>
                    </a:p>
                    <a:p>
                      <a:pPr marL="0" marR="0" lvl="0" indent="0" algn="ctr" defTabSz="457200" rtl="1" eaLnBrk="1" fontAlgn="auto" latinLnBrk="0" hangingPunct="1">
                        <a:lnSpc>
                          <a:spcPct val="100000"/>
                        </a:lnSpc>
                        <a:spcBef>
                          <a:spcPts val="0"/>
                        </a:spcBef>
                        <a:spcAft>
                          <a:spcPts val="0"/>
                        </a:spcAft>
                        <a:buClrTx/>
                        <a:buSzTx/>
                        <a:buFontTx/>
                        <a:buNone/>
                        <a:tabLst/>
                        <a:defRPr/>
                      </a:pPr>
                      <a:r>
                        <a:rPr lang="ar-AE" sz="1200" b="0" kern="1200" dirty="0">
                          <a:solidFill>
                            <a:schemeClr val="dk1"/>
                          </a:solidFill>
                          <a:latin typeface="+mn-lt"/>
                          <a:ea typeface="+mn-ea"/>
                          <a:cs typeface="+mn-cs"/>
                        </a:rPr>
                        <a:t>و</a:t>
                      </a:r>
                    </a:p>
                    <a:p>
                      <a:pPr marL="0" marR="0" lvl="0" indent="0" algn="ctr" defTabSz="457200" rtl="1" eaLnBrk="1" fontAlgn="auto" latinLnBrk="0" hangingPunct="1">
                        <a:lnSpc>
                          <a:spcPct val="100000"/>
                        </a:lnSpc>
                        <a:spcBef>
                          <a:spcPts val="0"/>
                        </a:spcBef>
                        <a:spcAft>
                          <a:spcPts val="0"/>
                        </a:spcAft>
                        <a:buClrTx/>
                        <a:buSzTx/>
                        <a:buFontTx/>
                        <a:buNone/>
                        <a:tabLst/>
                        <a:defRPr/>
                      </a:pPr>
                      <a:r>
                        <a:rPr lang="ar-TN" sz="1200" b="0" kern="1200" dirty="0">
                          <a:solidFill>
                            <a:schemeClr val="dk1"/>
                          </a:solidFill>
                          <a:latin typeface="+mn-lt"/>
                          <a:ea typeface="+mn-ea"/>
                          <a:cs typeface="+mn-cs"/>
                        </a:rPr>
                        <a:t>المجلس الوطني للتخطيط </a:t>
                      </a:r>
                      <a:endParaRPr lang="en-AE" sz="1200" b="0" kern="1200" dirty="0">
                        <a:solidFill>
                          <a:schemeClr val="dk1"/>
                        </a:solidFill>
                        <a:latin typeface="+mn-lt"/>
                        <a:ea typeface="+mn-ea"/>
                        <a:cs typeface="+mn-cs"/>
                      </a:endParaRPr>
                    </a:p>
                  </a:txBody>
                  <a:tcPr/>
                </a:tc>
                <a:tc>
                  <a:txBody>
                    <a:bodyPr/>
                    <a:lstStyle/>
                    <a:p>
                      <a:pPr algn="ctr" rtl="1"/>
                      <a:endParaRPr lang="ar-AE" sz="1200" b="1" kern="1200" dirty="0">
                        <a:solidFill>
                          <a:schemeClr val="dk1"/>
                        </a:solidFill>
                        <a:effectLst/>
                        <a:latin typeface="+mn-lt"/>
                        <a:ea typeface="+mn-ea"/>
                        <a:cs typeface="+mj-cs"/>
                      </a:endParaRPr>
                    </a:p>
                    <a:p>
                      <a:pPr algn="ctr" rtl="1"/>
                      <a:r>
                        <a:rPr lang="ar-SA" sz="1200" b="1" kern="1200" dirty="0">
                          <a:solidFill>
                            <a:schemeClr val="dk1"/>
                          </a:solidFill>
                          <a:effectLst/>
                          <a:latin typeface="+mn-lt"/>
                          <a:ea typeface="+mn-ea"/>
                          <a:cs typeface="+mj-cs"/>
                        </a:rPr>
                        <a:t>أداة لتقييم اتساق  بيانات </a:t>
                      </a:r>
                      <a:endParaRPr lang="en-AE" sz="1200" b="1" dirty="0">
                        <a:cs typeface="+mj-cs"/>
                      </a:endParaRPr>
                    </a:p>
                  </a:txBody>
                  <a:tcPr/>
                </a:tc>
                <a:extLst>
                  <a:ext uri="{0D108BD9-81ED-4DB2-BD59-A6C34878D82A}">
                    <a16:rowId xmlns:a16="http://schemas.microsoft.com/office/drawing/2014/main" val="107424836"/>
                  </a:ext>
                </a:extLst>
              </a:tr>
              <a:tr h="997359">
                <a:tc vMerge="1">
                  <a:txBody>
                    <a:bodyPr/>
                    <a:lstStyle/>
                    <a:p>
                      <a:pPr algn="ctr" rtl="1"/>
                      <a:endParaRPr lang="en-AE" sz="1400" b="0" dirty="0"/>
                    </a:p>
                  </a:txBody>
                  <a:tcPr/>
                </a:tc>
                <a:tc>
                  <a:txBody>
                    <a:bodyPr/>
                    <a:lstStyle/>
                    <a:p>
                      <a:pPr algn="ctr" rtl="1"/>
                      <a:r>
                        <a:rPr lang="ar-AE" sz="1200" b="0" kern="1200" dirty="0">
                          <a:solidFill>
                            <a:schemeClr val="dk1"/>
                          </a:solidFill>
                          <a:latin typeface="+mn-lt"/>
                          <a:ea typeface="+mn-ea"/>
                          <a:cs typeface="+mj-cs"/>
                        </a:rPr>
                        <a:t>لا يتم النشر /للإستخدام الداخلي</a:t>
                      </a:r>
                      <a:endParaRPr lang="en-AE" sz="1200" b="0" kern="1200" dirty="0">
                        <a:solidFill>
                          <a:schemeClr val="dk1"/>
                        </a:solidFill>
                        <a:latin typeface="+mn-lt"/>
                        <a:ea typeface="+mn-ea"/>
                        <a:cs typeface="+mj-cs"/>
                      </a:endParaRPr>
                    </a:p>
                  </a:txBody>
                  <a:tcPr/>
                </a:tc>
                <a:tc vMerge="1">
                  <a:txBody>
                    <a:bodyPr/>
                    <a:lstStyle/>
                    <a:p>
                      <a:pPr algn="ctr" rtl="1"/>
                      <a:endParaRPr lang="en-AE" sz="1400" b="0" dirty="0"/>
                    </a:p>
                  </a:txBody>
                  <a:tcPr/>
                </a:tc>
                <a:tc>
                  <a:txBody>
                    <a:bodyPr/>
                    <a:lstStyle/>
                    <a:p>
                      <a:pPr marL="0" marR="0" lvl="0" indent="0" algn="ctr" defTabSz="457200" rtl="1" eaLnBrk="1" fontAlgn="auto" latinLnBrk="0" hangingPunct="1">
                        <a:lnSpc>
                          <a:spcPct val="100000"/>
                        </a:lnSpc>
                        <a:spcBef>
                          <a:spcPts val="0"/>
                        </a:spcBef>
                        <a:spcAft>
                          <a:spcPts val="0"/>
                        </a:spcAft>
                        <a:buClrTx/>
                        <a:buSzTx/>
                        <a:buFontTx/>
                        <a:buNone/>
                        <a:tabLst/>
                        <a:defRPr/>
                      </a:pPr>
                      <a:r>
                        <a:rPr lang="ar-TN" sz="1200" b="0" dirty="0">
                          <a:cs typeface="+mj-cs"/>
                        </a:rPr>
                        <a:t>التقرير السنوي للبنك المركزي والنشرات الشهرية والربع السنوية</a:t>
                      </a:r>
                      <a:endParaRPr lang="en-AE" sz="1200" b="0" dirty="0">
                        <a:cs typeface="+mj-cs"/>
                      </a:endParaRPr>
                    </a:p>
                  </a:txBody>
                  <a:tcPr/>
                </a:tc>
                <a:tc vMerge="1">
                  <a:txBody>
                    <a:bodyPr/>
                    <a:lstStyle/>
                    <a:p>
                      <a:pPr algn="ctr" rtl="1"/>
                      <a:endParaRPr lang="en-AE" sz="1200" b="0" dirty="0">
                        <a:cs typeface="+mj-cs"/>
                      </a:endParaRPr>
                    </a:p>
                  </a:txBody>
                  <a:tcPr/>
                </a:tc>
                <a:tc>
                  <a:txBody>
                    <a:bodyPr/>
                    <a:lstStyle/>
                    <a:p>
                      <a:pPr algn="ctr" rtl="1"/>
                      <a:r>
                        <a:rPr lang="ar-AE" sz="1200" b="0" kern="1200" dirty="0">
                          <a:solidFill>
                            <a:schemeClr val="dk1"/>
                          </a:solidFill>
                          <a:effectLst/>
                          <a:latin typeface="+mn-lt"/>
                          <a:ea typeface="+mn-ea"/>
                          <a:cs typeface="+mj-cs"/>
                        </a:rPr>
                        <a:t>ا</a:t>
                      </a:r>
                      <a:r>
                        <a:rPr lang="ar-SA" sz="1200" b="0" kern="1200" dirty="0">
                          <a:solidFill>
                            <a:schemeClr val="dk1"/>
                          </a:solidFill>
                          <a:effectLst/>
                          <a:latin typeface="+mn-lt"/>
                          <a:ea typeface="+mn-ea"/>
                          <a:cs typeface="+mj-cs"/>
                        </a:rPr>
                        <a:t>لتقرير</a:t>
                      </a:r>
                      <a:r>
                        <a:rPr lang="ar-AE" sz="1200" b="0" kern="1200" dirty="0">
                          <a:solidFill>
                            <a:schemeClr val="dk1"/>
                          </a:solidFill>
                          <a:effectLst/>
                          <a:latin typeface="+mn-lt"/>
                          <a:ea typeface="+mn-ea"/>
                          <a:cs typeface="+mj-cs"/>
                        </a:rPr>
                        <a:t> حول</a:t>
                      </a:r>
                      <a:r>
                        <a:rPr lang="ar-SA" sz="1200" b="0" kern="1200" dirty="0">
                          <a:solidFill>
                            <a:schemeClr val="dk1"/>
                          </a:solidFill>
                          <a:effectLst/>
                          <a:latin typeface="+mn-lt"/>
                          <a:ea typeface="+mn-ea"/>
                          <a:cs typeface="+mj-cs"/>
                        </a:rPr>
                        <a:t> </a:t>
                      </a:r>
                      <a:r>
                        <a:rPr lang="ar-AE" sz="1200" b="0" kern="1200" dirty="0">
                          <a:solidFill>
                            <a:schemeClr val="dk1"/>
                          </a:solidFill>
                          <a:effectLst/>
                          <a:latin typeface="+mn-lt"/>
                          <a:ea typeface="+mn-ea"/>
                          <a:cs typeface="+mj-cs"/>
                        </a:rPr>
                        <a:t>التوقعات الاقتصادية (جهاز الاحصاء)</a:t>
                      </a:r>
                      <a:endParaRPr lang="en-AE" sz="1200" b="0" dirty="0">
                        <a:cs typeface="+mj-cs"/>
                      </a:endParaRPr>
                    </a:p>
                  </a:txBody>
                  <a:tcPr/>
                </a:tc>
                <a:tc>
                  <a:txBody>
                    <a:bodyPr/>
                    <a:lstStyle/>
                    <a:p>
                      <a:pPr algn="ctr" rtl="1"/>
                      <a:endParaRPr lang="ar-AE" sz="1200" b="1" dirty="0">
                        <a:cs typeface="+mj-cs"/>
                      </a:endParaRPr>
                    </a:p>
                    <a:p>
                      <a:pPr algn="ctr" rtl="1"/>
                      <a:r>
                        <a:rPr lang="ar-AE" sz="1200" b="1" dirty="0">
                          <a:cs typeface="+mj-cs"/>
                        </a:rPr>
                        <a:t>نشر اتساق الاحصاءات</a:t>
                      </a:r>
                      <a:endParaRPr lang="en-AE" sz="1200" b="1" dirty="0">
                        <a:cs typeface="+mj-cs"/>
                      </a:endParaRPr>
                    </a:p>
                  </a:txBody>
                  <a:tcPr/>
                </a:tc>
                <a:extLst>
                  <a:ext uri="{0D108BD9-81ED-4DB2-BD59-A6C34878D82A}">
                    <a16:rowId xmlns:a16="http://schemas.microsoft.com/office/drawing/2014/main" val="2821387858"/>
                  </a:ext>
                </a:extLst>
              </a:tr>
              <a:tr h="2085387">
                <a:tc>
                  <a:txBody>
                    <a:bodyPr/>
                    <a:lstStyle/>
                    <a:p>
                      <a:pPr algn="ctr" rtl="1"/>
                      <a:r>
                        <a:rPr lang="ar-AE" sz="1200" b="0" dirty="0">
                          <a:cs typeface="+mj-cs"/>
                        </a:rPr>
                        <a:t>بيانات </a:t>
                      </a:r>
                      <a:r>
                        <a:rPr lang="ar-TN" sz="1200" b="0" dirty="0">
                          <a:cs typeface="+mj-cs"/>
                        </a:rPr>
                        <a:t>متسقة بشكل </a:t>
                      </a:r>
                      <a:r>
                        <a:rPr lang="ar-AE" sz="1200" b="0" dirty="0">
                          <a:cs typeface="+mj-cs"/>
                        </a:rPr>
                        <a:t>جيد واستمرار تحديث أنظمة الاتساق لكافة البيانات.</a:t>
                      </a:r>
                      <a:r>
                        <a:rPr lang="ar-TN" sz="1200" b="0" dirty="0">
                          <a:cs typeface="+mj-cs"/>
                        </a:rPr>
                        <a:t> </a:t>
                      </a:r>
                      <a:endParaRPr lang="en-AE" sz="1200" b="0" dirty="0">
                        <a:cs typeface="+mj-cs"/>
                      </a:endParaRPr>
                    </a:p>
                  </a:txBody>
                  <a:tcPr/>
                </a:tc>
                <a:tc>
                  <a:txBody>
                    <a:bodyPr/>
                    <a:lstStyle/>
                    <a:p>
                      <a:pPr algn="ctr" rtl="1"/>
                      <a:r>
                        <a:rPr lang="ar-AE" sz="1200" b="0" dirty="0">
                          <a:cs typeface="+mj-cs"/>
                        </a:rPr>
                        <a:t>أن إحصاءات الاقتصاد الكلي متسقة بصفة جيدة. </a:t>
                      </a:r>
                      <a:endParaRPr lang="en-AE" sz="1200" b="0" dirty="0">
                        <a:cs typeface="+mj-cs"/>
                      </a:endParaRPr>
                    </a:p>
                  </a:txBody>
                  <a:tcPr/>
                </a:tc>
                <a:tc>
                  <a:txBody>
                    <a:bodyPr/>
                    <a:lstStyle/>
                    <a:p>
                      <a:pPr algn="ctr" rtl="1"/>
                      <a:r>
                        <a:rPr lang="ar-AE" sz="1200" b="0" dirty="0">
                          <a:cs typeface="+mj-cs"/>
                        </a:rPr>
                        <a:t>مؤشرات الإقتصاد الكلي  متسقة ولكن بحاجة إلى مراجعة مستمرة عند مقارنتها مع النتائج الصادرة عن المسوحات والتعداد الوطني. </a:t>
                      </a:r>
                      <a:endParaRPr lang="en-AE" sz="1200" b="0" dirty="0">
                        <a:cs typeface="+mj-cs"/>
                      </a:endParaRPr>
                    </a:p>
                  </a:txBody>
                  <a:tcPr/>
                </a:tc>
                <a:tc>
                  <a:txBody>
                    <a:bodyPr/>
                    <a:lstStyle/>
                    <a:p>
                      <a:pPr algn="ctr" rtl="1"/>
                      <a:r>
                        <a:rPr lang="ar-AE" sz="1200" b="0" dirty="0">
                          <a:cs typeface="+mj-cs"/>
                        </a:rPr>
                        <a:t>يحتاج مزيد من التنسيق بين منتجي الإحصاءات</a:t>
                      </a:r>
                    </a:p>
                  </a:txBody>
                  <a:tcPr/>
                </a:tc>
                <a:tc>
                  <a:txBody>
                    <a:bodyPr/>
                    <a:lstStyle/>
                    <a:p>
                      <a:pPr algn="ctr" rtl="1"/>
                      <a:r>
                        <a:rPr lang="ar-AE" sz="1200" b="0" dirty="0">
                          <a:cs typeface="+mj-cs"/>
                        </a:rPr>
                        <a:t>هناك اتساق جيد بين  الحسابات القومية مع مالية الحكومة  والكثير من الأنشطة، الا أنه توجد فروقات ما بين بيانات ميزان المدفوعات وإحصاءات التجارة الخارجية في جهاز الإحصاء،.</a:t>
                      </a:r>
                      <a:endParaRPr lang="en-AE" sz="1200" b="0" dirty="0">
                        <a:cs typeface="+mj-cs"/>
                      </a:endParaRPr>
                    </a:p>
                  </a:txBody>
                  <a:tcPr/>
                </a:tc>
                <a:tc>
                  <a:txBody>
                    <a:bodyPr/>
                    <a:lstStyle/>
                    <a:p>
                      <a:pPr algn="ctr" rtl="1"/>
                      <a:endParaRPr lang="en-AE" sz="1200" b="0" dirty="0">
                        <a:cs typeface="+mj-cs"/>
                      </a:endParaRPr>
                    </a:p>
                  </a:txBody>
                  <a:tcPr/>
                </a:tc>
                <a:tc>
                  <a:txBody>
                    <a:bodyPr/>
                    <a:lstStyle/>
                    <a:p>
                      <a:pPr algn="ctr" rtl="1"/>
                      <a:endParaRPr lang="en-US" sz="1200" b="1" dirty="0">
                        <a:cs typeface="+mj-cs"/>
                      </a:endParaRPr>
                    </a:p>
                    <a:p>
                      <a:pPr algn="ctr" rtl="1"/>
                      <a:r>
                        <a:rPr lang="ar-AE" sz="1200" b="1" dirty="0">
                          <a:cs typeface="+mj-cs"/>
                        </a:rPr>
                        <a:t>وضع اتساق الاحصاءات</a:t>
                      </a:r>
                      <a:endParaRPr lang="en-AE" sz="1200" b="1" dirty="0">
                        <a:cs typeface="+mj-cs"/>
                      </a:endParaRPr>
                    </a:p>
                  </a:txBody>
                  <a:tcPr/>
                </a:tc>
                <a:extLst>
                  <a:ext uri="{0D108BD9-81ED-4DB2-BD59-A6C34878D82A}">
                    <a16:rowId xmlns:a16="http://schemas.microsoft.com/office/drawing/2014/main" val="2454003093"/>
                  </a:ext>
                </a:extLst>
              </a:tr>
            </a:tbl>
          </a:graphicData>
        </a:graphic>
      </p:graphicFrame>
    </p:spTree>
    <p:extLst>
      <p:ext uri="{BB962C8B-B14F-4D97-AF65-F5344CB8AC3E}">
        <p14:creationId xmlns:p14="http://schemas.microsoft.com/office/powerpoint/2010/main" val="3120257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912396" y="158055"/>
            <a:ext cx="2641599" cy="481869"/>
          </a:xfrm>
        </p:spPr>
        <p:txBody>
          <a:bodyPr>
            <a:normAutofit/>
          </a:bodyPr>
          <a:lstStyle/>
          <a:p>
            <a:pPr algn="l"/>
            <a:r>
              <a:rPr lang="ar-AE" sz="1400" b="1" dirty="0">
                <a:solidFill>
                  <a:srgbClr val="D99931"/>
                </a:solidFill>
                <a:latin typeface="Times New Roman"/>
              </a:rPr>
              <a:t>اتساق إحصاءات الاقتصاد الكلي</a:t>
            </a:r>
            <a:endParaRPr lang="en-US" sz="1400" dirty="0">
              <a:solidFill>
                <a:srgbClr val="D99931"/>
              </a:solidFill>
              <a:latin typeface="Myriad Pro Light"/>
            </a:endParaRPr>
          </a:p>
        </p:txBody>
      </p:sp>
      <p:sp>
        <p:nvSpPr>
          <p:cNvPr id="9" name="TextBox 8">
            <a:extLst>
              <a:ext uri="{FF2B5EF4-FFF2-40B4-BE49-F238E27FC236}">
                <a16:creationId xmlns:a16="http://schemas.microsoft.com/office/drawing/2014/main" id="{2208EA41-FCCA-875A-3485-3D793B250F4F}"/>
              </a:ext>
            </a:extLst>
          </p:cNvPr>
          <p:cNvSpPr txBox="1"/>
          <p:nvPr/>
        </p:nvSpPr>
        <p:spPr>
          <a:xfrm>
            <a:off x="3383279" y="468800"/>
            <a:ext cx="1790655" cy="369332"/>
          </a:xfrm>
          <a:prstGeom prst="rect">
            <a:avLst/>
          </a:prstGeom>
          <a:noFill/>
        </p:spPr>
        <p:txBody>
          <a:bodyPr wrap="square">
            <a:spAutoFit/>
          </a:bodyPr>
          <a:lstStyle/>
          <a:p>
            <a:pPr algn="r" rtl="1"/>
            <a:r>
              <a:rPr lang="ar-AE" sz="1800" b="1" dirty="0">
                <a:solidFill>
                  <a:srgbClr val="9BBB59">
                    <a:lumMod val="75000"/>
                  </a:srgbClr>
                </a:solidFill>
                <a:latin typeface="AkzidenzGroteskBE"/>
              </a:rPr>
              <a:t>أهم نتائج الاستبيان</a:t>
            </a:r>
            <a:endParaRPr lang="en-AE" dirty="0"/>
          </a:p>
        </p:txBody>
      </p:sp>
      <p:graphicFrame>
        <p:nvGraphicFramePr>
          <p:cNvPr id="4" name="Table 5">
            <a:extLst>
              <a:ext uri="{FF2B5EF4-FFF2-40B4-BE49-F238E27FC236}">
                <a16:creationId xmlns:a16="http://schemas.microsoft.com/office/drawing/2014/main" id="{DA64B2CE-FEC1-9643-7AB2-C2710C015BBD}"/>
              </a:ext>
            </a:extLst>
          </p:cNvPr>
          <p:cNvGraphicFramePr>
            <a:graphicFrameLocks noGrp="1"/>
          </p:cNvGraphicFramePr>
          <p:nvPr>
            <p:ph idx="1"/>
            <p:extLst>
              <p:ext uri="{D42A27DB-BD31-4B8C-83A1-F6EECF244321}">
                <p14:modId xmlns:p14="http://schemas.microsoft.com/office/powerpoint/2010/main" val="344416797"/>
              </p:ext>
            </p:extLst>
          </p:nvPr>
        </p:nvGraphicFramePr>
        <p:xfrm>
          <a:off x="1262062" y="953435"/>
          <a:ext cx="6619875" cy="3773128"/>
        </p:xfrm>
        <a:graphic>
          <a:graphicData uri="http://schemas.openxmlformats.org/drawingml/2006/table">
            <a:tbl>
              <a:tblPr firstRow="1" bandRow="1">
                <a:tableStyleId>{5C22544A-7EE6-4342-B048-85BDC9FD1C3A}</a:tableStyleId>
              </a:tblPr>
              <a:tblGrid>
                <a:gridCol w="1343025">
                  <a:extLst>
                    <a:ext uri="{9D8B030D-6E8A-4147-A177-3AD203B41FA5}">
                      <a16:colId xmlns:a16="http://schemas.microsoft.com/office/drawing/2014/main" val="2599669386"/>
                    </a:ext>
                  </a:extLst>
                </a:gridCol>
                <a:gridCol w="1466850">
                  <a:extLst>
                    <a:ext uri="{9D8B030D-6E8A-4147-A177-3AD203B41FA5}">
                      <a16:colId xmlns:a16="http://schemas.microsoft.com/office/drawing/2014/main" val="1584940499"/>
                    </a:ext>
                  </a:extLst>
                </a:gridCol>
                <a:gridCol w="1247775">
                  <a:extLst>
                    <a:ext uri="{9D8B030D-6E8A-4147-A177-3AD203B41FA5}">
                      <a16:colId xmlns:a16="http://schemas.microsoft.com/office/drawing/2014/main" val="1281016393"/>
                    </a:ext>
                  </a:extLst>
                </a:gridCol>
                <a:gridCol w="1134049">
                  <a:extLst>
                    <a:ext uri="{9D8B030D-6E8A-4147-A177-3AD203B41FA5}">
                      <a16:colId xmlns:a16="http://schemas.microsoft.com/office/drawing/2014/main" val="2911971493"/>
                    </a:ext>
                  </a:extLst>
                </a:gridCol>
                <a:gridCol w="1428176">
                  <a:extLst>
                    <a:ext uri="{9D8B030D-6E8A-4147-A177-3AD203B41FA5}">
                      <a16:colId xmlns:a16="http://schemas.microsoft.com/office/drawing/2014/main" val="3966734303"/>
                    </a:ext>
                  </a:extLst>
                </a:gridCol>
              </a:tblGrid>
              <a:tr h="0">
                <a:tc>
                  <a:txBody>
                    <a:bodyPr/>
                    <a:lstStyle/>
                    <a:p>
                      <a:pPr marL="0" algn="ctr" defTabSz="457200" rtl="1" eaLnBrk="1" latinLnBrk="0" hangingPunct="1"/>
                      <a:r>
                        <a:rPr lang="ar-AE" sz="1400" b="1" kern="1200" dirty="0">
                          <a:solidFill>
                            <a:schemeClr val="accent3">
                              <a:lumMod val="50000"/>
                            </a:schemeClr>
                          </a:solidFill>
                          <a:latin typeface="+mn-lt"/>
                          <a:ea typeface="+mn-ea"/>
                          <a:cs typeface="+mn-cs"/>
                        </a:rPr>
                        <a:t>اليمن</a:t>
                      </a:r>
                      <a:endParaRPr lang="en-AE" sz="1400" b="1" kern="1200" dirty="0">
                        <a:solidFill>
                          <a:schemeClr val="accent3">
                            <a:lumMod val="50000"/>
                          </a:schemeClr>
                        </a:solidFill>
                        <a:latin typeface="+mn-lt"/>
                        <a:ea typeface="+mn-ea"/>
                        <a:cs typeface="+mn-cs"/>
                      </a:endParaRPr>
                    </a:p>
                  </a:txBody>
                  <a:tcPr>
                    <a:solidFill>
                      <a:schemeClr val="accent6">
                        <a:lumMod val="20000"/>
                        <a:lumOff val="80000"/>
                      </a:schemeClr>
                    </a:solidFill>
                  </a:tcPr>
                </a:tc>
                <a:tc>
                  <a:txBody>
                    <a:bodyPr/>
                    <a:lstStyle/>
                    <a:p>
                      <a:pPr marL="0" algn="ctr" defTabSz="457200" rtl="1" eaLnBrk="1" latinLnBrk="0" hangingPunct="1"/>
                      <a:r>
                        <a:rPr lang="ar-AE" sz="1400" b="1" kern="1200" dirty="0">
                          <a:solidFill>
                            <a:schemeClr val="accent3">
                              <a:lumMod val="50000"/>
                            </a:schemeClr>
                          </a:solidFill>
                          <a:latin typeface="+mn-lt"/>
                          <a:ea typeface="+mn-ea"/>
                          <a:cs typeface="+mn-cs"/>
                        </a:rPr>
                        <a:t>المغرب</a:t>
                      </a:r>
                      <a:endParaRPr lang="en-AE" sz="1400" b="1" kern="1200" dirty="0">
                        <a:solidFill>
                          <a:schemeClr val="accent3">
                            <a:lumMod val="50000"/>
                          </a:schemeClr>
                        </a:solidFill>
                        <a:latin typeface="+mn-lt"/>
                        <a:ea typeface="+mn-ea"/>
                        <a:cs typeface="+mn-cs"/>
                      </a:endParaRPr>
                    </a:p>
                  </a:txBody>
                  <a:tcPr>
                    <a:solidFill>
                      <a:schemeClr val="accent6">
                        <a:lumMod val="20000"/>
                        <a:lumOff val="80000"/>
                      </a:schemeClr>
                    </a:solidFill>
                  </a:tcPr>
                </a:tc>
                <a:tc>
                  <a:txBody>
                    <a:bodyPr/>
                    <a:lstStyle/>
                    <a:p>
                      <a:pPr marL="0" algn="ctr" defTabSz="457200" rtl="1" eaLnBrk="1" latinLnBrk="0" hangingPunct="1"/>
                      <a:r>
                        <a:rPr lang="ar-AE" sz="1400" b="1" kern="1200" dirty="0">
                          <a:solidFill>
                            <a:schemeClr val="accent3">
                              <a:lumMod val="50000"/>
                            </a:schemeClr>
                          </a:solidFill>
                          <a:latin typeface="+mn-lt"/>
                          <a:ea typeface="+mn-ea"/>
                          <a:cs typeface="+mn-cs"/>
                        </a:rPr>
                        <a:t>مصر</a:t>
                      </a:r>
                      <a:endParaRPr lang="en-AE" sz="1400" b="1" kern="1200" dirty="0">
                        <a:solidFill>
                          <a:schemeClr val="accent3">
                            <a:lumMod val="50000"/>
                          </a:schemeClr>
                        </a:solidFill>
                        <a:latin typeface="+mn-lt"/>
                        <a:ea typeface="+mn-ea"/>
                        <a:cs typeface="+mn-cs"/>
                      </a:endParaRPr>
                    </a:p>
                  </a:txBody>
                  <a:tcPr>
                    <a:solidFill>
                      <a:schemeClr val="accent6">
                        <a:lumMod val="20000"/>
                        <a:lumOff val="80000"/>
                      </a:schemeClr>
                    </a:solidFill>
                  </a:tcPr>
                </a:tc>
                <a:tc>
                  <a:txBody>
                    <a:bodyPr/>
                    <a:lstStyle/>
                    <a:p>
                      <a:pPr marL="0" algn="ctr" defTabSz="457200" rtl="1" eaLnBrk="1" latinLnBrk="0" hangingPunct="1"/>
                      <a:r>
                        <a:rPr lang="ar-AE" sz="1400" b="1" kern="1200" dirty="0">
                          <a:solidFill>
                            <a:schemeClr val="accent3">
                              <a:lumMod val="50000"/>
                            </a:schemeClr>
                          </a:solidFill>
                          <a:latin typeface="+mn-lt"/>
                          <a:ea typeface="+mn-ea"/>
                          <a:cs typeface="+mn-cs"/>
                        </a:rPr>
                        <a:t>لبنان</a:t>
                      </a:r>
                      <a:endParaRPr lang="en-AE" sz="1400" b="1" kern="1200" dirty="0">
                        <a:solidFill>
                          <a:schemeClr val="accent3">
                            <a:lumMod val="50000"/>
                          </a:schemeClr>
                        </a:solidFill>
                        <a:latin typeface="+mn-lt"/>
                        <a:ea typeface="+mn-ea"/>
                        <a:cs typeface="+mn-cs"/>
                      </a:endParaRPr>
                    </a:p>
                  </a:txBody>
                  <a:tcPr>
                    <a:solidFill>
                      <a:schemeClr val="accent6">
                        <a:lumMod val="20000"/>
                        <a:lumOff val="80000"/>
                      </a:schemeClr>
                    </a:solidFill>
                  </a:tcPr>
                </a:tc>
                <a:tc>
                  <a:txBody>
                    <a:bodyPr/>
                    <a:lstStyle/>
                    <a:p>
                      <a:pPr algn="ctr" rtl="1"/>
                      <a:endParaRPr lang="en-AE" dirty="0"/>
                    </a:p>
                  </a:txBody>
                  <a:tcPr>
                    <a:solidFill>
                      <a:schemeClr val="accent6">
                        <a:lumMod val="20000"/>
                        <a:lumOff val="80000"/>
                      </a:schemeClr>
                    </a:solidFill>
                  </a:tcPr>
                </a:tc>
                <a:extLst>
                  <a:ext uri="{0D108BD9-81ED-4DB2-BD59-A6C34878D82A}">
                    <a16:rowId xmlns:a16="http://schemas.microsoft.com/office/drawing/2014/main" val="2419830943"/>
                  </a:ext>
                </a:extLst>
              </a:tr>
              <a:tr h="1464702">
                <a:tc rowSpan="2">
                  <a:txBody>
                    <a:bodyPr/>
                    <a:lstStyle/>
                    <a:p>
                      <a:pPr algn="ctr" rtl="1"/>
                      <a:r>
                        <a:rPr lang="ar-AE" sz="1200" b="0" dirty="0">
                          <a:cs typeface="+mj-cs"/>
                        </a:rPr>
                        <a:t>تقوم وزارة المالية  بتحليل إرتباطات مؤشرات الاقتصاد الكلي </a:t>
                      </a:r>
                      <a:endParaRPr lang="en-AE" sz="1200" b="0" dirty="0">
                        <a:cs typeface="+mj-cs"/>
                      </a:endParaRPr>
                    </a:p>
                  </a:txBody>
                  <a:tcPr/>
                </a:tc>
                <a:tc>
                  <a:txBody>
                    <a:bodyPr/>
                    <a:lstStyle/>
                    <a:p>
                      <a:pPr algn="ctr" rtl="1"/>
                      <a:r>
                        <a:rPr lang="ar-AE" sz="1200" b="0" dirty="0">
                          <a:cs typeface="+mj-cs"/>
                        </a:rPr>
                        <a:t>ولجنة تنسيق الإحصاءات / و</a:t>
                      </a:r>
                      <a:r>
                        <a:rPr lang="ar-TN" sz="1200" b="0" dirty="0">
                          <a:cs typeface="+mj-cs"/>
                        </a:rPr>
                        <a:t>"الإطار الاقتصاد الكلي" و</a:t>
                      </a:r>
                      <a:r>
                        <a:rPr lang="ar-AE" sz="1200" b="0" dirty="0">
                          <a:cs typeface="+mj-cs"/>
                        </a:rPr>
                        <a:t>النماذج القياسية ونماذج المدخلات والمخرجات للحسابات القومية.</a:t>
                      </a:r>
                      <a:endParaRPr lang="en-AE" sz="1200" b="0" dirty="0">
                        <a:cs typeface="+mj-cs"/>
                      </a:endParaRPr>
                    </a:p>
                  </a:txBody>
                  <a:tcPr/>
                </a:tc>
                <a:tc rowSpan="2">
                  <a:txBody>
                    <a:bodyPr/>
                    <a:lstStyle/>
                    <a:p>
                      <a:pPr algn="ctr" rtl="1"/>
                      <a:r>
                        <a:rPr lang="ar-AE" sz="1200" b="0" dirty="0">
                          <a:cs typeface="+mj-cs"/>
                        </a:rPr>
                        <a:t>الإطار الاقتصادي الكلي،  ونماذج المدخلات والمخرجات، وجداول العرض والاستخدام.</a:t>
                      </a:r>
                      <a:endParaRPr lang="en-AE" sz="1200" b="0" dirty="0">
                        <a:cs typeface="+mj-cs"/>
                      </a:endParaRPr>
                    </a:p>
                  </a:txBody>
                  <a:tcPr/>
                </a:tc>
                <a:tc rowSpan="3">
                  <a:txBody>
                    <a:bodyPr/>
                    <a:lstStyle/>
                    <a:p>
                      <a:pPr marL="0" marR="0" lvl="0" indent="0" algn="ctr" defTabSz="457200" rtl="1" eaLnBrk="1" fontAlgn="auto" latinLnBrk="0" hangingPunct="1">
                        <a:lnSpc>
                          <a:spcPct val="100000"/>
                        </a:lnSpc>
                        <a:spcBef>
                          <a:spcPts val="0"/>
                        </a:spcBef>
                        <a:spcAft>
                          <a:spcPts val="0"/>
                        </a:spcAft>
                        <a:buClrTx/>
                        <a:buSzTx/>
                        <a:buFontTx/>
                        <a:buNone/>
                        <a:tabLst/>
                        <a:defRPr/>
                      </a:pPr>
                      <a:r>
                        <a:rPr lang="ar-AE" sz="1200" b="0" kern="1200" dirty="0">
                          <a:solidFill>
                            <a:schemeClr val="dk1"/>
                          </a:solidFill>
                          <a:latin typeface="+mn-lt"/>
                          <a:ea typeface="+mn-ea"/>
                          <a:cs typeface="+mn-cs"/>
                        </a:rPr>
                        <a:t> البنك المركزي يعتبر إحصاءات الاقتصاد الكلي متسقة جداً</a:t>
                      </a:r>
                    </a:p>
                    <a:p>
                      <a:pPr marL="0" marR="0" lvl="0" indent="0" algn="ctr" defTabSz="457200" rtl="1" eaLnBrk="1" fontAlgn="auto" latinLnBrk="0" hangingPunct="1">
                        <a:lnSpc>
                          <a:spcPct val="100000"/>
                        </a:lnSpc>
                        <a:spcBef>
                          <a:spcPts val="0"/>
                        </a:spcBef>
                        <a:spcAft>
                          <a:spcPts val="0"/>
                        </a:spcAft>
                        <a:buClrTx/>
                        <a:buSzTx/>
                        <a:buFontTx/>
                        <a:buNone/>
                        <a:tabLst/>
                        <a:defRPr/>
                      </a:pPr>
                      <a:endParaRPr lang="en-AE" sz="1200" b="0" dirty="0">
                        <a:cs typeface="+mj-cs"/>
                      </a:endParaRPr>
                    </a:p>
                  </a:txBody>
                  <a:tcPr/>
                </a:tc>
                <a:tc>
                  <a:txBody>
                    <a:bodyPr/>
                    <a:lstStyle/>
                    <a:p>
                      <a:pPr algn="ctr" rtl="1"/>
                      <a:endParaRPr lang="ar-AE" sz="1200" b="1" kern="1200" dirty="0">
                        <a:solidFill>
                          <a:schemeClr val="dk1"/>
                        </a:solidFill>
                        <a:effectLst/>
                        <a:latin typeface="+mn-lt"/>
                        <a:ea typeface="+mn-ea"/>
                        <a:cs typeface="+mj-cs"/>
                      </a:endParaRPr>
                    </a:p>
                    <a:p>
                      <a:pPr algn="ctr" rtl="1"/>
                      <a:r>
                        <a:rPr lang="ar-SA" sz="1200" b="1" kern="1200" dirty="0">
                          <a:solidFill>
                            <a:schemeClr val="dk1"/>
                          </a:solidFill>
                          <a:effectLst/>
                          <a:latin typeface="+mn-lt"/>
                          <a:ea typeface="+mn-ea"/>
                          <a:cs typeface="+mj-cs"/>
                        </a:rPr>
                        <a:t>أداة لتقييم اتساق  بيانات </a:t>
                      </a:r>
                      <a:endParaRPr lang="en-AE" sz="1200" b="1" dirty="0">
                        <a:cs typeface="+mj-cs"/>
                      </a:endParaRPr>
                    </a:p>
                  </a:txBody>
                  <a:tcPr/>
                </a:tc>
                <a:extLst>
                  <a:ext uri="{0D108BD9-81ED-4DB2-BD59-A6C34878D82A}">
                    <a16:rowId xmlns:a16="http://schemas.microsoft.com/office/drawing/2014/main" val="107424836"/>
                  </a:ext>
                </a:extLst>
              </a:tr>
              <a:tr h="708988">
                <a:tc vMerge="1">
                  <a:txBody>
                    <a:bodyPr/>
                    <a:lstStyle/>
                    <a:p>
                      <a:pPr algn="ctr" rtl="1"/>
                      <a:endParaRPr lang="en-AE" sz="1400" b="0" dirty="0"/>
                    </a:p>
                  </a:txBody>
                  <a:tcPr/>
                </a:tc>
                <a:tc>
                  <a:txBody>
                    <a:bodyPr/>
                    <a:lstStyle/>
                    <a:p>
                      <a:pPr marL="0" marR="0" lvl="0" indent="0" algn="ctr" defTabSz="457200" rtl="1" eaLnBrk="1" fontAlgn="auto" latinLnBrk="0" hangingPunct="1">
                        <a:lnSpc>
                          <a:spcPct val="100000"/>
                        </a:lnSpc>
                        <a:spcBef>
                          <a:spcPts val="0"/>
                        </a:spcBef>
                        <a:spcAft>
                          <a:spcPts val="0"/>
                        </a:spcAft>
                        <a:buClrTx/>
                        <a:buSzTx/>
                        <a:buFontTx/>
                        <a:buNone/>
                        <a:tabLst/>
                        <a:defRPr/>
                      </a:pPr>
                      <a:r>
                        <a:rPr lang="ar-TN" sz="1200" b="0" dirty="0">
                          <a:cs typeface="+mj-cs"/>
                        </a:rPr>
                        <a:t>تقارير حول الاستراتيجية الاقتصادية الوطنية</a:t>
                      </a:r>
                      <a:r>
                        <a:rPr lang="ar-AE" sz="1200" b="0" dirty="0">
                          <a:cs typeface="+mj-cs"/>
                        </a:rPr>
                        <a:t>، والتوقعات الاقتصادية</a:t>
                      </a:r>
                      <a:endParaRPr lang="en-AE" sz="1200" b="0" dirty="0">
                        <a:cs typeface="+mj-cs"/>
                      </a:endParaRPr>
                    </a:p>
                  </a:txBody>
                  <a:tcPr/>
                </a:tc>
                <a:tc vMerge="1">
                  <a:txBody>
                    <a:bodyPr/>
                    <a:lstStyle/>
                    <a:p>
                      <a:pPr algn="ctr" rtl="1"/>
                      <a:endParaRPr lang="en-AE" sz="1200" b="0" dirty="0">
                        <a:cs typeface="+mj-cs"/>
                      </a:endParaRPr>
                    </a:p>
                  </a:txBody>
                  <a:tcPr/>
                </a:tc>
                <a:tc vMerge="1">
                  <a:txBody>
                    <a:bodyPr/>
                    <a:lstStyle/>
                    <a:p>
                      <a:pPr algn="ctr" rtl="1"/>
                      <a:r>
                        <a:rPr lang="ar-AE" sz="1200" b="0" kern="1200" dirty="0">
                          <a:solidFill>
                            <a:schemeClr val="dk1"/>
                          </a:solidFill>
                          <a:effectLst/>
                          <a:latin typeface="+mn-lt"/>
                          <a:ea typeface="+mn-ea"/>
                          <a:cs typeface="+mj-cs"/>
                        </a:rPr>
                        <a:t>ا</a:t>
                      </a:r>
                      <a:r>
                        <a:rPr lang="ar-SA" sz="1200" b="0" kern="1200" dirty="0">
                          <a:solidFill>
                            <a:schemeClr val="dk1"/>
                          </a:solidFill>
                          <a:effectLst/>
                          <a:latin typeface="+mn-lt"/>
                          <a:ea typeface="+mn-ea"/>
                          <a:cs typeface="+mj-cs"/>
                        </a:rPr>
                        <a:t>لتقرير</a:t>
                      </a:r>
                      <a:r>
                        <a:rPr lang="ar-AE" sz="1200" b="0" kern="1200" dirty="0">
                          <a:solidFill>
                            <a:schemeClr val="dk1"/>
                          </a:solidFill>
                          <a:effectLst/>
                          <a:latin typeface="+mn-lt"/>
                          <a:ea typeface="+mn-ea"/>
                          <a:cs typeface="+mj-cs"/>
                        </a:rPr>
                        <a:t> حول</a:t>
                      </a:r>
                      <a:r>
                        <a:rPr lang="ar-SA" sz="1200" b="0" kern="1200" dirty="0">
                          <a:solidFill>
                            <a:schemeClr val="dk1"/>
                          </a:solidFill>
                          <a:effectLst/>
                          <a:latin typeface="+mn-lt"/>
                          <a:ea typeface="+mn-ea"/>
                          <a:cs typeface="+mj-cs"/>
                        </a:rPr>
                        <a:t> </a:t>
                      </a:r>
                      <a:r>
                        <a:rPr lang="ar-AE" sz="1200" b="0" kern="1200" dirty="0">
                          <a:solidFill>
                            <a:schemeClr val="dk1"/>
                          </a:solidFill>
                          <a:effectLst/>
                          <a:latin typeface="+mn-lt"/>
                          <a:ea typeface="+mn-ea"/>
                          <a:cs typeface="+mj-cs"/>
                        </a:rPr>
                        <a:t>التوقعات الاقتصادية (جهاز الاحصاء)</a:t>
                      </a:r>
                      <a:endParaRPr lang="en-AE" sz="1200" b="0" dirty="0">
                        <a:cs typeface="+mj-cs"/>
                      </a:endParaRPr>
                    </a:p>
                  </a:txBody>
                  <a:tcPr/>
                </a:tc>
                <a:tc>
                  <a:txBody>
                    <a:bodyPr/>
                    <a:lstStyle/>
                    <a:p>
                      <a:pPr algn="ctr" rtl="1"/>
                      <a:endParaRPr lang="ar-AE" sz="1200" b="1" dirty="0">
                        <a:cs typeface="+mj-cs"/>
                      </a:endParaRPr>
                    </a:p>
                    <a:p>
                      <a:pPr algn="ctr" rtl="1"/>
                      <a:r>
                        <a:rPr lang="ar-AE" sz="1200" b="1" dirty="0">
                          <a:cs typeface="+mj-cs"/>
                        </a:rPr>
                        <a:t>نشر اتساق الاحصاءات</a:t>
                      </a:r>
                      <a:endParaRPr lang="en-AE" sz="1200" b="1" dirty="0">
                        <a:cs typeface="+mj-cs"/>
                      </a:endParaRPr>
                    </a:p>
                  </a:txBody>
                  <a:tcPr/>
                </a:tc>
                <a:extLst>
                  <a:ext uri="{0D108BD9-81ED-4DB2-BD59-A6C34878D82A}">
                    <a16:rowId xmlns:a16="http://schemas.microsoft.com/office/drawing/2014/main" val="2821387858"/>
                  </a:ext>
                </a:extLst>
              </a:tr>
              <a:tr h="1233678">
                <a:tc>
                  <a:txBody>
                    <a:bodyPr/>
                    <a:lstStyle/>
                    <a:p>
                      <a:pPr algn="ctr" rtl="1"/>
                      <a:r>
                        <a:rPr lang="ar-AE" sz="1200" b="0" dirty="0">
                          <a:cs typeface="+mj-cs"/>
                        </a:rPr>
                        <a:t>تتطلع وزارة المالية الى إنشاء وحدة تهتم بالمؤشرات المالية وعلاقتها بباقي إحصاءات ومؤشرات الاقتصاد الكلي </a:t>
                      </a:r>
                      <a:endParaRPr lang="en-AE" sz="1200" b="0" dirty="0">
                        <a:cs typeface="+mj-cs"/>
                      </a:endParaRPr>
                    </a:p>
                  </a:txBody>
                  <a:tcPr/>
                </a:tc>
                <a:tc>
                  <a:txBody>
                    <a:bodyPr/>
                    <a:lstStyle/>
                    <a:p>
                      <a:pPr algn="ctr" rtl="1"/>
                      <a:r>
                        <a:rPr lang="ar-AE" sz="1200" b="0" dirty="0">
                          <a:cs typeface="+mj-cs"/>
                        </a:rPr>
                        <a:t>يحتاج مزيد من التنسيق بين منتجي الإحصاءات</a:t>
                      </a:r>
                    </a:p>
                    <a:p>
                      <a:pPr algn="ctr" rtl="1"/>
                      <a:r>
                        <a:rPr lang="ar-AE" sz="1200" b="0" kern="1200" dirty="0">
                          <a:solidFill>
                            <a:schemeClr val="dk1"/>
                          </a:solidFill>
                          <a:latin typeface="+mn-lt"/>
                          <a:ea typeface="+mn-ea"/>
                          <a:cs typeface="+mn-cs"/>
                        </a:rPr>
                        <a:t>وضرورة تفعيل المجلس الوطني للإحصاء، </a:t>
                      </a:r>
                      <a:endParaRPr lang="ar-AE" sz="1200" b="0" dirty="0">
                        <a:cs typeface="+mj-cs"/>
                      </a:endParaRPr>
                    </a:p>
                  </a:txBody>
                  <a:tcPr/>
                </a:tc>
                <a:tc>
                  <a:txBody>
                    <a:bodyPr/>
                    <a:lstStyle/>
                    <a:p>
                      <a:pPr algn="ctr" rtl="1"/>
                      <a:r>
                        <a:rPr lang="ar-AE" sz="1200" b="0" dirty="0">
                          <a:cs typeface="+mj-cs"/>
                        </a:rPr>
                        <a:t>هناك مجال لتحسين  اتساق البيانات </a:t>
                      </a:r>
                      <a:endParaRPr lang="en-AE" sz="1200" b="0" dirty="0">
                        <a:cs typeface="+mj-cs"/>
                      </a:endParaRPr>
                    </a:p>
                  </a:txBody>
                  <a:tcPr/>
                </a:tc>
                <a:tc vMerge="1">
                  <a:txBody>
                    <a:bodyPr/>
                    <a:lstStyle/>
                    <a:p>
                      <a:pPr algn="ctr" rtl="1"/>
                      <a:endParaRPr lang="en-AE" sz="1200" b="0" dirty="0">
                        <a:cs typeface="+mj-cs"/>
                      </a:endParaRPr>
                    </a:p>
                  </a:txBody>
                  <a:tcPr/>
                </a:tc>
                <a:tc>
                  <a:txBody>
                    <a:bodyPr/>
                    <a:lstStyle/>
                    <a:p>
                      <a:pPr algn="ctr" rtl="1"/>
                      <a:endParaRPr lang="en-US" sz="1200" b="1" dirty="0">
                        <a:cs typeface="+mj-cs"/>
                      </a:endParaRPr>
                    </a:p>
                    <a:p>
                      <a:pPr algn="ctr" rtl="1"/>
                      <a:r>
                        <a:rPr lang="ar-AE" sz="1200" b="1" dirty="0">
                          <a:cs typeface="+mj-cs"/>
                        </a:rPr>
                        <a:t>وضع اتساق الاحصاءات</a:t>
                      </a:r>
                      <a:endParaRPr lang="en-AE" sz="1200" b="1" dirty="0">
                        <a:cs typeface="+mj-cs"/>
                      </a:endParaRPr>
                    </a:p>
                  </a:txBody>
                  <a:tcPr/>
                </a:tc>
                <a:extLst>
                  <a:ext uri="{0D108BD9-81ED-4DB2-BD59-A6C34878D82A}">
                    <a16:rowId xmlns:a16="http://schemas.microsoft.com/office/drawing/2014/main" val="2454003093"/>
                  </a:ext>
                </a:extLst>
              </a:tr>
            </a:tbl>
          </a:graphicData>
        </a:graphic>
      </p:graphicFrame>
    </p:spTree>
    <p:extLst>
      <p:ext uri="{BB962C8B-B14F-4D97-AF65-F5344CB8AC3E}">
        <p14:creationId xmlns:p14="http://schemas.microsoft.com/office/powerpoint/2010/main" val="3465915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12</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912396" y="158055"/>
            <a:ext cx="2641599" cy="481869"/>
          </a:xfrm>
        </p:spPr>
        <p:txBody>
          <a:bodyPr>
            <a:normAutofit/>
          </a:bodyPr>
          <a:lstStyle/>
          <a:p>
            <a:pPr algn="l"/>
            <a:r>
              <a:rPr lang="ar-AE" sz="1400" b="1" dirty="0">
                <a:solidFill>
                  <a:srgbClr val="D99931"/>
                </a:solidFill>
                <a:latin typeface="Times New Roman"/>
              </a:rPr>
              <a:t>اتساق إحصاءات الاقتصاد الكلي</a:t>
            </a:r>
            <a:endParaRPr lang="en-US" sz="1400" dirty="0">
              <a:solidFill>
                <a:srgbClr val="D99931"/>
              </a:solidFill>
              <a:latin typeface="Myriad Pro Light"/>
            </a:endParaRPr>
          </a:p>
        </p:txBody>
      </p:sp>
      <p:sp>
        <p:nvSpPr>
          <p:cNvPr id="3" name="Espace réservé du contenu 2">
            <a:extLst>
              <a:ext uri="{FF2B5EF4-FFF2-40B4-BE49-F238E27FC236}">
                <a16:creationId xmlns:a16="http://schemas.microsoft.com/office/drawing/2014/main" id="{18C42C4D-BF83-40D0-9BDC-F786BD86A622}"/>
              </a:ext>
            </a:extLst>
          </p:cNvPr>
          <p:cNvSpPr>
            <a:spLocks noGrp="1"/>
          </p:cNvSpPr>
          <p:nvPr>
            <p:ph idx="1"/>
          </p:nvPr>
        </p:nvSpPr>
        <p:spPr>
          <a:xfrm>
            <a:off x="1031107" y="1157190"/>
            <a:ext cx="7522888" cy="3693741"/>
          </a:xfrm>
        </p:spPr>
        <p:txBody>
          <a:bodyPr>
            <a:noAutofit/>
          </a:bodyPr>
          <a:lstStyle/>
          <a:p>
            <a:pPr marL="457200" algn="just" rtl="1">
              <a:lnSpc>
                <a:spcPct val="150000"/>
              </a:lnSpc>
              <a:spcBef>
                <a:spcPts val="600"/>
              </a:spcBef>
            </a:pPr>
            <a:r>
              <a:rPr lang="ar-AE" sz="1600" dirty="0">
                <a:solidFill>
                  <a:srgbClr val="002060"/>
                </a:solidFill>
                <a:cs typeface="Simplified Arabic" pitchFamily="18" charset="-78"/>
              </a:rPr>
              <a:t>تعدد مصادر البيانات، ما يطرح إشكالية التنسيق بين مختلف منتجي هذه الإحصاءات.</a:t>
            </a:r>
          </a:p>
          <a:p>
            <a:pPr marL="457200" algn="just" rtl="1">
              <a:lnSpc>
                <a:spcPct val="150000"/>
              </a:lnSpc>
              <a:spcBef>
                <a:spcPts val="600"/>
              </a:spcBef>
            </a:pPr>
            <a:r>
              <a:rPr lang="ar-AE" sz="1600" dirty="0">
                <a:solidFill>
                  <a:srgbClr val="002060"/>
                </a:solidFill>
                <a:cs typeface="Simplified Arabic" pitchFamily="18" charset="-78"/>
              </a:rPr>
              <a:t>اختلاف التصانيف الإحصائية المطبقة في إعداد المؤشرات.</a:t>
            </a:r>
          </a:p>
          <a:p>
            <a:pPr marL="457200" algn="just" rtl="1">
              <a:lnSpc>
                <a:spcPct val="150000"/>
              </a:lnSpc>
              <a:spcBef>
                <a:spcPts val="600"/>
              </a:spcBef>
            </a:pPr>
            <a:r>
              <a:rPr lang="ar-AE" sz="1600" dirty="0">
                <a:solidFill>
                  <a:srgbClr val="002060"/>
                </a:solidFill>
                <a:cs typeface="Simplified Arabic" pitchFamily="18" charset="-78"/>
              </a:rPr>
              <a:t>عدم توافر البيانات في الوقت المناسب من بعض المصادر.</a:t>
            </a:r>
            <a:endParaRPr lang="en-US" sz="1600" dirty="0">
              <a:solidFill>
                <a:srgbClr val="002060"/>
              </a:solidFill>
              <a:cs typeface="Simplified Arabic" pitchFamily="18" charset="-78"/>
            </a:endParaRPr>
          </a:p>
          <a:p>
            <a:pPr marL="457200" algn="just" rtl="1">
              <a:lnSpc>
                <a:spcPct val="150000"/>
              </a:lnSpc>
              <a:spcBef>
                <a:spcPts val="600"/>
              </a:spcBef>
            </a:pPr>
            <a:r>
              <a:rPr lang="ar-AE" sz="1600" dirty="0">
                <a:solidFill>
                  <a:srgbClr val="002060"/>
                </a:solidFill>
                <a:cs typeface="Simplified Arabic" pitchFamily="18" charset="-78"/>
              </a:rPr>
              <a:t>أسس وطريقة التسجيل للبيانات، والوصول للبيانات التفصيلية.</a:t>
            </a:r>
            <a:endParaRPr lang="en-US" sz="1600" dirty="0">
              <a:solidFill>
                <a:srgbClr val="002060"/>
              </a:solidFill>
              <a:cs typeface="Simplified Arabic" pitchFamily="18" charset="-78"/>
            </a:endParaRPr>
          </a:p>
          <a:p>
            <a:pPr marL="457200" algn="just" rtl="1">
              <a:lnSpc>
                <a:spcPct val="150000"/>
              </a:lnSpc>
              <a:spcBef>
                <a:spcPts val="600"/>
              </a:spcBef>
            </a:pPr>
            <a:r>
              <a:rPr lang="ar-AE" sz="1600" dirty="0">
                <a:solidFill>
                  <a:srgbClr val="002060"/>
                </a:solidFill>
                <a:cs typeface="Simplified Arabic" pitchFamily="18" charset="-78"/>
              </a:rPr>
              <a:t>تطوير آليات جمع وتحليل المعلومات الاقتصادية. </a:t>
            </a:r>
            <a:endParaRPr lang="en-US" sz="1600" dirty="0">
              <a:solidFill>
                <a:srgbClr val="002060"/>
              </a:solidFill>
              <a:cs typeface="Simplified Arabic" pitchFamily="18" charset="-78"/>
            </a:endParaRPr>
          </a:p>
          <a:p>
            <a:pPr marL="457200" algn="just" rtl="1">
              <a:lnSpc>
                <a:spcPct val="150000"/>
              </a:lnSpc>
              <a:spcBef>
                <a:spcPts val="600"/>
              </a:spcBef>
            </a:pPr>
            <a:r>
              <a:rPr lang="ar-AE" sz="1600" dirty="0">
                <a:solidFill>
                  <a:srgbClr val="002060"/>
                </a:solidFill>
                <a:cs typeface="Simplified Arabic" pitchFamily="18" charset="-78"/>
              </a:rPr>
              <a:t>عدم كفاية الموارد المالية والتدريب، وضعف البيانات حول القطاع غير المنظم.</a:t>
            </a:r>
            <a:endParaRPr lang="en-US" sz="1600" dirty="0">
              <a:solidFill>
                <a:srgbClr val="002060"/>
              </a:solidFill>
              <a:cs typeface="Simplified Arabic" pitchFamily="18" charset="-78"/>
            </a:endParaRPr>
          </a:p>
          <a:p>
            <a:pPr marL="457200" algn="just" rtl="1">
              <a:lnSpc>
                <a:spcPct val="150000"/>
              </a:lnSpc>
              <a:spcBef>
                <a:spcPts val="600"/>
              </a:spcBef>
            </a:pPr>
            <a:r>
              <a:rPr lang="ar-AE" sz="1600" dirty="0">
                <a:solidFill>
                  <a:srgbClr val="002060"/>
                </a:solidFill>
                <a:cs typeface="Simplified Arabic" pitchFamily="18" charset="-78"/>
              </a:rPr>
              <a:t>عدم وجود آلية وإطار قانوني محدد يسهل من عملية اتساق احصاءات الاقتصاد الكلي.</a:t>
            </a:r>
          </a:p>
        </p:txBody>
      </p:sp>
      <p:sp>
        <p:nvSpPr>
          <p:cNvPr id="2" name="Rectangle 1">
            <a:extLst>
              <a:ext uri="{FF2B5EF4-FFF2-40B4-BE49-F238E27FC236}">
                <a16:creationId xmlns:a16="http://schemas.microsoft.com/office/drawing/2014/main" id="{65E7109F-BF25-5DDA-A705-D21EF6FFCB35}"/>
              </a:ext>
            </a:extLst>
          </p:cNvPr>
          <p:cNvSpPr/>
          <p:nvPr/>
        </p:nvSpPr>
        <p:spPr>
          <a:xfrm>
            <a:off x="1502229" y="585912"/>
            <a:ext cx="6918960" cy="400110"/>
          </a:xfrm>
          <a:prstGeom prst="rect">
            <a:avLst/>
          </a:prstGeom>
        </p:spPr>
        <p:txBody>
          <a:bodyPr wrap="square">
            <a:spAutoFit/>
          </a:bodyPr>
          <a:lstStyle/>
          <a:p>
            <a:pPr algn="r" rtl="1"/>
            <a:r>
              <a:rPr lang="ar-AE" sz="2000" b="1" dirty="0">
                <a:solidFill>
                  <a:srgbClr val="9BBB59">
                    <a:lumMod val="75000"/>
                  </a:srgbClr>
                </a:solidFill>
                <a:latin typeface="AkzidenzGroteskBE"/>
              </a:rPr>
              <a:t>ثالثاً: التحديات أمام إتساق إحصاءات الاقتصاد الكلي.</a:t>
            </a:r>
          </a:p>
        </p:txBody>
      </p:sp>
    </p:spTree>
    <p:extLst>
      <p:ext uri="{BB962C8B-B14F-4D97-AF65-F5344CB8AC3E}">
        <p14:creationId xmlns:p14="http://schemas.microsoft.com/office/powerpoint/2010/main" val="507760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13</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4933405" y="126737"/>
            <a:ext cx="3239589" cy="481869"/>
          </a:xfrm>
        </p:spPr>
        <p:txBody>
          <a:bodyPr>
            <a:noAutofit/>
          </a:bodyPr>
          <a:lstStyle/>
          <a:p>
            <a:pPr algn="r" rtl="1"/>
            <a:r>
              <a:rPr lang="ar-AE" sz="1400" b="1" dirty="0">
                <a:solidFill>
                  <a:srgbClr val="D99931"/>
                </a:solidFill>
                <a:latin typeface="Times New Roman"/>
              </a:rPr>
              <a:t>اتساق إحصاءات الاقتصاد الكلي</a:t>
            </a:r>
            <a:endParaRPr lang="en-US" sz="1400" dirty="0">
              <a:solidFill>
                <a:srgbClr val="D99931"/>
              </a:solidFill>
              <a:latin typeface="Myriad Pro Light"/>
            </a:endParaRPr>
          </a:p>
        </p:txBody>
      </p:sp>
      <p:sp>
        <p:nvSpPr>
          <p:cNvPr id="11" name="Rectangle 10">
            <a:extLst>
              <a:ext uri="{FF2B5EF4-FFF2-40B4-BE49-F238E27FC236}">
                <a16:creationId xmlns:a16="http://schemas.microsoft.com/office/drawing/2014/main" id="{966D148D-AB4C-4D2B-B0D7-117DAE751D2B}"/>
              </a:ext>
            </a:extLst>
          </p:cNvPr>
          <p:cNvSpPr/>
          <p:nvPr/>
        </p:nvSpPr>
        <p:spPr>
          <a:xfrm>
            <a:off x="3711029" y="626453"/>
            <a:ext cx="4622530" cy="677108"/>
          </a:xfrm>
          <a:prstGeom prst="rect">
            <a:avLst/>
          </a:prstGeom>
        </p:spPr>
        <p:txBody>
          <a:bodyPr wrap="square">
            <a:spAutoFit/>
          </a:bodyPr>
          <a:lstStyle/>
          <a:p>
            <a:pPr algn="r" rtl="1"/>
            <a:r>
              <a:rPr lang="ar-AE" sz="2000" b="1" dirty="0">
                <a:solidFill>
                  <a:srgbClr val="9BBB59">
                    <a:lumMod val="75000"/>
                  </a:srgbClr>
                </a:solidFill>
                <a:latin typeface="AkzidenzGroteskBE"/>
              </a:rPr>
              <a:t>ثالثاً: خلاصة واستنتاجات</a:t>
            </a:r>
          </a:p>
          <a:p>
            <a:pPr algn="r" rtl="1"/>
            <a:endParaRPr lang="ar-AE" b="1" dirty="0">
              <a:solidFill>
                <a:srgbClr val="9BBB59">
                  <a:lumMod val="75000"/>
                </a:srgbClr>
              </a:solidFill>
              <a:latin typeface="AkzidenzGroteskBE"/>
            </a:endParaRPr>
          </a:p>
        </p:txBody>
      </p:sp>
      <p:sp>
        <p:nvSpPr>
          <p:cNvPr id="3" name="Rectangle 2">
            <a:extLst>
              <a:ext uri="{FF2B5EF4-FFF2-40B4-BE49-F238E27FC236}">
                <a16:creationId xmlns:a16="http://schemas.microsoft.com/office/drawing/2014/main" id="{D7D5E399-E1FF-44BF-AB52-05FFBF9F145C}"/>
              </a:ext>
            </a:extLst>
          </p:cNvPr>
          <p:cNvSpPr/>
          <p:nvPr/>
        </p:nvSpPr>
        <p:spPr>
          <a:xfrm>
            <a:off x="571500" y="1126901"/>
            <a:ext cx="7913024" cy="3416320"/>
          </a:xfrm>
          <a:prstGeom prst="rect">
            <a:avLst/>
          </a:prstGeom>
        </p:spPr>
        <p:txBody>
          <a:bodyPr wrap="square">
            <a:spAutoFit/>
          </a:bodyPr>
          <a:lstStyle/>
          <a:p>
            <a:pPr marL="285750" indent="-285750" algn="just" rtl="1">
              <a:buFont typeface="Arial" panose="020B0604020202020204" pitchFamily="34" charset="0"/>
              <a:buChar char="•"/>
            </a:pPr>
            <a:r>
              <a:rPr lang="ar-AE" dirty="0">
                <a:solidFill>
                  <a:srgbClr val="1F497D">
                    <a:lumMod val="75000"/>
                  </a:srgbClr>
                </a:solidFill>
              </a:rPr>
              <a:t>اهتمام متزايد للمؤسسات الإحصائية بموضوع إتساق الإحصاءات بصفة عامة وإحصاءات الاقتصاد الكلي بصفة خاصة، نظراً لدورها في دعم صناع القرار في إعداد سياسات اقتصادية متسقة.</a:t>
            </a:r>
          </a:p>
          <a:p>
            <a:pPr marL="285750" indent="-285750" algn="just" rtl="1">
              <a:buFont typeface="Arial" panose="020B0604020202020204" pitchFamily="34" charset="0"/>
              <a:buChar char="•"/>
            </a:pPr>
            <a:endParaRPr lang="ar-AE" dirty="0">
              <a:solidFill>
                <a:srgbClr val="1F497D">
                  <a:lumMod val="75000"/>
                </a:srgbClr>
              </a:solidFill>
            </a:endParaRPr>
          </a:p>
          <a:p>
            <a:pPr marL="285750" indent="-285750" algn="just" rtl="1">
              <a:buFont typeface="Arial" panose="020B0604020202020204" pitchFamily="34" charset="0"/>
              <a:buChar char="•"/>
            </a:pPr>
            <a:r>
              <a:rPr lang="ar-AE" dirty="0">
                <a:solidFill>
                  <a:srgbClr val="1F497D">
                    <a:lumMod val="75000"/>
                  </a:srgbClr>
                </a:solidFill>
              </a:rPr>
              <a:t>ضرورة تعزيز التنسيق بين منتجي الإحصاءات من خلال تطوير دور اللجان والمؤسسات المعنية بذلك.</a:t>
            </a:r>
          </a:p>
          <a:p>
            <a:pPr marL="285750" indent="-285750" algn="just" rtl="1">
              <a:buFont typeface="Arial" panose="020B0604020202020204" pitchFamily="34" charset="0"/>
              <a:buChar char="•"/>
            </a:pPr>
            <a:endParaRPr lang="ar-AE" dirty="0">
              <a:solidFill>
                <a:srgbClr val="1F497D">
                  <a:lumMod val="75000"/>
                </a:srgbClr>
              </a:solidFill>
            </a:endParaRPr>
          </a:p>
          <a:p>
            <a:pPr marL="285750" indent="-285750" algn="just" rtl="1">
              <a:buFont typeface="Arial" panose="020B0604020202020204" pitchFamily="34" charset="0"/>
              <a:buChar char="•"/>
            </a:pPr>
            <a:r>
              <a:rPr lang="ar-AE" dirty="0">
                <a:solidFill>
                  <a:srgbClr val="1F497D">
                    <a:lumMod val="75000"/>
                  </a:srgbClr>
                </a:solidFill>
              </a:rPr>
              <a:t>أهمية استخدام الأدوات الإحصائية المتخصصة في تقييم اتساق إحصاءات (الإطار افقتصادي الكلي، ونموذج البرمجة المالية، ونموذج المدخلات والمخرجات للحسابات القومية، ونماذج قياسية).</a:t>
            </a:r>
          </a:p>
          <a:p>
            <a:pPr marL="285750" indent="-285750" algn="just" rtl="1">
              <a:buFont typeface="Arial" panose="020B0604020202020204" pitchFamily="34" charset="0"/>
              <a:buChar char="•"/>
            </a:pPr>
            <a:endParaRPr lang="ar-AE" dirty="0">
              <a:solidFill>
                <a:srgbClr val="1F497D">
                  <a:lumMod val="75000"/>
                </a:srgbClr>
              </a:solidFill>
            </a:endParaRPr>
          </a:p>
          <a:p>
            <a:pPr marL="285750" indent="-285750" algn="just" rtl="1">
              <a:buFont typeface="Arial" panose="020B0604020202020204" pitchFamily="34" charset="0"/>
              <a:buChar char="•"/>
            </a:pPr>
            <a:r>
              <a:rPr lang="ar-AE" sz="1800" dirty="0">
                <a:solidFill>
                  <a:srgbClr val="002060"/>
                </a:solidFill>
                <a:cs typeface="Simplified Arabic" pitchFamily="18" charset="-78"/>
              </a:rPr>
              <a:t>تحديد أثر تفاوت تطبيق المنهجيات والأدلة الإحصائية الدولية من قبل منتجي الإحصاءات على مدى اتساق البيانات بصفة عامة. </a:t>
            </a:r>
          </a:p>
          <a:p>
            <a:pPr marL="285750" indent="-285750" algn="just" rtl="1">
              <a:buFont typeface="Arial" panose="020B0604020202020204" pitchFamily="34" charset="0"/>
              <a:buChar char="•"/>
            </a:pPr>
            <a:endParaRPr lang="ar-AE" dirty="0">
              <a:solidFill>
                <a:srgbClr val="1F497D">
                  <a:lumMod val="75000"/>
                </a:srgbClr>
              </a:solidFill>
            </a:endParaRPr>
          </a:p>
          <a:p>
            <a:pPr marL="285750" indent="-285750" algn="just" rtl="1">
              <a:buFont typeface="Arial" panose="020B0604020202020204" pitchFamily="34" charset="0"/>
              <a:buChar char="•"/>
            </a:pPr>
            <a:endParaRPr lang="ar-AE" dirty="0">
              <a:solidFill>
                <a:srgbClr val="1F497D">
                  <a:lumMod val="75000"/>
                </a:srgbClr>
              </a:solidFill>
            </a:endParaRPr>
          </a:p>
        </p:txBody>
      </p:sp>
    </p:spTree>
    <p:extLst>
      <p:ext uri="{BB962C8B-B14F-4D97-AF65-F5344CB8AC3E}">
        <p14:creationId xmlns:p14="http://schemas.microsoft.com/office/powerpoint/2010/main" val="66319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9401"/>
            <a:ext cx="6858000" cy="1790700"/>
          </a:xfrm>
        </p:spPr>
        <p:txBody>
          <a:bodyPr>
            <a:normAutofit/>
          </a:bodyPr>
          <a:lstStyle/>
          <a:p>
            <a:pPr algn="ctr"/>
            <a:r>
              <a:rPr lang="ar-AE" b="1" dirty="0">
                <a:solidFill>
                  <a:schemeClr val="accent2">
                    <a:lumMod val="75000"/>
                  </a:schemeClr>
                </a:solidFill>
              </a:rPr>
              <a:t>شكراً</a:t>
            </a:r>
            <a:endParaRPr lang="en-US" b="1" dirty="0">
              <a:solidFill>
                <a:schemeClr val="accent2">
                  <a:lumMod val="75000"/>
                </a:schemeClr>
              </a:solidFill>
            </a:endParaRPr>
          </a:p>
        </p:txBody>
      </p:sp>
      <p:sp>
        <p:nvSpPr>
          <p:cNvPr id="3" name="Rectangle 2"/>
          <p:cNvSpPr/>
          <p:nvPr/>
        </p:nvSpPr>
        <p:spPr>
          <a:xfrm>
            <a:off x="2758843" y="2827077"/>
            <a:ext cx="3626314" cy="923330"/>
          </a:xfrm>
          <a:prstGeom prst="rect">
            <a:avLst/>
          </a:prstGeom>
        </p:spPr>
        <p:txBody>
          <a:bodyPr wrap="none">
            <a:spAutoFit/>
          </a:bodyPr>
          <a:lstStyle/>
          <a:p>
            <a:pPr defTabSz="685800"/>
            <a:r>
              <a:rPr lang="en-US" sz="2700" b="1" kern="0" dirty="0">
                <a:solidFill>
                  <a:sysClr val="windowText" lastClr="000000"/>
                </a:solidFill>
                <a:hlinkClick r:id="rId3"/>
              </a:rPr>
              <a:t>http://www.amf.org.ae</a:t>
            </a:r>
            <a:endParaRPr lang="ar-AE" sz="2700" b="1" kern="0" dirty="0">
              <a:solidFill>
                <a:sysClr val="windowText" lastClr="000000"/>
              </a:solidFill>
            </a:endParaRPr>
          </a:p>
          <a:p>
            <a:pPr defTabSz="685800"/>
            <a:endParaRPr lang="en-US" sz="2700" b="1" kern="0" dirty="0">
              <a:solidFill>
                <a:sysClr val="windowText" lastClr="000000"/>
              </a:solidFill>
            </a:endParaRPr>
          </a:p>
        </p:txBody>
      </p:sp>
      <p:pic>
        <p:nvPicPr>
          <p:cNvPr id="12" name="Picture 11"/>
          <p:cNvPicPr>
            <a:picLocks noChangeAspect="1"/>
          </p:cNvPicPr>
          <p:nvPr/>
        </p:nvPicPr>
        <p:blipFill>
          <a:blip r:embed="rId4"/>
          <a:stretch>
            <a:fillRect/>
          </a:stretch>
        </p:blipFill>
        <p:spPr>
          <a:xfrm>
            <a:off x="7465013" y="285409"/>
            <a:ext cx="1289870" cy="1127984"/>
          </a:xfrm>
          <a:prstGeom prst="rect">
            <a:avLst/>
          </a:prstGeom>
        </p:spPr>
      </p:pic>
    </p:spTree>
    <p:extLst>
      <p:ext uri="{BB962C8B-B14F-4D97-AF65-F5344CB8AC3E}">
        <p14:creationId xmlns:p14="http://schemas.microsoft.com/office/powerpoint/2010/main" val="3448005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320" y="798601"/>
            <a:ext cx="8095928" cy="4117798"/>
          </a:xfrm>
        </p:spPr>
        <p:txBody>
          <a:bodyPr>
            <a:normAutofit/>
          </a:bodyPr>
          <a:lstStyle/>
          <a:p>
            <a:pPr marL="0" indent="0" algn="r" rtl="1">
              <a:lnSpc>
                <a:spcPct val="200000"/>
              </a:lnSpc>
              <a:spcBef>
                <a:spcPts val="0"/>
              </a:spcBef>
              <a:buNone/>
            </a:pPr>
            <a:r>
              <a:rPr lang="ar-AE" sz="2400" b="1" dirty="0">
                <a:solidFill>
                  <a:srgbClr val="002060"/>
                </a:solidFill>
                <a:latin typeface="Simplified Arabic" pitchFamily="18" charset="-78"/>
                <a:cs typeface="Simplified Arabic" pitchFamily="18" charset="-78"/>
              </a:rPr>
              <a:t>مقدمة</a:t>
            </a:r>
            <a:endParaRPr lang="en-US" sz="2400" b="1" dirty="0">
              <a:solidFill>
                <a:srgbClr val="002060"/>
              </a:solidFill>
              <a:latin typeface="Simplified Arabic" pitchFamily="18" charset="-78"/>
              <a:cs typeface="Simplified Arabic" pitchFamily="18" charset="-78"/>
            </a:endParaRPr>
          </a:p>
          <a:p>
            <a:pPr marL="0" indent="0" algn="r" rtl="1">
              <a:lnSpc>
                <a:spcPct val="200000"/>
              </a:lnSpc>
              <a:spcBef>
                <a:spcPts val="0"/>
              </a:spcBef>
              <a:buNone/>
            </a:pPr>
            <a:r>
              <a:rPr lang="ar-AE" sz="2400" b="1" dirty="0">
                <a:solidFill>
                  <a:srgbClr val="002060"/>
                </a:solidFill>
                <a:latin typeface="Simplified Arabic" pitchFamily="18" charset="-78"/>
                <a:cs typeface="Simplified Arabic" pitchFamily="18" charset="-78"/>
              </a:rPr>
              <a:t>أولاً: مفهوم إتساق إحصاءات ومؤشرات الاقتصاد الكلي.</a:t>
            </a:r>
          </a:p>
          <a:p>
            <a:pPr marL="0" indent="0" algn="r" rtl="1">
              <a:lnSpc>
                <a:spcPct val="200000"/>
              </a:lnSpc>
              <a:spcBef>
                <a:spcPts val="0"/>
              </a:spcBef>
              <a:buNone/>
            </a:pPr>
            <a:r>
              <a:rPr lang="ar-AE" sz="2400" b="1" dirty="0">
                <a:solidFill>
                  <a:srgbClr val="002060"/>
                </a:solidFill>
                <a:latin typeface="Simplified Arabic" pitchFamily="18" charset="-78"/>
                <a:cs typeface="Simplified Arabic" pitchFamily="18" charset="-78"/>
              </a:rPr>
              <a:t>ثانياً: وضعية إتساق إحصاءات الاقتصاد الكلي في الدول العربية.</a:t>
            </a:r>
          </a:p>
          <a:p>
            <a:pPr marL="0" indent="0" algn="r" rtl="1">
              <a:lnSpc>
                <a:spcPct val="200000"/>
              </a:lnSpc>
              <a:spcBef>
                <a:spcPts val="0"/>
              </a:spcBef>
              <a:buNone/>
            </a:pPr>
            <a:r>
              <a:rPr lang="ar-AE" sz="2400" b="1" dirty="0">
                <a:solidFill>
                  <a:srgbClr val="002060"/>
                </a:solidFill>
                <a:latin typeface="Simplified Arabic" pitchFamily="18" charset="-78"/>
                <a:cs typeface="Simplified Arabic" pitchFamily="18" charset="-78"/>
              </a:rPr>
              <a:t>ثالثاً:التحديات أمام إتساق إحصاءات الاقتصاد الكلي.</a:t>
            </a:r>
          </a:p>
          <a:p>
            <a:pPr marL="0" indent="0" algn="r" rtl="1">
              <a:lnSpc>
                <a:spcPct val="200000"/>
              </a:lnSpc>
              <a:spcBef>
                <a:spcPts val="0"/>
              </a:spcBef>
              <a:buNone/>
            </a:pPr>
            <a:r>
              <a:rPr lang="ar-AE" sz="2400" b="1" dirty="0">
                <a:solidFill>
                  <a:srgbClr val="002060"/>
                </a:solidFill>
                <a:latin typeface="Simplified Arabic" pitchFamily="18" charset="-78"/>
                <a:cs typeface="Simplified Arabic" pitchFamily="18" charset="-78"/>
              </a:rPr>
              <a:t>خلاصة واستنتاجات.</a:t>
            </a:r>
          </a:p>
          <a:p>
            <a:pPr marL="857250" lvl="1" indent="-457200" algn="r" rtl="1">
              <a:spcBef>
                <a:spcPts val="0"/>
              </a:spcBef>
              <a:buFont typeface="Wingdings" panose="05000000000000000000" pitchFamily="2" charset="2"/>
              <a:buChar char="q"/>
            </a:pPr>
            <a:endParaRPr lang="ar-AE" dirty="0">
              <a:solidFill>
                <a:srgbClr val="002060"/>
              </a:solidFill>
              <a:latin typeface="Simplified Arabic" pitchFamily="18" charset="-78"/>
              <a:cs typeface="Simplified Arabic" pitchFamily="18" charset="-78"/>
            </a:endParaRPr>
          </a:p>
          <a:p>
            <a:pPr marL="857250" lvl="1" indent="-457200" algn="r" rtl="1">
              <a:spcBef>
                <a:spcPts val="0"/>
              </a:spcBef>
              <a:buFont typeface="Wingdings" panose="05000000000000000000" pitchFamily="2" charset="2"/>
              <a:buChar char="q"/>
            </a:pPr>
            <a:endParaRPr lang="ar-AE" b="1" dirty="0">
              <a:solidFill>
                <a:srgbClr val="002060"/>
              </a:solidFill>
              <a:latin typeface="Simplified Arabic" pitchFamily="18" charset="-78"/>
              <a:cs typeface="Simplified Arabic" pitchFamily="18" charset="-78"/>
            </a:endParaRPr>
          </a:p>
          <a:p>
            <a:pPr algn="r" rtl="1"/>
            <a:endParaRPr lang="en-US" sz="2400" dirty="0">
              <a:solidFill>
                <a:schemeClr val="tx1">
                  <a:lumMod val="50000"/>
                  <a:lumOff val="50000"/>
                </a:schemeClr>
              </a:solidFill>
            </a:endParaRPr>
          </a:p>
        </p:txBody>
      </p:sp>
      <p:sp>
        <p:nvSpPr>
          <p:cNvPr id="6" name="Title 1"/>
          <p:cNvSpPr txBox="1">
            <a:spLocks/>
          </p:cNvSpPr>
          <p:nvPr/>
        </p:nvSpPr>
        <p:spPr>
          <a:xfrm>
            <a:off x="827584" y="1417340"/>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D99931"/>
              </a:solidFill>
              <a:effectLst/>
              <a:uLnTx/>
              <a:uFillTx/>
              <a:latin typeface="Myriad Pro Light"/>
              <a:ea typeface="+mj-ea"/>
              <a:cs typeface="+mj-cs"/>
            </a:endParaRPr>
          </a:p>
        </p:txBody>
      </p:sp>
      <p:sp>
        <p:nvSpPr>
          <p:cNvPr id="4" name="Title 3"/>
          <p:cNvSpPr>
            <a:spLocks noGrp="1"/>
          </p:cNvSpPr>
          <p:nvPr>
            <p:ph type="title"/>
          </p:nvPr>
        </p:nvSpPr>
        <p:spPr>
          <a:xfrm>
            <a:off x="457200" y="464840"/>
            <a:ext cx="8229600" cy="689046"/>
          </a:xfrm>
        </p:spPr>
        <p:txBody>
          <a:bodyPr>
            <a:normAutofit fontScale="90000"/>
          </a:bodyPr>
          <a:lstStyle/>
          <a:p>
            <a:pPr lvl="0">
              <a:spcBef>
                <a:spcPct val="20000"/>
              </a:spcBef>
            </a:pPr>
            <a:r>
              <a:rPr lang="ar-AE" sz="3600" b="1" dirty="0">
                <a:solidFill>
                  <a:srgbClr val="D99931"/>
                </a:solidFill>
                <a:latin typeface="Times New Roman"/>
                <a:cs typeface="Times New Roman"/>
              </a:rPr>
              <a:t>نقاط العرض</a:t>
            </a:r>
            <a:br>
              <a:rPr lang="ar-AE" sz="2900" b="1" dirty="0">
                <a:solidFill>
                  <a:srgbClr val="404040"/>
                </a:solidFill>
                <a:latin typeface="AkzidenzGroteskBE"/>
                <a:ea typeface="+mn-ea"/>
                <a:cs typeface="Arial" panose="020B0604020202020204" pitchFamily="34" charset="0"/>
              </a:rPr>
            </a:br>
            <a:endParaRPr lang="en-US" dirty="0"/>
          </a:p>
        </p:txBody>
      </p:sp>
    </p:spTree>
    <p:extLst>
      <p:ext uri="{BB962C8B-B14F-4D97-AF65-F5344CB8AC3E}">
        <p14:creationId xmlns:p14="http://schemas.microsoft.com/office/powerpoint/2010/main" val="425752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70397" y="579518"/>
            <a:ext cx="8174743" cy="4328150"/>
          </a:xfrm>
        </p:spPr>
        <p:txBody>
          <a:bodyPr>
            <a:normAutofit/>
          </a:bodyPr>
          <a:lstStyle/>
          <a:p>
            <a:pPr marL="0" indent="0" algn="r" rtl="1">
              <a:buNone/>
            </a:pPr>
            <a:r>
              <a:rPr lang="ar-AE" sz="2400" b="1" dirty="0">
                <a:solidFill>
                  <a:srgbClr val="9BBB59">
                    <a:lumMod val="75000"/>
                  </a:srgbClr>
                </a:solidFill>
                <a:latin typeface="AkzidenzGroteskBE"/>
              </a:rPr>
              <a:t>مقدمة</a:t>
            </a:r>
            <a:endParaRPr lang="en-US" sz="2400" b="1" dirty="0">
              <a:solidFill>
                <a:srgbClr val="9BBB59">
                  <a:lumMod val="75000"/>
                </a:srgbClr>
              </a:solidFill>
              <a:latin typeface="AkzidenzGroteskBE"/>
            </a:endParaRPr>
          </a:p>
        </p:txBody>
      </p:sp>
      <p:sp>
        <p:nvSpPr>
          <p:cNvPr id="6" name="Title 1"/>
          <p:cNvSpPr txBox="1">
            <a:spLocks/>
          </p:cNvSpPr>
          <p:nvPr/>
        </p:nvSpPr>
        <p:spPr>
          <a:xfrm>
            <a:off x="694349" y="2005211"/>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D99931"/>
              </a:solidFill>
              <a:effectLst/>
              <a:uLnTx/>
              <a:uFillTx/>
              <a:latin typeface="Myriad Pro Light"/>
              <a:ea typeface="+mj-ea"/>
              <a:cs typeface="+mj-cs"/>
            </a:endParaRPr>
          </a:p>
        </p:txBody>
      </p:sp>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290986" y="168294"/>
            <a:ext cx="2740162" cy="481869"/>
          </a:xfrm>
        </p:spPr>
        <p:txBody>
          <a:bodyPr>
            <a:normAutofit/>
          </a:bodyPr>
          <a:lstStyle/>
          <a:p>
            <a:pPr algn="r" rtl="1"/>
            <a:r>
              <a:rPr lang="ar-AE" sz="1400" b="1" dirty="0">
                <a:solidFill>
                  <a:srgbClr val="D99931"/>
                </a:solidFill>
                <a:latin typeface="Times New Roman"/>
              </a:rPr>
              <a:t>اتساق إحصاءات الاقتصاد الكلي</a:t>
            </a:r>
            <a:endParaRPr lang="en-US" sz="1400" dirty="0">
              <a:solidFill>
                <a:srgbClr val="D99931"/>
              </a:solidFill>
              <a:latin typeface="Myriad Pro Light"/>
            </a:endParaRPr>
          </a:p>
        </p:txBody>
      </p:sp>
      <p:sp>
        <p:nvSpPr>
          <p:cNvPr id="4" name="Rectangle 3">
            <a:extLst>
              <a:ext uri="{FF2B5EF4-FFF2-40B4-BE49-F238E27FC236}">
                <a16:creationId xmlns:a16="http://schemas.microsoft.com/office/drawing/2014/main" id="{F7AEB9CB-0B31-4BFC-B878-430108D59698}"/>
              </a:ext>
            </a:extLst>
          </p:cNvPr>
          <p:cNvSpPr/>
          <p:nvPr/>
        </p:nvSpPr>
        <p:spPr>
          <a:xfrm>
            <a:off x="470396" y="1039454"/>
            <a:ext cx="8174744" cy="4247317"/>
          </a:xfrm>
          <a:prstGeom prst="rect">
            <a:avLst/>
          </a:prstGeom>
        </p:spPr>
        <p:txBody>
          <a:bodyPr wrap="square">
            <a:spAutoFit/>
          </a:bodyPr>
          <a:lstStyle/>
          <a:p>
            <a:pPr marL="514350" indent="-514350" algn="just" rtl="1" fontAlgn="t">
              <a:spcAft>
                <a:spcPts val="600"/>
              </a:spcAft>
              <a:buFont typeface="Arial" panose="020B0604020202020204" pitchFamily="34" charset="0"/>
              <a:buChar char="•"/>
            </a:pPr>
            <a:r>
              <a:rPr lang="ar-AE" sz="2000" dirty="0">
                <a:solidFill>
                  <a:srgbClr val="002060"/>
                </a:solidFill>
                <a:cs typeface="Simplified Arabic" pitchFamily="18" charset="-78"/>
              </a:rPr>
              <a:t>تعمل الأجهزة الإحصائية، والمؤسسات المالية على إعداد ونشر عدد من مؤشرات الاقتصاد الكلي بتطبيق المعايير والمنهجيات الإحصائية الدولية، وباستخدام بيانات من مصادر مختلفة تشمل السجلات الإدارية، والمسوحات، والتقارير الدورية للجهات المنتجة للبيانات. </a:t>
            </a:r>
            <a:endParaRPr lang="en-US" sz="2000" dirty="0">
              <a:solidFill>
                <a:srgbClr val="002060"/>
              </a:solidFill>
              <a:cs typeface="Simplified Arabic" pitchFamily="18" charset="-78"/>
            </a:endParaRPr>
          </a:p>
          <a:p>
            <a:pPr marL="514350" indent="-514350" algn="just" rtl="1" fontAlgn="t">
              <a:spcAft>
                <a:spcPts val="600"/>
              </a:spcAft>
              <a:buFont typeface="Arial" panose="020B0604020202020204" pitchFamily="34" charset="0"/>
              <a:buChar char="•"/>
            </a:pPr>
            <a:endParaRPr lang="en-US" sz="2000" dirty="0">
              <a:solidFill>
                <a:srgbClr val="002060"/>
              </a:solidFill>
              <a:cs typeface="Simplified Arabic" pitchFamily="18" charset="-78"/>
            </a:endParaRPr>
          </a:p>
          <a:p>
            <a:pPr marL="514350" indent="-514350" algn="just" rtl="1" fontAlgn="t">
              <a:spcAft>
                <a:spcPts val="600"/>
              </a:spcAft>
              <a:buFont typeface="Arial" panose="020B0604020202020204" pitchFamily="34" charset="0"/>
              <a:buChar char="•"/>
            </a:pPr>
            <a:r>
              <a:rPr lang="ar-AE" sz="2000" dirty="0">
                <a:solidFill>
                  <a:srgbClr val="002060"/>
                </a:solidFill>
                <a:cs typeface="Simplified Arabic" pitchFamily="18" charset="-78"/>
              </a:rPr>
              <a:t>يشكل هذا التنوع في مصادر البيانات تحدياً لضمان اتساق مؤشرات الاقتصاد الكلي، التي تعتبر أساس لإتساق السياسات الاقتصادية بصفة عامة.</a:t>
            </a:r>
          </a:p>
          <a:p>
            <a:pPr marL="514350" indent="-514350" algn="just" rtl="1" fontAlgn="t">
              <a:spcAft>
                <a:spcPts val="600"/>
              </a:spcAft>
              <a:buFont typeface="Arial" panose="020B0604020202020204" pitchFamily="34" charset="0"/>
              <a:buChar char="•"/>
            </a:pPr>
            <a:r>
              <a:rPr lang="ar-AE" sz="2000" dirty="0">
                <a:solidFill>
                  <a:srgbClr val="002060"/>
                </a:solidFill>
                <a:cs typeface="Simplified Arabic" pitchFamily="18" charset="-78"/>
              </a:rPr>
              <a:t>أعد صندوق النقد العربي استبياناً للتعرف على مدى اتساق بيانات الاقتصاد الكلي في الدول العربية، من خلال :</a:t>
            </a:r>
          </a:p>
          <a:p>
            <a:pPr marL="1257300" lvl="2" indent="-342900" algn="just" rtl="1" fontAlgn="t">
              <a:spcAft>
                <a:spcPts val="600"/>
              </a:spcAft>
              <a:buFont typeface="Wingdings" panose="05000000000000000000" pitchFamily="2" charset="2"/>
              <a:buChar char="q"/>
            </a:pPr>
            <a:r>
              <a:rPr lang="ar-AE" sz="2000" dirty="0">
                <a:solidFill>
                  <a:srgbClr val="002060"/>
                </a:solidFill>
                <a:cs typeface="Simplified Arabic" pitchFamily="18" charset="-78"/>
              </a:rPr>
              <a:t>موائمة بيانات الأنظمة الإحصائية المختلفة.</a:t>
            </a:r>
          </a:p>
          <a:p>
            <a:pPr marL="1257300" lvl="2" indent="-342900" algn="just" rtl="1" fontAlgn="t">
              <a:spcAft>
                <a:spcPts val="600"/>
              </a:spcAft>
              <a:buFont typeface="Wingdings" panose="05000000000000000000" pitchFamily="2" charset="2"/>
              <a:buChar char="q"/>
            </a:pPr>
            <a:r>
              <a:rPr lang="ar-AE" sz="2000" dirty="0">
                <a:solidFill>
                  <a:srgbClr val="002060"/>
                </a:solidFill>
                <a:cs typeface="Simplified Arabic" pitchFamily="18" charset="-78"/>
              </a:rPr>
              <a:t>تحديد دور كل من البنوك المركزية، ووزارات المالية، والأجهزة الإحصائية في ضمان إتساق  المؤشرات الاقتصادية الكلية.</a:t>
            </a:r>
          </a:p>
          <a:p>
            <a:pPr marL="1257300" lvl="2" indent="-342900" algn="just" rtl="1" fontAlgn="t">
              <a:spcAft>
                <a:spcPts val="600"/>
              </a:spcAft>
              <a:buFont typeface="Wingdings" panose="05000000000000000000" pitchFamily="2" charset="2"/>
              <a:buChar char="q"/>
            </a:pPr>
            <a:r>
              <a:rPr lang="ar-AE" sz="2000" dirty="0">
                <a:solidFill>
                  <a:srgbClr val="002060"/>
                </a:solidFill>
                <a:cs typeface="Simplified Arabic" pitchFamily="18" charset="-78"/>
              </a:rPr>
              <a:t>رصد الأدوات والمنهجيات الإحصائية المستخدمة في هذا المجال. </a:t>
            </a:r>
          </a:p>
        </p:txBody>
      </p:sp>
    </p:spTree>
    <p:extLst>
      <p:ext uri="{BB962C8B-B14F-4D97-AF65-F5344CB8AC3E}">
        <p14:creationId xmlns:p14="http://schemas.microsoft.com/office/powerpoint/2010/main" val="3069966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694349" y="2005211"/>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D99931"/>
              </a:solidFill>
              <a:effectLst/>
              <a:uLnTx/>
              <a:uFillTx/>
              <a:latin typeface="Myriad Pro Light"/>
              <a:ea typeface="+mj-ea"/>
              <a:cs typeface="+mj-cs"/>
            </a:endParaRPr>
          </a:p>
        </p:txBody>
      </p:sp>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290986" y="168294"/>
            <a:ext cx="2740162" cy="481869"/>
          </a:xfrm>
        </p:spPr>
        <p:txBody>
          <a:bodyPr>
            <a:normAutofit/>
          </a:bodyPr>
          <a:lstStyle/>
          <a:p>
            <a:pPr algn="r" rtl="1"/>
            <a:r>
              <a:rPr lang="ar-AE" sz="1400" b="1" dirty="0">
                <a:solidFill>
                  <a:srgbClr val="D99931"/>
                </a:solidFill>
                <a:latin typeface="Times New Roman"/>
              </a:rPr>
              <a:t>اتساق إحصاءات الاقتصاد الكلي</a:t>
            </a:r>
            <a:endParaRPr lang="en-US" sz="1400" dirty="0">
              <a:solidFill>
                <a:srgbClr val="D99931"/>
              </a:solidFill>
              <a:latin typeface="Myriad Pro Light"/>
            </a:endParaRPr>
          </a:p>
        </p:txBody>
      </p:sp>
      <p:sp>
        <p:nvSpPr>
          <p:cNvPr id="4" name="Rectangle 3">
            <a:extLst>
              <a:ext uri="{FF2B5EF4-FFF2-40B4-BE49-F238E27FC236}">
                <a16:creationId xmlns:a16="http://schemas.microsoft.com/office/drawing/2014/main" id="{F7AEB9CB-0B31-4BFC-B878-430108D59698}"/>
              </a:ext>
            </a:extLst>
          </p:cNvPr>
          <p:cNvSpPr/>
          <p:nvPr/>
        </p:nvSpPr>
        <p:spPr>
          <a:xfrm>
            <a:off x="602407" y="1092180"/>
            <a:ext cx="8174744" cy="3785652"/>
          </a:xfrm>
          <a:prstGeom prst="rect">
            <a:avLst/>
          </a:prstGeom>
        </p:spPr>
        <p:txBody>
          <a:bodyPr wrap="square">
            <a:spAutoFit/>
          </a:bodyPr>
          <a:lstStyle/>
          <a:p>
            <a:pPr marL="457200" indent="-457200" algn="just" rtl="1" fontAlgn="t">
              <a:spcAft>
                <a:spcPts val="600"/>
              </a:spcAft>
              <a:buFont typeface="+mj-lt"/>
              <a:buAutoNum type="arabicPeriod"/>
            </a:pPr>
            <a:r>
              <a:rPr lang="ar-AE" sz="2000" dirty="0">
                <a:solidFill>
                  <a:srgbClr val="002060"/>
                </a:solidFill>
                <a:cs typeface="Simplified Arabic" pitchFamily="18" charset="-78"/>
              </a:rPr>
              <a:t>يشير مفهوم اتساق الإحصاءات بصفة عامة إلى عدم وجود اختلاف في البيانات المستخدمة في إعداد المؤشرات المدرجة في أنظمة إحصائية مختلفة، إضافة إلى وجود آلية لمعالجة التناقضات في البيانات وإعداد تفسيرات لذلك ارتكازا على أحدث الأدلة الإحصائية الدولية.</a:t>
            </a:r>
          </a:p>
          <a:p>
            <a:pPr marL="514350" indent="-514350" algn="just" rtl="1" fontAlgn="t">
              <a:spcAft>
                <a:spcPts val="600"/>
              </a:spcAft>
              <a:buFont typeface="+mj-lt"/>
              <a:buAutoNum type="arabicPeriod"/>
            </a:pPr>
            <a:endParaRPr lang="ar-AE" sz="2000" dirty="0">
              <a:solidFill>
                <a:srgbClr val="002060"/>
              </a:solidFill>
              <a:cs typeface="Simplified Arabic" pitchFamily="18" charset="-78"/>
            </a:endParaRPr>
          </a:p>
          <a:p>
            <a:pPr marL="457200" indent="-457200" algn="just" rtl="1" fontAlgn="t">
              <a:spcAft>
                <a:spcPts val="600"/>
              </a:spcAft>
              <a:buFont typeface="+mj-lt"/>
              <a:buAutoNum type="arabicPeriod"/>
            </a:pPr>
            <a:r>
              <a:rPr lang="ar-AE" sz="2000" dirty="0">
                <a:solidFill>
                  <a:srgbClr val="002060"/>
                </a:solidFill>
                <a:cs typeface="Simplified Arabic" pitchFamily="18" charset="-78"/>
              </a:rPr>
              <a:t>كما أن اتساق إحصاءات الاقتصاد الكلي يمتد إلى مجال التوقعات الاقتصادية، حيث يتم الربط بين أهم المؤشرات في النماذج الاقتصادية، تشمل معدل النمو الاقتصادي، والتضخم، ورصيد الموازنة، والدين العام، والاحتياطي الأجنبي، ومعدل البطالة، وغيرها. </a:t>
            </a:r>
          </a:p>
          <a:p>
            <a:pPr marL="457200" indent="-457200" algn="just" rtl="1" fontAlgn="t">
              <a:spcAft>
                <a:spcPts val="600"/>
              </a:spcAft>
              <a:buFont typeface="+mj-lt"/>
              <a:buAutoNum type="arabicPeriod"/>
            </a:pPr>
            <a:endParaRPr lang="ar-AE" sz="2000" dirty="0">
              <a:solidFill>
                <a:srgbClr val="002060"/>
              </a:solidFill>
              <a:cs typeface="Simplified Arabic" pitchFamily="18" charset="-78"/>
            </a:endParaRPr>
          </a:p>
          <a:p>
            <a:pPr marL="457200" indent="-457200" algn="just" rtl="1" fontAlgn="t">
              <a:spcAft>
                <a:spcPts val="600"/>
              </a:spcAft>
              <a:buFont typeface="+mj-lt"/>
              <a:buAutoNum type="arabicPeriod"/>
            </a:pPr>
            <a:r>
              <a:rPr lang="ar-AE" sz="2000" dirty="0">
                <a:solidFill>
                  <a:srgbClr val="002060"/>
                </a:solidFill>
                <a:cs typeface="Simplified Arabic" pitchFamily="18" charset="-78"/>
              </a:rPr>
              <a:t>تُمكِن هذه النماذج من إعداد تنبؤات للمؤشرات الاقتصادية في إطار إحصائي متسق، يتيح القيام بمحاكاة أثر بعض السياسات الإقتصادية وتقييم أثرها، مما يضمن اتساق الاجراءات والسياسات الاقتصادية والمالية والنقدية المعتمدة.</a:t>
            </a:r>
            <a:endParaRPr lang="en-US" sz="2000" b="1" dirty="0">
              <a:solidFill>
                <a:srgbClr val="002060"/>
              </a:solidFill>
              <a:cs typeface="Simplified Arabic" pitchFamily="18" charset="-78"/>
            </a:endParaRPr>
          </a:p>
        </p:txBody>
      </p:sp>
      <p:sp>
        <p:nvSpPr>
          <p:cNvPr id="5" name="TextBox 4">
            <a:extLst>
              <a:ext uri="{FF2B5EF4-FFF2-40B4-BE49-F238E27FC236}">
                <a16:creationId xmlns:a16="http://schemas.microsoft.com/office/drawing/2014/main" id="{17537970-D9CD-8592-279F-A891858488E7}"/>
              </a:ext>
            </a:extLst>
          </p:cNvPr>
          <p:cNvSpPr txBox="1"/>
          <p:nvPr/>
        </p:nvSpPr>
        <p:spPr>
          <a:xfrm>
            <a:off x="4129858" y="643691"/>
            <a:ext cx="4578350" cy="369332"/>
          </a:xfrm>
          <a:prstGeom prst="rect">
            <a:avLst/>
          </a:prstGeom>
          <a:noFill/>
        </p:spPr>
        <p:txBody>
          <a:bodyPr wrap="square">
            <a:spAutoFit/>
          </a:bodyPr>
          <a:lstStyle/>
          <a:p>
            <a:pPr marL="0" indent="0" algn="r" rtl="1">
              <a:buNone/>
            </a:pPr>
            <a:r>
              <a:rPr lang="ar-AE" sz="1800" b="1" dirty="0">
                <a:solidFill>
                  <a:srgbClr val="9BBB59">
                    <a:lumMod val="75000"/>
                  </a:srgbClr>
                </a:solidFill>
                <a:latin typeface="AkzidenzGroteskBE"/>
              </a:rPr>
              <a:t>أولاً: مفهوم اتساق إحصاءات الاقتصاد الكلي</a:t>
            </a:r>
            <a:endParaRPr lang="en-US" sz="1800" b="1" dirty="0">
              <a:solidFill>
                <a:srgbClr val="9BBB59">
                  <a:lumMod val="75000"/>
                </a:srgbClr>
              </a:solidFill>
              <a:latin typeface="AkzidenzGroteskBE"/>
            </a:endParaRPr>
          </a:p>
        </p:txBody>
      </p:sp>
    </p:spTree>
    <p:extLst>
      <p:ext uri="{BB962C8B-B14F-4D97-AF65-F5344CB8AC3E}">
        <p14:creationId xmlns:p14="http://schemas.microsoft.com/office/powerpoint/2010/main" val="991374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290986" y="168294"/>
            <a:ext cx="2740162" cy="481869"/>
          </a:xfrm>
        </p:spPr>
        <p:txBody>
          <a:bodyPr>
            <a:normAutofit/>
          </a:bodyPr>
          <a:lstStyle/>
          <a:p>
            <a:pPr algn="r" rtl="1"/>
            <a:r>
              <a:rPr lang="ar-AE" sz="1400" b="1" dirty="0">
                <a:solidFill>
                  <a:srgbClr val="D99931"/>
                </a:solidFill>
                <a:latin typeface="Times New Roman"/>
              </a:rPr>
              <a:t>اتساق إحصاءات الاقتصاد الكلي</a:t>
            </a:r>
            <a:endParaRPr lang="en-US" sz="1400" dirty="0">
              <a:solidFill>
                <a:srgbClr val="D99931"/>
              </a:solidFill>
              <a:latin typeface="Myriad Pro Light"/>
            </a:endParaRPr>
          </a:p>
        </p:txBody>
      </p:sp>
      <p:pic>
        <p:nvPicPr>
          <p:cNvPr id="2" name="Picture 1">
            <a:extLst>
              <a:ext uri="{FF2B5EF4-FFF2-40B4-BE49-F238E27FC236}">
                <a16:creationId xmlns:a16="http://schemas.microsoft.com/office/drawing/2014/main" id="{5BAF90F4-4AEF-A301-8ACA-6B9DAE93A507}"/>
              </a:ext>
            </a:extLst>
          </p:cNvPr>
          <p:cNvPicPr>
            <a:picLocks noChangeAspect="1"/>
          </p:cNvPicPr>
          <p:nvPr/>
        </p:nvPicPr>
        <p:blipFill>
          <a:blip r:embed="rId4"/>
          <a:stretch>
            <a:fillRect/>
          </a:stretch>
        </p:blipFill>
        <p:spPr>
          <a:xfrm>
            <a:off x="2342288" y="409229"/>
            <a:ext cx="4459423" cy="4746972"/>
          </a:xfrm>
          <a:prstGeom prst="rect">
            <a:avLst/>
          </a:prstGeom>
        </p:spPr>
      </p:pic>
      <p:sp>
        <p:nvSpPr>
          <p:cNvPr id="3" name="TextBox 2">
            <a:extLst>
              <a:ext uri="{FF2B5EF4-FFF2-40B4-BE49-F238E27FC236}">
                <a16:creationId xmlns:a16="http://schemas.microsoft.com/office/drawing/2014/main" id="{79B41920-E9F7-E9FC-844B-24D968059B71}"/>
              </a:ext>
            </a:extLst>
          </p:cNvPr>
          <p:cNvSpPr txBox="1"/>
          <p:nvPr/>
        </p:nvSpPr>
        <p:spPr>
          <a:xfrm>
            <a:off x="6661067" y="730139"/>
            <a:ext cx="1587499" cy="553998"/>
          </a:xfrm>
          <a:prstGeom prst="rect">
            <a:avLst/>
          </a:prstGeom>
          <a:noFill/>
        </p:spPr>
        <p:txBody>
          <a:bodyPr wrap="square">
            <a:spAutoFit/>
          </a:bodyPr>
          <a:lstStyle/>
          <a:p>
            <a:pPr marL="0" indent="0" algn="r" rtl="1">
              <a:buNone/>
            </a:pPr>
            <a:r>
              <a:rPr lang="ar-AE" sz="1500" b="1" dirty="0">
                <a:solidFill>
                  <a:schemeClr val="accent3">
                    <a:lumMod val="50000"/>
                  </a:schemeClr>
                </a:solidFill>
                <a:latin typeface="AkzidenzGroteskBE"/>
                <a:ea typeface="Calibri" panose="020F0502020204030204" pitchFamily="34" charset="0"/>
                <a:cs typeface="Times New Roman" panose="02020603050405020304" pitchFamily="18" charset="0"/>
              </a:rPr>
              <a:t>أهم إحصاءات</a:t>
            </a:r>
          </a:p>
          <a:p>
            <a:pPr marL="0" indent="0" algn="r" rtl="1">
              <a:buNone/>
            </a:pPr>
            <a:r>
              <a:rPr lang="ar-AE" sz="1500" b="1" dirty="0">
                <a:solidFill>
                  <a:schemeClr val="accent3">
                    <a:lumMod val="50000"/>
                  </a:schemeClr>
                </a:solidFill>
                <a:latin typeface="AkzidenzGroteskBE"/>
                <a:ea typeface="Calibri" panose="020F0502020204030204" pitchFamily="34" charset="0"/>
                <a:cs typeface="Times New Roman" panose="02020603050405020304" pitchFamily="18" charset="0"/>
              </a:rPr>
              <a:t>الاقتصاد الكلي</a:t>
            </a:r>
            <a:endParaRPr lang="en-US" sz="1500" b="1" dirty="0">
              <a:solidFill>
                <a:schemeClr val="accent3">
                  <a:lumMod val="50000"/>
                </a:schemeClr>
              </a:solidFill>
              <a:latin typeface="AkzidenzGroteskBE"/>
            </a:endParaRPr>
          </a:p>
        </p:txBody>
      </p:sp>
    </p:spTree>
    <p:extLst>
      <p:ext uri="{BB962C8B-B14F-4D97-AF65-F5344CB8AC3E}">
        <p14:creationId xmlns:p14="http://schemas.microsoft.com/office/powerpoint/2010/main" val="2159445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6" name="Title 1"/>
          <p:cNvSpPr txBox="1">
            <a:spLocks/>
          </p:cNvSpPr>
          <p:nvPr/>
        </p:nvSpPr>
        <p:spPr>
          <a:xfrm>
            <a:off x="694349" y="2005211"/>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2400" b="0" i="0" u="none" strike="noStrike" kern="1200" cap="none" spc="0" normalizeH="0" baseline="0" noProof="0" dirty="0">
              <a:ln>
                <a:noFill/>
              </a:ln>
              <a:solidFill>
                <a:srgbClr val="D99931"/>
              </a:solidFill>
              <a:effectLst/>
              <a:uLnTx/>
              <a:uFillTx/>
              <a:latin typeface="Myriad Pro Light"/>
              <a:ea typeface="+mj-ea"/>
              <a:cs typeface="+mj-cs"/>
            </a:endParaRPr>
          </a:p>
        </p:txBody>
      </p:sp>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6</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290986" y="168294"/>
            <a:ext cx="2740162" cy="481869"/>
          </a:xfrm>
        </p:spPr>
        <p:txBody>
          <a:bodyPr>
            <a:normAutofit/>
          </a:bodyPr>
          <a:lstStyle/>
          <a:p>
            <a:pPr algn="r" rtl="1"/>
            <a:r>
              <a:rPr lang="ar-AE" sz="1400" b="1" dirty="0">
                <a:solidFill>
                  <a:srgbClr val="D99931"/>
                </a:solidFill>
                <a:latin typeface="Times New Roman"/>
              </a:rPr>
              <a:t>اتساق إحصاءات الاقتصاد الكلي</a:t>
            </a:r>
            <a:endParaRPr lang="en-US" sz="1400" dirty="0">
              <a:solidFill>
                <a:srgbClr val="D99931"/>
              </a:solidFill>
              <a:latin typeface="Myriad Pro Light"/>
            </a:endParaRPr>
          </a:p>
        </p:txBody>
      </p:sp>
      <p:sp>
        <p:nvSpPr>
          <p:cNvPr id="5" name="TextBox 4">
            <a:extLst>
              <a:ext uri="{FF2B5EF4-FFF2-40B4-BE49-F238E27FC236}">
                <a16:creationId xmlns:a16="http://schemas.microsoft.com/office/drawing/2014/main" id="{17537970-D9CD-8592-279F-A891858488E7}"/>
              </a:ext>
            </a:extLst>
          </p:cNvPr>
          <p:cNvSpPr txBox="1"/>
          <p:nvPr/>
        </p:nvSpPr>
        <p:spPr>
          <a:xfrm>
            <a:off x="1276985" y="519737"/>
            <a:ext cx="4578350" cy="307777"/>
          </a:xfrm>
          <a:prstGeom prst="rect">
            <a:avLst/>
          </a:prstGeom>
          <a:noFill/>
        </p:spPr>
        <p:txBody>
          <a:bodyPr wrap="square">
            <a:spAutoFit/>
          </a:bodyPr>
          <a:lstStyle/>
          <a:p>
            <a:pPr marL="0" indent="0" algn="r" rtl="1">
              <a:buNone/>
            </a:pPr>
            <a:r>
              <a:rPr lang="ar-AE" sz="1400" b="1" dirty="0">
                <a:solidFill>
                  <a:srgbClr val="9BBB59">
                    <a:lumMod val="75000"/>
                  </a:srgbClr>
                </a:solidFill>
                <a:latin typeface="AkzidenzGroteskBE"/>
              </a:rPr>
              <a:t> الترابط بين إحصاءات الاقتصاد الكلي</a:t>
            </a:r>
            <a:endParaRPr lang="en-US" sz="1400" b="1" dirty="0">
              <a:solidFill>
                <a:srgbClr val="9BBB59">
                  <a:lumMod val="75000"/>
                </a:srgbClr>
              </a:solidFill>
              <a:latin typeface="AkzidenzGroteskBE"/>
            </a:endParaRPr>
          </a:p>
        </p:txBody>
      </p:sp>
      <p:pic>
        <p:nvPicPr>
          <p:cNvPr id="2" name="Picture 1">
            <a:extLst>
              <a:ext uri="{FF2B5EF4-FFF2-40B4-BE49-F238E27FC236}">
                <a16:creationId xmlns:a16="http://schemas.microsoft.com/office/drawing/2014/main" id="{5820CA83-6E97-6A44-4604-3BD874CE927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76985" y="891098"/>
            <a:ext cx="6590030" cy="4454769"/>
          </a:xfrm>
          <a:prstGeom prst="rect">
            <a:avLst/>
          </a:prstGeom>
          <a:noFill/>
          <a:ln>
            <a:solidFill>
              <a:schemeClr val="accent1"/>
            </a:solidFill>
          </a:ln>
        </p:spPr>
      </p:pic>
    </p:spTree>
    <p:extLst>
      <p:ext uri="{BB962C8B-B14F-4D97-AF65-F5344CB8AC3E}">
        <p14:creationId xmlns:p14="http://schemas.microsoft.com/office/powerpoint/2010/main" val="2298508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7</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912396" y="158055"/>
            <a:ext cx="2641599" cy="481869"/>
          </a:xfrm>
        </p:spPr>
        <p:txBody>
          <a:bodyPr>
            <a:normAutofit/>
          </a:bodyPr>
          <a:lstStyle/>
          <a:p>
            <a:pPr algn="l"/>
            <a:r>
              <a:rPr lang="ar-AE" sz="1400" b="1" dirty="0">
                <a:solidFill>
                  <a:srgbClr val="D99931"/>
                </a:solidFill>
                <a:latin typeface="Times New Roman"/>
              </a:rPr>
              <a:t>اتساق إحصاءات الاقتصاد الكلي</a:t>
            </a:r>
            <a:endParaRPr lang="en-US" sz="1400" dirty="0">
              <a:solidFill>
                <a:srgbClr val="D99931"/>
              </a:solidFill>
              <a:latin typeface="Myriad Pro Light"/>
            </a:endParaRPr>
          </a:p>
        </p:txBody>
      </p:sp>
      <p:sp>
        <p:nvSpPr>
          <p:cNvPr id="4" name="Rectangle 3">
            <a:extLst>
              <a:ext uri="{FF2B5EF4-FFF2-40B4-BE49-F238E27FC236}">
                <a16:creationId xmlns:a16="http://schemas.microsoft.com/office/drawing/2014/main" id="{D24895FB-4079-406B-9B88-4B11F6CA00FB}"/>
              </a:ext>
            </a:extLst>
          </p:cNvPr>
          <p:cNvSpPr/>
          <p:nvPr/>
        </p:nvSpPr>
        <p:spPr>
          <a:xfrm>
            <a:off x="1502229" y="585912"/>
            <a:ext cx="6918960" cy="400110"/>
          </a:xfrm>
          <a:prstGeom prst="rect">
            <a:avLst/>
          </a:prstGeom>
        </p:spPr>
        <p:txBody>
          <a:bodyPr wrap="square">
            <a:spAutoFit/>
          </a:bodyPr>
          <a:lstStyle/>
          <a:p>
            <a:pPr algn="r" rtl="1"/>
            <a:r>
              <a:rPr lang="ar-AE" sz="2000" b="1" dirty="0">
                <a:solidFill>
                  <a:srgbClr val="9BBB59">
                    <a:lumMod val="75000"/>
                  </a:srgbClr>
                </a:solidFill>
                <a:latin typeface="AkzidenzGroteskBE"/>
              </a:rPr>
              <a:t>ثانياً: وضعية إتساق إحصاءات الاقتصاد الكلي في الدول العربية.</a:t>
            </a:r>
          </a:p>
        </p:txBody>
      </p:sp>
      <p:sp>
        <p:nvSpPr>
          <p:cNvPr id="9" name="Rectangle 8">
            <a:extLst>
              <a:ext uri="{FF2B5EF4-FFF2-40B4-BE49-F238E27FC236}">
                <a16:creationId xmlns:a16="http://schemas.microsoft.com/office/drawing/2014/main" id="{605BB85F-38FF-879B-3756-2ED8635A546A}"/>
              </a:ext>
            </a:extLst>
          </p:cNvPr>
          <p:cNvSpPr/>
          <p:nvPr/>
        </p:nvSpPr>
        <p:spPr>
          <a:xfrm>
            <a:off x="607850" y="1067781"/>
            <a:ext cx="8174744" cy="3785652"/>
          </a:xfrm>
          <a:prstGeom prst="rect">
            <a:avLst/>
          </a:prstGeom>
        </p:spPr>
        <p:txBody>
          <a:bodyPr wrap="square">
            <a:spAutoFit/>
          </a:bodyPr>
          <a:lstStyle/>
          <a:p>
            <a:pPr marL="457200" indent="-457200" algn="just" rtl="1" fontAlgn="t">
              <a:spcAft>
                <a:spcPts val="600"/>
              </a:spcAft>
              <a:buFont typeface="+mj-lt"/>
              <a:buAutoNum type="arabicPeriod"/>
            </a:pPr>
            <a:r>
              <a:rPr lang="ar-AE" sz="2000" dirty="0">
                <a:solidFill>
                  <a:srgbClr val="002060"/>
                </a:solidFill>
                <a:cs typeface="Simplified Arabic" pitchFamily="18" charset="-78"/>
              </a:rPr>
              <a:t>ملخص نتائج الاستبيان الذي تم استيفاؤه من قبل 14 جهاز إحصاء، و21 بنك مركزي، و5 وزارات المالية، وتشمل الأجوبة 16 دولة العربية الآتية: الأردن، الامارات، البحرين، والجزائر، وتونس، والسعودية، والعراق، وعُمان، وفلسطين، وقطر، ولبنان، وليبيا، والكويت، ومصر، والمغرب، واليمن</a:t>
            </a:r>
          </a:p>
          <a:p>
            <a:pPr marL="514350" indent="-514350" algn="just" rtl="1" fontAlgn="t">
              <a:spcAft>
                <a:spcPts val="600"/>
              </a:spcAft>
              <a:buFont typeface="+mj-lt"/>
              <a:buAutoNum type="arabicPeriod"/>
            </a:pPr>
            <a:endParaRPr lang="ar-AE" sz="2000" dirty="0">
              <a:solidFill>
                <a:srgbClr val="002060"/>
              </a:solidFill>
              <a:cs typeface="Simplified Arabic" pitchFamily="18" charset="-78"/>
            </a:endParaRPr>
          </a:p>
          <a:p>
            <a:pPr marL="457200" indent="-457200" algn="just" rtl="1" fontAlgn="t">
              <a:spcAft>
                <a:spcPts val="600"/>
              </a:spcAft>
              <a:buFont typeface="+mj-lt"/>
              <a:buAutoNum type="arabicPeriod"/>
            </a:pPr>
            <a:r>
              <a:rPr lang="ar-AE" sz="2000" dirty="0">
                <a:solidFill>
                  <a:srgbClr val="002060"/>
                </a:solidFill>
                <a:cs typeface="Simplified Arabic" pitchFamily="18" charset="-78"/>
              </a:rPr>
              <a:t>في معضم الدول العربية يقوم البنك المركزي ووزارات المالية والأجهزة الإحصائية بمراجعة البيانات المجمعة من مصادر مختلفة الأنظمة الإحصائية الأخرى وتتبع تحديثها بصفة دورية.</a:t>
            </a:r>
          </a:p>
          <a:p>
            <a:pPr marL="457200" indent="-457200" algn="just" rtl="1" fontAlgn="t">
              <a:spcAft>
                <a:spcPts val="600"/>
              </a:spcAft>
              <a:buFont typeface="+mj-lt"/>
              <a:buAutoNum type="arabicPeriod"/>
            </a:pPr>
            <a:endParaRPr lang="ar-AE" sz="2000" dirty="0">
              <a:solidFill>
                <a:srgbClr val="002060"/>
              </a:solidFill>
              <a:cs typeface="Simplified Arabic" pitchFamily="18" charset="-78"/>
            </a:endParaRPr>
          </a:p>
          <a:p>
            <a:pPr marL="457200" indent="-457200" algn="just" rtl="1" fontAlgn="t">
              <a:spcAft>
                <a:spcPts val="600"/>
              </a:spcAft>
              <a:buFont typeface="+mj-lt"/>
              <a:buAutoNum type="arabicPeriod"/>
            </a:pPr>
            <a:r>
              <a:rPr lang="ar-AE" sz="2000" dirty="0">
                <a:solidFill>
                  <a:srgbClr val="002060"/>
                </a:solidFill>
                <a:cs typeface="Simplified Arabic" pitchFamily="18" charset="-78"/>
              </a:rPr>
              <a:t>يتين كذلك أن هناك اهتماماً لموضوع اتساق الإحصاءات بشكل عام وإحصاءات الاقتصاد الكلي بشكل خاص، حيث تم تطوير مجال التنسيق بين منتجي البيانات، وإنشاء إطار مؤسسي للتنسيق تشمل اللجان أو المجلس الوطني للإحصاء، والمجلس الوطني للتخطيط وغيرها. </a:t>
            </a:r>
          </a:p>
        </p:txBody>
      </p:sp>
    </p:spTree>
    <p:extLst>
      <p:ext uri="{BB962C8B-B14F-4D97-AF65-F5344CB8AC3E}">
        <p14:creationId xmlns:p14="http://schemas.microsoft.com/office/powerpoint/2010/main" val="1870824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8</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912396" y="158055"/>
            <a:ext cx="2641599" cy="481869"/>
          </a:xfrm>
        </p:spPr>
        <p:txBody>
          <a:bodyPr>
            <a:normAutofit/>
          </a:bodyPr>
          <a:lstStyle/>
          <a:p>
            <a:pPr algn="l"/>
            <a:r>
              <a:rPr lang="ar-AE" sz="1400" b="1" dirty="0">
                <a:solidFill>
                  <a:srgbClr val="D99931"/>
                </a:solidFill>
                <a:latin typeface="Times New Roman"/>
              </a:rPr>
              <a:t>اتساق إحصاءات الاقتصاد الكلي</a:t>
            </a:r>
            <a:endParaRPr lang="en-US" sz="1400" dirty="0">
              <a:solidFill>
                <a:srgbClr val="D99931"/>
              </a:solidFill>
              <a:latin typeface="Myriad Pro Light"/>
            </a:endParaRPr>
          </a:p>
        </p:txBody>
      </p:sp>
      <p:sp>
        <p:nvSpPr>
          <p:cNvPr id="4" name="Rectangle 3">
            <a:extLst>
              <a:ext uri="{FF2B5EF4-FFF2-40B4-BE49-F238E27FC236}">
                <a16:creationId xmlns:a16="http://schemas.microsoft.com/office/drawing/2014/main" id="{D24895FB-4079-406B-9B88-4B11F6CA00FB}"/>
              </a:ext>
            </a:extLst>
          </p:cNvPr>
          <p:cNvSpPr/>
          <p:nvPr/>
        </p:nvSpPr>
        <p:spPr>
          <a:xfrm>
            <a:off x="1502229" y="585912"/>
            <a:ext cx="6918960" cy="400110"/>
          </a:xfrm>
          <a:prstGeom prst="rect">
            <a:avLst/>
          </a:prstGeom>
        </p:spPr>
        <p:txBody>
          <a:bodyPr wrap="square">
            <a:spAutoFit/>
          </a:bodyPr>
          <a:lstStyle/>
          <a:p>
            <a:pPr algn="r" rtl="1"/>
            <a:r>
              <a:rPr lang="ar-AE" sz="2000" b="1" dirty="0">
                <a:solidFill>
                  <a:srgbClr val="9BBB59">
                    <a:lumMod val="75000"/>
                  </a:srgbClr>
                </a:solidFill>
                <a:latin typeface="AkzidenzGroteskBE"/>
              </a:rPr>
              <a:t>ثانياً: وضعية إتساق إحصاءات الاقتصاد الكلي في الدول العربية (تابع).</a:t>
            </a:r>
          </a:p>
        </p:txBody>
      </p:sp>
      <p:sp>
        <p:nvSpPr>
          <p:cNvPr id="9" name="Rectangle 8">
            <a:extLst>
              <a:ext uri="{FF2B5EF4-FFF2-40B4-BE49-F238E27FC236}">
                <a16:creationId xmlns:a16="http://schemas.microsoft.com/office/drawing/2014/main" id="{605BB85F-38FF-879B-3756-2ED8635A546A}"/>
              </a:ext>
            </a:extLst>
          </p:cNvPr>
          <p:cNvSpPr/>
          <p:nvPr/>
        </p:nvSpPr>
        <p:spPr>
          <a:xfrm>
            <a:off x="602407" y="1222916"/>
            <a:ext cx="8174744" cy="2862322"/>
          </a:xfrm>
          <a:prstGeom prst="rect">
            <a:avLst/>
          </a:prstGeom>
        </p:spPr>
        <p:txBody>
          <a:bodyPr wrap="square">
            <a:spAutoFit/>
          </a:bodyPr>
          <a:lstStyle/>
          <a:p>
            <a:pPr marL="457200" indent="-457200" algn="just" rtl="1" fontAlgn="t">
              <a:spcAft>
                <a:spcPts val="600"/>
              </a:spcAft>
              <a:buFont typeface="+mj-lt"/>
              <a:buAutoNum type="arabicPeriod"/>
            </a:pPr>
            <a:r>
              <a:rPr lang="ar-AE" sz="2000" dirty="0">
                <a:solidFill>
                  <a:srgbClr val="002060"/>
                </a:solidFill>
                <a:cs typeface="Simplified Arabic" pitchFamily="18" charset="-78"/>
              </a:rPr>
              <a:t>تستخدم عدة مؤسسات إحصائية أدوات وأساليب إحصائية لتقييم اتساق الإحصاءات، ومنها الإطار الاقتصاد الكلي، والبرمجة المالية، والنماذج القياسية، ونماذج المدخلات والمخرجات.</a:t>
            </a:r>
          </a:p>
          <a:p>
            <a:pPr marL="457200" indent="-457200" algn="just" rtl="1" fontAlgn="t">
              <a:spcAft>
                <a:spcPts val="600"/>
              </a:spcAft>
              <a:buFont typeface="+mj-lt"/>
              <a:buAutoNum type="arabicPeriod"/>
            </a:pPr>
            <a:endParaRPr lang="ar-AE" sz="2000" dirty="0">
              <a:solidFill>
                <a:srgbClr val="002060"/>
              </a:solidFill>
              <a:cs typeface="Simplified Arabic" pitchFamily="18" charset="-78"/>
            </a:endParaRPr>
          </a:p>
          <a:p>
            <a:pPr marL="457200" indent="-457200" algn="just" rtl="1" fontAlgn="t">
              <a:spcAft>
                <a:spcPts val="600"/>
              </a:spcAft>
              <a:buFont typeface="+mj-lt"/>
              <a:buAutoNum type="arabicPeriod"/>
            </a:pPr>
            <a:r>
              <a:rPr lang="ar-AE" sz="2000" dirty="0">
                <a:solidFill>
                  <a:srgbClr val="002060"/>
                </a:solidFill>
                <a:cs typeface="Simplified Arabic" pitchFamily="18" charset="-78"/>
              </a:rPr>
              <a:t>تعتبر الحسابات القومية إطاراً إحصائياً يضمن اتساق إحصاءات القطاع الحقيقي مع بيانات الأنظمة الإحصائية الأخرى .</a:t>
            </a:r>
          </a:p>
          <a:p>
            <a:pPr marL="457200" indent="-457200" algn="just" rtl="1" fontAlgn="t">
              <a:spcAft>
                <a:spcPts val="600"/>
              </a:spcAft>
              <a:buFont typeface="+mj-lt"/>
              <a:buAutoNum type="arabicPeriod"/>
            </a:pPr>
            <a:endParaRPr lang="ar-AE" sz="2000" dirty="0">
              <a:solidFill>
                <a:srgbClr val="002060"/>
              </a:solidFill>
              <a:cs typeface="Simplified Arabic" pitchFamily="18" charset="-78"/>
            </a:endParaRPr>
          </a:p>
          <a:p>
            <a:pPr marL="457200" indent="-457200" algn="just" rtl="1" fontAlgn="t">
              <a:spcAft>
                <a:spcPts val="600"/>
              </a:spcAft>
              <a:buFont typeface="+mj-lt"/>
              <a:buAutoNum type="arabicPeriod"/>
            </a:pPr>
            <a:r>
              <a:rPr lang="ar-AE" sz="2000" dirty="0">
                <a:solidFill>
                  <a:srgbClr val="002060"/>
                </a:solidFill>
                <a:cs typeface="Simplified Arabic" pitchFamily="18" charset="-78"/>
              </a:rPr>
              <a:t>في بعض الدول يتم التطرق إلى وضعية اتساق البيانات الدول من خلال التقرير السنوي للبنك المركزي، أو من وثائق الموازنة العامة، أو من التقارير حول التوقعات الاقتصادية.</a:t>
            </a:r>
          </a:p>
        </p:txBody>
      </p:sp>
    </p:spTree>
    <p:extLst>
      <p:ext uri="{BB962C8B-B14F-4D97-AF65-F5344CB8AC3E}">
        <p14:creationId xmlns:p14="http://schemas.microsoft.com/office/powerpoint/2010/main" val="2806546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cxnSp>
        <p:nvCxnSpPr>
          <p:cNvPr id="12" name="Straight Connector 11"/>
          <p:cNvCxnSpPr/>
          <p:nvPr/>
        </p:nvCxnSpPr>
        <p:spPr>
          <a:xfrm>
            <a:off x="0" y="409229"/>
            <a:ext cx="574765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421189" y="409229"/>
            <a:ext cx="72281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9"/>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ED03F14-A2D4-9D42-A4F0-DD96C29FEE96}" type="slidenum">
              <a:rPr kumimoji="0" lang="en-US" sz="1000" b="0" i="0" u="none" strike="noStrike" kern="0" cap="none" spc="0" normalizeH="0" baseline="0" noProof="0" smtClean="0">
                <a:ln>
                  <a:noFill/>
                </a:ln>
                <a:solidFill>
                  <a:schemeClr val="bg1"/>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9</a:t>
            </a:fld>
            <a:endParaRPr kumimoji="0" lang="en-US" sz="1000" b="0" i="0" u="none" strike="noStrike" kern="0" cap="none" spc="0" normalizeH="0" baseline="0" noProof="0" dirty="0">
              <a:ln>
                <a:noFill/>
              </a:ln>
              <a:solidFill>
                <a:schemeClr val="bg1"/>
              </a:solidFill>
              <a:effectLst/>
              <a:uLnTx/>
              <a:uFillTx/>
            </a:endParaRPr>
          </a:p>
        </p:txBody>
      </p:sp>
      <p:sp>
        <p:nvSpPr>
          <p:cNvPr id="8" name="Title 1"/>
          <p:cNvSpPr>
            <a:spLocks noGrp="1"/>
          </p:cNvSpPr>
          <p:nvPr>
            <p:ph type="title"/>
          </p:nvPr>
        </p:nvSpPr>
        <p:spPr>
          <a:xfrm>
            <a:off x="5912396" y="158055"/>
            <a:ext cx="2641599" cy="481869"/>
          </a:xfrm>
        </p:spPr>
        <p:txBody>
          <a:bodyPr>
            <a:normAutofit/>
          </a:bodyPr>
          <a:lstStyle/>
          <a:p>
            <a:pPr algn="l"/>
            <a:r>
              <a:rPr lang="ar-AE" sz="1400" b="1" dirty="0">
                <a:solidFill>
                  <a:srgbClr val="D99931"/>
                </a:solidFill>
                <a:latin typeface="Times New Roman"/>
              </a:rPr>
              <a:t>اتساق إحصاءات الاقتصاد الكلي</a:t>
            </a:r>
            <a:endParaRPr lang="en-US" sz="1400" dirty="0">
              <a:solidFill>
                <a:srgbClr val="D99931"/>
              </a:solidFill>
              <a:latin typeface="Myriad Pro Light"/>
            </a:endParaRPr>
          </a:p>
        </p:txBody>
      </p:sp>
      <p:sp>
        <p:nvSpPr>
          <p:cNvPr id="9" name="TextBox 8">
            <a:extLst>
              <a:ext uri="{FF2B5EF4-FFF2-40B4-BE49-F238E27FC236}">
                <a16:creationId xmlns:a16="http://schemas.microsoft.com/office/drawing/2014/main" id="{2208EA41-FCCA-875A-3485-3D793B250F4F}"/>
              </a:ext>
            </a:extLst>
          </p:cNvPr>
          <p:cNvSpPr txBox="1"/>
          <p:nvPr/>
        </p:nvSpPr>
        <p:spPr>
          <a:xfrm>
            <a:off x="3383279" y="468800"/>
            <a:ext cx="1790655" cy="369332"/>
          </a:xfrm>
          <a:prstGeom prst="rect">
            <a:avLst/>
          </a:prstGeom>
          <a:noFill/>
        </p:spPr>
        <p:txBody>
          <a:bodyPr wrap="square">
            <a:spAutoFit/>
          </a:bodyPr>
          <a:lstStyle/>
          <a:p>
            <a:pPr algn="r" rtl="1"/>
            <a:r>
              <a:rPr lang="ar-AE" sz="1800" b="1" dirty="0">
                <a:solidFill>
                  <a:srgbClr val="9BBB59">
                    <a:lumMod val="75000"/>
                  </a:srgbClr>
                </a:solidFill>
                <a:latin typeface="AkzidenzGroteskBE"/>
              </a:rPr>
              <a:t>أهم نتائج الاستبيان</a:t>
            </a:r>
            <a:endParaRPr lang="en-AE" dirty="0"/>
          </a:p>
        </p:txBody>
      </p:sp>
      <p:graphicFrame>
        <p:nvGraphicFramePr>
          <p:cNvPr id="4" name="Table 5">
            <a:extLst>
              <a:ext uri="{FF2B5EF4-FFF2-40B4-BE49-F238E27FC236}">
                <a16:creationId xmlns:a16="http://schemas.microsoft.com/office/drawing/2014/main" id="{DA64B2CE-FEC1-9643-7AB2-C2710C015BBD}"/>
              </a:ext>
            </a:extLst>
          </p:cNvPr>
          <p:cNvGraphicFramePr>
            <a:graphicFrameLocks noGrp="1"/>
          </p:cNvGraphicFramePr>
          <p:nvPr>
            <p:ph idx="1"/>
            <p:extLst>
              <p:ext uri="{D42A27DB-BD31-4B8C-83A1-F6EECF244321}">
                <p14:modId xmlns:p14="http://schemas.microsoft.com/office/powerpoint/2010/main" val="2604604754"/>
              </p:ext>
            </p:extLst>
          </p:nvPr>
        </p:nvGraphicFramePr>
        <p:xfrm>
          <a:off x="457199" y="817223"/>
          <a:ext cx="8229600" cy="4249042"/>
        </p:xfrm>
        <a:graphic>
          <a:graphicData uri="http://schemas.openxmlformats.org/drawingml/2006/table">
            <a:tbl>
              <a:tblPr firstRow="1" bandRow="1">
                <a:tableStyleId>{5C22544A-7EE6-4342-B048-85BDC9FD1C3A}</a:tableStyleId>
              </a:tblPr>
              <a:tblGrid>
                <a:gridCol w="1013461">
                  <a:extLst>
                    <a:ext uri="{9D8B030D-6E8A-4147-A177-3AD203B41FA5}">
                      <a16:colId xmlns:a16="http://schemas.microsoft.com/office/drawing/2014/main" val="2599669386"/>
                    </a:ext>
                  </a:extLst>
                </a:gridCol>
                <a:gridCol w="1051560">
                  <a:extLst>
                    <a:ext uri="{9D8B030D-6E8A-4147-A177-3AD203B41FA5}">
                      <a16:colId xmlns:a16="http://schemas.microsoft.com/office/drawing/2014/main" val="3991642663"/>
                    </a:ext>
                  </a:extLst>
                </a:gridCol>
                <a:gridCol w="1021079">
                  <a:extLst>
                    <a:ext uri="{9D8B030D-6E8A-4147-A177-3AD203B41FA5}">
                      <a16:colId xmlns:a16="http://schemas.microsoft.com/office/drawing/2014/main" val="4108857686"/>
                    </a:ext>
                  </a:extLst>
                </a:gridCol>
                <a:gridCol w="1036321">
                  <a:extLst>
                    <a:ext uri="{9D8B030D-6E8A-4147-A177-3AD203B41FA5}">
                      <a16:colId xmlns:a16="http://schemas.microsoft.com/office/drawing/2014/main" val="1584940499"/>
                    </a:ext>
                  </a:extLst>
                </a:gridCol>
                <a:gridCol w="1158240">
                  <a:extLst>
                    <a:ext uri="{9D8B030D-6E8A-4147-A177-3AD203B41FA5}">
                      <a16:colId xmlns:a16="http://schemas.microsoft.com/office/drawing/2014/main" val="1281016393"/>
                    </a:ext>
                  </a:extLst>
                </a:gridCol>
                <a:gridCol w="1173480">
                  <a:extLst>
                    <a:ext uri="{9D8B030D-6E8A-4147-A177-3AD203B41FA5}">
                      <a16:colId xmlns:a16="http://schemas.microsoft.com/office/drawing/2014/main" val="2911971493"/>
                    </a:ext>
                  </a:extLst>
                </a:gridCol>
                <a:gridCol w="1775459">
                  <a:extLst>
                    <a:ext uri="{9D8B030D-6E8A-4147-A177-3AD203B41FA5}">
                      <a16:colId xmlns:a16="http://schemas.microsoft.com/office/drawing/2014/main" val="3966734303"/>
                    </a:ext>
                  </a:extLst>
                </a:gridCol>
              </a:tblGrid>
              <a:tr h="366026">
                <a:tc>
                  <a:txBody>
                    <a:bodyPr/>
                    <a:lstStyle/>
                    <a:p>
                      <a:pPr algn="ctr" rtl="1"/>
                      <a:r>
                        <a:rPr lang="ar-AE" sz="1400" dirty="0">
                          <a:solidFill>
                            <a:schemeClr val="accent3">
                              <a:lumMod val="50000"/>
                            </a:schemeClr>
                          </a:solidFill>
                        </a:rPr>
                        <a:t>السعودية</a:t>
                      </a:r>
                      <a:endParaRPr lang="en-AE" sz="1400" dirty="0">
                        <a:solidFill>
                          <a:schemeClr val="accent3">
                            <a:lumMod val="50000"/>
                          </a:schemeClr>
                        </a:solidFill>
                      </a:endParaRPr>
                    </a:p>
                  </a:txBody>
                  <a:tcPr>
                    <a:solidFill>
                      <a:schemeClr val="accent6">
                        <a:lumMod val="20000"/>
                        <a:lumOff val="80000"/>
                      </a:schemeClr>
                    </a:solidFill>
                  </a:tcPr>
                </a:tc>
                <a:tc>
                  <a:txBody>
                    <a:bodyPr/>
                    <a:lstStyle/>
                    <a:p>
                      <a:pPr marL="0" algn="ctr" defTabSz="457200" rtl="1" eaLnBrk="1" latinLnBrk="0" hangingPunct="1"/>
                      <a:r>
                        <a:rPr lang="ar-AE" sz="1400" b="1" kern="1200" dirty="0">
                          <a:solidFill>
                            <a:schemeClr val="accent3">
                              <a:lumMod val="50000"/>
                            </a:schemeClr>
                          </a:solidFill>
                          <a:latin typeface="+mn-lt"/>
                          <a:ea typeface="+mn-ea"/>
                          <a:cs typeface="+mn-cs"/>
                        </a:rPr>
                        <a:t>تونس</a:t>
                      </a:r>
                      <a:endParaRPr lang="en-AE" sz="1400" b="1" kern="1200" dirty="0">
                        <a:solidFill>
                          <a:schemeClr val="accent3">
                            <a:lumMod val="50000"/>
                          </a:schemeClr>
                        </a:solidFill>
                        <a:latin typeface="+mn-lt"/>
                        <a:ea typeface="+mn-ea"/>
                        <a:cs typeface="+mn-cs"/>
                      </a:endParaRPr>
                    </a:p>
                  </a:txBody>
                  <a:tcPr>
                    <a:solidFill>
                      <a:schemeClr val="accent6">
                        <a:lumMod val="20000"/>
                        <a:lumOff val="80000"/>
                      </a:schemeClr>
                    </a:solidFill>
                  </a:tcPr>
                </a:tc>
                <a:tc>
                  <a:txBody>
                    <a:bodyPr/>
                    <a:lstStyle/>
                    <a:p>
                      <a:pPr marL="0" algn="ctr" defTabSz="457200" rtl="1" eaLnBrk="1" latinLnBrk="0" hangingPunct="1"/>
                      <a:r>
                        <a:rPr lang="ar-AE" sz="1400" b="1" kern="1200" dirty="0">
                          <a:solidFill>
                            <a:schemeClr val="accent3">
                              <a:lumMod val="50000"/>
                            </a:schemeClr>
                          </a:solidFill>
                          <a:latin typeface="+mn-lt"/>
                          <a:ea typeface="+mn-ea"/>
                          <a:cs typeface="+mn-cs"/>
                        </a:rPr>
                        <a:t>الجزائر</a:t>
                      </a:r>
                      <a:endParaRPr lang="en-AE" sz="1400" b="1" kern="1200" dirty="0">
                        <a:solidFill>
                          <a:schemeClr val="accent3">
                            <a:lumMod val="50000"/>
                          </a:schemeClr>
                        </a:solidFill>
                        <a:latin typeface="+mn-lt"/>
                        <a:ea typeface="+mn-ea"/>
                        <a:cs typeface="+mn-cs"/>
                      </a:endParaRPr>
                    </a:p>
                  </a:txBody>
                  <a:tcPr>
                    <a:solidFill>
                      <a:schemeClr val="accent6">
                        <a:lumMod val="20000"/>
                        <a:lumOff val="80000"/>
                      </a:schemeClr>
                    </a:solidFill>
                  </a:tcPr>
                </a:tc>
                <a:tc>
                  <a:txBody>
                    <a:bodyPr/>
                    <a:lstStyle/>
                    <a:p>
                      <a:pPr marL="0" algn="ctr" defTabSz="457200" rtl="1" eaLnBrk="1" latinLnBrk="0" hangingPunct="1"/>
                      <a:r>
                        <a:rPr lang="ar-AE" sz="1400" b="1" kern="1200" dirty="0">
                          <a:solidFill>
                            <a:schemeClr val="accent3">
                              <a:lumMod val="50000"/>
                            </a:schemeClr>
                          </a:solidFill>
                          <a:latin typeface="+mn-lt"/>
                          <a:ea typeface="+mn-ea"/>
                          <a:cs typeface="+mn-cs"/>
                        </a:rPr>
                        <a:t>البحرين</a:t>
                      </a:r>
                      <a:endParaRPr lang="en-AE" sz="1400" b="1" kern="1200" dirty="0">
                        <a:solidFill>
                          <a:schemeClr val="accent3">
                            <a:lumMod val="50000"/>
                          </a:schemeClr>
                        </a:solidFill>
                        <a:latin typeface="+mn-lt"/>
                        <a:ea typeface="+mn-ea"/>
                        <a:cs typeface="+mn-cs"/>
                      </a:endParaRPr>
                    </a:p>
                  </a:txBody>
                  <a:tcPr>
                    <a:solidFill>
                      <a:schemeClr val="accent6">
                        <a:lumMod val="20000"/>
                        <a:lumOff val="80000"/>
                      </a:schemeClr>
                    </a:solidFill>
                  </a:tcPr>
                </a:tc>
                <a:tc>
                  <a:txBody>
                    <a:bodyPr/>
                    <a:lstStyle/>
                    <a:p>
                      <a:pPr marL="0" algn="ctr" defTabSz="457200" rtl="1" eaLnBrk="1" latinLnBrk="0" hangingPunct="1"/>
                      <a:r>
                        <a:rPr lang="ar-AE" sz="1400" b="1" kern="1200" dirty="0">
                          <a:solidFill>
                            <a:schemeClr val="accent3">
                              <a:lumMod val="50000"/>
                            </a:schemeClr>
                          </a:solidFill>
                          <a:latin typeface="+mn-lt"/>
                          <a:ea typeface="+mn-ea"/>
                          <a:cs typeface="+mn-cs"/>
                        </a:rPr>
                        <a:t>الإمارات</a:t>
                      </a:r>
                      <a:endParaRPr lang="en-AE" sz="1400" b="1" kern="1200" dirty="0">
                        <a:solidFill>
                          <a:schemeClr val="accent3">
                            <a:lumMod val="50000"/>
                          </a:schemeClr>
                        </a:solidFill>
                        <a:latin typeface="+mn-lt"/>
                        <a:ea typeface="+mn-ea"/>
                        <a:cs typeface="+mn-cs"/>
                      </a:endParaRPr>
                    </a:p>
                  </a:txBody>
                  <a:tcPr>
                    <a:solidFill>
                      <a:schemeClr val="accent6">
                        <a:lumMod val="20000"/>
                        <a:lumOff val="80000"/>
                      </a:schemeClr>
                    </a:solidFill>
                  </a:tcPr>
                </a:tc>
                <a:tc>
                  <a:txBody>
                    <a:bodyPr/>
                    <a:lstStyle/>
                    <a:p>
                      <a:pPr marL="0" algn="ctr" defTabSz="457200" rtl="1" eaLnBrk="1" latinLnBrk="0" hangingPunct="1"/>
                      <a:r>
                        <a:rPr lang="ar-AE" sz="1400" b="1" kern="1200" dirty="0">
                          <a:solidFill>
                            <a:schemeClr val="accent3">
                              <a:lumMod val="50000"/>
                            </a:schemeClr>
                          </a:solidFill>
                          <a:latin typeface="+mn-lt"/>
                          <a:ea typeface="+mn-ea"/>
                          <a:cs typeface="+mn-cs"/>
                        </a:rPr>
                        <a:t>الأردن</a:t>
                      </a:r>
                      <a:endParaRPr lang="en-AE" sz="1400" b="1" kern="1200" dirty="0">
                        <a:solidFill>
                          <a:schemeClr val="accent3">
                            <a:lumMod val="50000"/>
                          </a:schemeClr>
                        </a:solidFill>
                        <a:latin typeface="+mn-lt"/>
                        <a:ea typeface="+mn-ea"/>
                        <a:cs typeface="+mn-cs"/>
                      </a:endParaRPr>
                    </a:p>
                  </a:txBody>
                  <a:tcPr>
                    <a:solidFill>
                      <a:schemeClr val="accent6">
                        <a:lumMod val="20000"/>
                        <a:lumOff val="80000"/>
                      </a:schemeClr>
                    </a:solidFill>
                  </a:tcPr>
                </a:tc>
                <a:tc>
                  <a:txBody>
                    <a:bodyPr/>
                    <a:lstStyle/>
                    <a:p>
                      <a:pPr algn="ctr" rtl="1"/>
                      <a:endParaRPr lang="en-AE" dirty="0"/>
                    </a:p>
                  </a:txBody>
                  <a:tcPr>
                    <a:solidFill>
                      <a:schemeClr val="accent6">
                        <a:lumMod val="20000"/>
                        <a:lumOff val="80000"/>
                      </a:schemeClr>
                    </a:solidFill>
                  </a:tcPr>
                </a:tc>
                <a:extLst>
                  <a:ext uri="{0D108BD9-81ED-4DB2-BD59-A6C34878D82A}">
                    <a16:rowId xmlns:a16="http://schemas.microsoft.com/office/drawing/2014/main" val="2419830943"/>
                  </a:ext>
                </a:extLst>
              </a:tr>
              <a:tr h="1736788">
                <a:tc rowSpan="2">
                  <a:txBody>
                    <a:bodyPr/>
                    <a:lstStyle/>
                    <a:p>
                      <a:pPr marL="0" marR="0" lvl="0" indent="0" algn="ctr" defTabSz="457200" rtl="1" eaLnBrk="1" fontAlgn="auto" latinLnBrk="0" hangingPunct="1">
                        <a:lnSpc>
                          <a:spcPct val="100000"/>
                        </a:lnSpc>
                        <a:spcBef>
                          <a:spcPts val="0"/>
                        </a:spcBef>
                        <a:spcAft>
                          <a:spcPts val="0"/>
                        </a:spcAft>
                        <a:buClrTx/>
                        <a:buSzTx/>
                        <a:buFontTx/>
                        <a:buNone/>
                        <a:tabLst/>
                        <a:defRPr/>
                      </a:pPr>
                      <a:r>
                        <a:rPr lang="ar-AE" sz="1200" b="0" dirty="0">
                          <a:cs typeface="+mj-cs"/>
                        </a:rPr>
                        <a:t>اجتماع التنسيق و</a:t>
                      </a:r>
                      <a:r>
                        <a:rPr lang="ar-TN" sz="1200" b="0" dirty="0">
                          <a:cs typeface="+mj-cs"/>
                        </a:rPr>
                        <a:t>"الإطار الاقتصاد الكلي" و</a:t>
                      </a:r>
                      <a:r>
                        <a:rPr lang="ar-AE" sz="1200" b="0" dirty="0">
                          <a:cs typeface="+mj-cs"/>
                        </a:rPr>
                        <a:t>ال</a:t>
                      </a:r>
                      <a:r>
                        <a:rPr lang="ar-TN" sz="1200" b="0" dirty="0">
                          <a:cs typeface="+mj-cs"/>
                        </a:rPr>
                        <a:t>نماذج </a:t>
                      </a:r>
                      <a:r>
                        <a:rPr lang="ar-AE" sz="1200" b="0" dirty="0">
                          <a:cs typeface="+mj-cs"/>
                        </a:rPr>
                        <a:t>ال</a:t>
                      </a:r>
                      <a:r>
                        <a:rPr lang="ar-TN" sz="1200" b="0" dirty="0">
                          <a:cs typeface="+mj-cs"/>
                        </a:rPr>
                        <a:t>قياسية</a:t>
                      </a:r>
                      <a:endParaRPr lang="en-AE" sz="1200" b="0" dirty="0">
                        <a:cs typeface="+mj-cs"/>
                      </a:endParaRPr>
                    </a:p>
                    <a:p>
                      <a:pPr algn="ctr" rtl="1"/>
                      <a:endParaRPr lang="en-AE" sz="1200" b="0" dirty="0">
                        <a:cs typeface="+mj-cs"/>
                      </a:endParaRPr>
                    </a:p>
                  </a:txBody>
                  <a:tcPr/>
                </a:tc>
                <a:tc rowSpan="2">
                  <a:txBody>
                    <a:bodyPr/>
                    <a:lstStyle/>
                    <a:p>
                      <a:pPr algn="ctr" rtl="1"/>
                      <a:r>
                        <a:rPr lang="ar-TN" sz="1200" b="0" dirty="0">
                          <a:cs typeface="+mj-cs"/>
                        </a:rPr>
                        <a:t>المجلس الوطني للإحصاء</a:t>
                      </a:r>
                      <a:endParaRPr lang="en-AE" sz="1200" b="0" dirty="0">
                        <a:cs typeface="+mj-cs"/>
                      </a:endParaRPr>
                    </a:p>
                  </a:txBody>
                  <a:tcPr/>
                </a:tc>
                <a:tc rowSpan="2">
                  <a:txBody>
                    <a:bodyPr/>
                    <a:lstStyle/>
                    <a:p>
                      <a:pPr algn="ctr" rtl="1"/>
                      <a:r>
                        <a:rPr lang="ar-TN" sz="1200" b="0" dirty="0">
                          <a:cs typeface="+mj-cs"/>
                        </a:rPr>
                        <a:t>المجلس الوطني للإحصاء </a:t>
                      </a:r>
                      <a:endParaRPr lang="ar-AE" sz="1200" b="0" dirty="0">
                        <a:cs typeface="+mj-cs"/>
                      </a:endParaRPr>
                    </a:p>
                    <a:p>
                      <a:pPr algn="ctr" rtl="1"/>
                      <a:endParaRPr lang="en-AE" sz="1200" b="0" dirty="0">
                        <a:cs typeface="+mj-cs"/>
                      </a:endParaRPr>
                    </a:p>
                  </a:txBody>
                  <a:tcPr/>
                </a:tc>
                <a:tc>
                  <a:txBody>
                    <a:bodyPr/>
                    <a:lstStyle/>
                    <a:p>
                      <a:pPr algn="ctr" rtl="1"/>
                      <a:r>
                        <a:rPr lang="ar-AE" sz="1200" b="0" dirty="0">
                          <a:cs typeface="+mj-cs"/>
                        </a:rPr>
                        <a:t>اجتماع التنسيق و</a:t>
                      </a:r>
                      <a:r>
                        <a:rPr lang="ar-TN" sz="1200" b="0" dirty="0">
                          <a:cs typeface="+mj-cs"/>
                        </a:rPr>
                        <a:t>"الإطار الاقتصاد الكلي" و</a:t>
                      </a:r>
                      <a:r>
                        <a:rPr lang="ar-AE" sz="1200" b="0" dirty="0">
                          <a:cs typeface="+mj-cs"/>
                        </a:rPr>
                        <a:t>ال</a:t>
                      </a:r>
                      <a:r>
                        <a:rPr lang="ar-TN" sz="1200" b="0" dirty="0">
                          <a:cs typeface="+mj-cs"/>
                        </a:rPr>
                        <a:t>نماذج </a:t>
                      </a:r>
                      <a:r>
                        <a:rPr lang="ar-AE" sz="1200" b="0" dirty="0">
                          <a:cs typeface="+mj-cs"/>
                        </a:rPr>
                        <a:t>ال</a:t>
                      </a:r>
                      <a:r>
                        <a:rPr lang="ar-TN" sz="1200" b="0" dirty="0">
                          <a:cs typeface="+mj-cs"/>
                        </a:rPr>
                        <a:t>قياسية</a:t>
                      </a:r>
                      <a:r>
                        <a:rPr lang="ar-AE" sz="1200" b="0" dirty="0">
                          <a:cs typeface="+mj-cs"/>
                        </a:rPr>
                        <a:t> والبرمجة المالية</a:t>
                      </a:r>
                      <a:endParaRPr lang="en-AE" sz="1200" b="0" dirty="0">
                        <a:cs typeface="+mj-cs"/>
                      </a:endParaRPr>
                    </a:p>
                  </a:txBody>
                  <a:tcPr/>
                </a:tc>
                <a:tc>
                  <a:txBody>
                    <a:bodyPr/>
                    <a:lstStyle/>
                    <a:p>
                      <a:pPr algn="ctr" rtl="1"/>
                      <a:r>
                        <a:rPr lang="ar-AE" sz="1200" b="0" dirty="0">
                          <a:cs typeface="+mj-cs"/>
                        </a:rPr>
                        <a:t>الاجتماعات الدورية مع منتجي البيانات/الإطار الاقتصاد الكلي</a:t>
                      </a:r>
                      <a:endParaRPr lang="en-AE" sz="1200" b="0" dirty="0">
                        <a:cs typeface="+mj-cs"/>
                      </a:endParaRPr>
                    </a:p>
                  </a:txBody>
                  <a:tcPr/>
                </a:tc>
                <a:tc>
                  <a:txBody>
                    <a:bodyPr/>
                    <a:lstStyle/>
                    <a:p>
                      <a:pPr algn="ctr" rtl="1"/>
                      <a:r>
                        <a:rPr lang="ar-AE" sz="1200" b="0" dirty="0">
                          <a:cs typeface="+mj-cs"/>
                        </a:rPr>
                        <a:t>اجتماعات التنسيق بين منتجي البيانات</a:t>
                      </a:r>
                      <a:endParaRPr lang="en-AE" sz="1200" b="0" dirty="0">
                        <a:cs typeface="+mj-cs"/>
                      </a:endParaRPr>
                    </a:p>
                  </a:txBody>
                  <a:tcPr/>
                </a:tc>
                <a:tc>
                  <a:txBody>
                    <a:bodyPr/>
                    <a:lstStyle/>
                    <a:p>
                      <a:pPr algn="ctr" rtl="1"/>
                      <a:r>
                        <a:rPr lang="ar-SA" sz="1200" b="1" kern="1200" dirty="0">
                          <a:solidFill>
                            <a:schemeClr val="dk1"/>
                          </a:solidFill>
                          <a:effectLst/>
                          <a:latin typeface="+mn-lt"/>
                          <a:ea typeface="+mn-ea"/>
                          <a:cs typeface="+mj-cs"/>
                        </a:rPr>
                        <a:t>أداة لتقييم اتساق  بيانات </a:t>
                      </a:r>
                      <a:endParaRPr lang="en-AE" sz="1200" b="1" dirty="0">
                        <a:cs typeface="+mj-cs"/>
                      </a:endParaRPr>
                    </a:p>
                  </a:txBody>
                  <a:tcPr/>
                </a:tc>
                <a:extLst>
                  <a:ext uri="{0D108BD9-81ED-4DB2-BD59-A6C34878D82A}">
                    <a16:rowId xmlns:a16="http://schemas.microsoft.com/office/drawing/2014/main" val="107424836"/>
                  </a:ext>
                </a:extLst>
              </a:tr>
              <a:tr h="912550">
                <a:tc vMerge="1">
                  <a:txBody>
                    <a:bodyPr/>
                    <a:lstStyle/>
                    <a:p>
                      <a:pPr algn="ctr" rtl="1"/>
                      <a:endParaRPr lang="en-AE" sz="1400" b="0" dirty="0"/>
                    </a:p>
                  </a:txBody>
                  <a:tcPr/>
                </a:tc>
                <a:tc vMerge="1">
                  <a:txBody>
                    <a:bodyPr/>
                    <a:lstStyle/>
                    <a:p>
                      <a:pPr algn="ctr" rtl="1"/>
                      <a:endParaRPr lang="en-AE" sz="1400" b="0" dirty="0"/>
                    </a:p>
                  </a:txBody>
                  <a:tcPr/>
                </a:tc>
                <a:tc vMerge="1">
                  <a:txBody>
                    <a:bodyPr/>
                    <a:lstStyle/>
                    <a:p>
                      <a:pPr algn="ctr" rtl="1"/>
                      <a:endParaRPr lang="en-AE" sz="1400" b="0" dirty="0"/>
                    </a:p>
                  </a:txBody>
                  <a:tcPr/>
                </a:tc>
                <a:tc>
                  <a:txBody>
                    <a:bodyPr/>
                    <a:lstStyle/>
                    <a:p>
                      <a:pPr marL="0" marR="0" lvl="0" indent="0" algn="ctr" defTabSz="457200" rtl="1" eaLnBrk="1" fontAlgn="auto" latinLnBrk="0" hangingPunct="1">
                        <a:lnSpc>
                          <a:spcPct val="100000"/>
                        </a:lnSpc>
                        <a:spcBef>
                          <a:spcPts val="0"/>
                        </a:spcBef>
                        <a:spcAft>
                          <a:spcPts val="0"/>
                        </a:spcAft>
                        <a:buClrTx/>
                        <a:buSzTx/>
                        <a:buFontTx/>
                        <a:buNone/>
                        <a:tabLst/>
                        <a:defRPr/>
                      </a:pPr>
                      <a:r>
                        <a:rPr lang="ar-AE" sz="1200" b="0" dirty="0">
                          <a:cs typeface="+mj-cs"/>
                        </a:rPr>
                        <a:t>في االاستراتيجية الاقتصادية الوطنية</a:t>
                      </a:r>
                      <a:endParaRPr lang="en-AE" sz="1200" b="0" dirty="0">
                        <a:cs typeface="+mj-cs"/>
                      </a:endParaRPr>
                    </a:p>
                  </a:txBody>
                  <a:tcPr/>
                </a:tc>
                <a:tc>
                  <a:txBody>
                    <a:bodyPr/>
                    <a:lstStyle/>
                    <a:p>
                      <a:pPr algn="ctr" rtl="1"/>
                      <a:r>
                        <a:rPr lang="ar-AE" sz="1200" b="0" dirty="0">
                          <a:cs typeface="+mj-cs"/>
                        </a:rPr>
                        <a:t>للاستخدام الداخلي في جهاز الاحصاء</a:t>
                      </a:r>
                      <a:endParaRPr lang="en-AE" sz="1200" b="0" dirty="0">
                        <a:cs typeface="+mj-cs"/>
                      </a:endParaRPr>
                    </a:p>
                  </a:txBody>
                  <a:tcPr/>
                </a:tc>
                <a:tc rowSpan="2">
                  <a:txBody>
                    <a:bodyPr/>
                    <a:lstStyle/>
                    <a:p>
                      <a:pPr algn="ctr" rtl="1"/>
                      <a:r>
                        <a:rPr lang="ar-AE" sz="1200" b="0" kern="1200" dirty="0">
                          <a:solidFill>
                            <a:schemeClr val="dk1"/>
                          </a:solidFill>
                          <a:effectLst/>
                          <a:latin typeface="+mn-lt"/>
                          <a:ea typeface="+mn-ea"/>
                          <a:cs typeface="+mj-cs"/>
                        </a:rPr>
                        <a:t>ا</a:t>
                      </a:r>
                      <a:r>
                        <a:rPr lang="ar-SA" sz="1200" b="0" kern="1200" dirty="0">
                          <a:solidFill>
                            <a:schemeClr val="dk1"/>
                          </a:solidFill>
                          <a:effectLst/>
                          <a:latin typeface="+mn-lt"/>
                          <a:ea typeface="+mn-ea"/>
                          <a:cs typeface="+mj-cs"/>
                        </a:rPr>
                        <a:t>لتقرير السنوي للبنك المركزي</a:t>
                      </a:r>
                      <a:r>
                        <a:rPr lang="ar-AE" sz="1200" b="0" kern="1200" dirty="0">
                          <a:solidFill>
                            <a:schemeClr val="dk1"/>
                          </a:solidFill>
                          <a:effectLst/>
                          <a:latin typeface="+mn-lt"/>
                          <a:ea typeface="+mn-ea"/>
                          <a:cs typeface="+mj-cs"/>
                        </a:rPr>
                        <a:t> / التوقعات</a:t>
                      </a:r>
                      <a:endParaRPr lang="en-AE" sz="1200" b="0" dirty="0">
                        <a:cs typeface="+mj-cs"/>
                      </a:endParaRPr>
                    </a:p>
                  </a:txBody>
                  <a:tcPr/>
                </a:tc>
                <a:tc>
                  <a:txBody>
                    <a:bodyPr/>
                    <a:lstStyle/>
                    <a:p>
                      <a:pPr algn="ctr" rtl="1"/>
                      <a:r>
                        <a:rPr lang="ar-AE" sz="1200" b="1" dirty="0">
                          <a:cs typeface="+mj-cs"/>
                        </a:rPr>
                        <a:t>نشر اتساق الاحصاءات</a:t>
                      </a:r>
                      <a:endParaRPr lang="en-AE" sz="1200" b="1" dirty="0">
                        <a:cs typeface="+mj-cs"/>
                      </a:endParaRPr>
                    </a:p>
                  </a:txBody>
                  <a:tcPr/>
                </a:tc>
                <a:extLst>
                  <a:ext uri="{0D108BD9-81ED-4DB2-BD59-A6C34878D82A}">
                    <a16:rowId xmlns:a16="http://schemas.microsoft.com/office/drawing/2014/main" val="2821387858"/>
                  </a:ext>
                </a:extLst>
              </a:tr>
              <a:tr h="1233678">
                <a:tc>
                  <a:txBody>
                    <a:bodyPr/>
                    <a:lstStyle/>
                    <a:p>
                      <a:pPr algn="ctr" rtl="1"/>
                      <a:r>
                        <a:rPr lang="ar-AE" sz="1200" b="0" dirty="0">
                          <a:cs typeface="+mj-cs"/>
                        </a:rPr>
                        <a:t>بيانات </a:t>
                      </a:r>
                      <a:r>
                        <a:rPr lang="ar-TN" sz="1200" b="0" dirty="0">
                          <a:cs typeface="+mj-cs"/>
                        </a:rPr>
                        <a:t>متسقة بشكل </a:t>
                      </a:r>
                      <a:r>
                        <a:rPr lang="ar-AE" sz="1200" b="0" dirty="0">
                          <a:cs typeface="+mj-cs"/>
                        </a:rPr>
                        <a:t>جيد واستمرار تحديث أنظمة الاتساق لكافة البيانات.</a:t>
                      </a:r>
                      <a:r>
                        <a:rPr lang="ar-TN" sz="1200" b="0" dirty="0">
                          <a:cs typeface="+mj-cs"/>
                        </a:rPr>
                        <a:t> </a:t>
                      </a:r>
                      <a:endParaRPr lang="en-AE" sz="1200" b="0" dirty="0">
                        <a:cs typeface="+mj-cs"/>
                      </a:endParaRPr>
                    </a:p>
                  </a:txBody>
                  <a:tcPr/>
                </a:tc>
                <a:tc>
                  <a:txBody>
                    <a:bodyPr/>
                    <a:lstStyle/>
                    <a:p>
                      <a:pPr algn="ctr" rtl="1"/>
                      <a:r>
                        <a:rPr lang="ar-AE" sz="1200" b="0" dirty="0">
                          <a:cs typeface="+mj-cs"/>
                        </a:rPr>
                        <a:t>ي</a:t>
                      </a:r>
                      <a:r>
                        <a:rPr lang="ar-TN" sz="1200" b="0" dirty="0">
                          <a:cs typeface="+mj-cs"/>
                        </a:rPr>
                        <a:t>عتبر البنك المركزي أن  اتساق </a:t>
                      </a:r>
                      <a:r>
                        <a:rPr lang="ar-AE" sz="1200" b="0" dirty="0">
                          <a:cs typeface="+mj-cs"/>
                        </a:rPr>
                        <a:t>ال</a:t>
                      </a:r>
                      <a:r>
                        <a:rPr lang="ar-TN" sz="1200" b="0" dirty="0">
                          <a:cs typeface="+mj-cs"/>
                        </a:rPr>
                        <a:t>إحصاءات</a:t>
                      </a:r>
                      <a:r>
                        <a:rPr lang="ar-AE" sz="1200" b="0" dirty="0">
                          <a:cs typeface="+mj-cs"/>
                        </a:rPr>
                        <a:t> يحتاج مزيد من التحسين</a:t>
                      </a:r>
                      <a:endParaRPr lang="en-AE" sz="1200" b="0" dirty="0">
                        <a:cs typeface="+mj-cs"/>
                      </a:endParaRPr>
                    </a:p>
                  </a:txBody>
                  <a:tcPr/>
                </a:tc>
                <a:tc>
                  <a:txBody>
                    <a:bodyPr/>
                    <a:lstStyle/>
                    <a:p>
                      <a:pPr algn="ctr" rtl="1"/>
                      <a:r>
                        <a:rPr lang="ar-AE" sz="1200" b="0" dirty="0">
                          <a:cs typeface="+mj-cs"/>
                        </a:rPr>
                        <a:t>اتساق البيانات من خلال الحسابات القومية</a:t>
                      </a:r>
                      <a:endParaRPr lang="en-AE" sz="1200" b="0" dirty="0">
                        <a:cs typeface="+mj-cs"/>
                      </a:endParaRPr>
                    </a:p>
                  </a:txBody>
                  <a:tcPr/>
                </a:tc>
                <a:tc>
                  <a:txBody>
                    <a:bodyPr/>
                    <a:lstStyle/>
                    <a:p>
                      <a:pPr algn="ctr" rtl="1"/>
                      <a:r>
                        <a:rPr lang="ar-AE" sz="1200" b="0" dirty="0">
                          <a:cs typeface="+mj-cs"/>
                        </a:rPr>
                        <a:t>يحتاج مزيد من التنسيق بين منتجي الإحصاءات</a:t>
                      </a:r>
                    </a:p>
                  </a:txBody>
                  <a:tcPr/>
                </a:tc>
                <a:tc>
                  <a:txBody>
                    <a:bodyPr/>
                    <a:lstStyle/>
                    <a:p>
                      <a:pPr algn="ctr" rtl="1"/>
                      <a:r>
                        <a:rPr lang="ar-AE" sz="1200" b="0" dirty="0">
                          <a:cs typeface="+mj-cs"/>
                        </a:rPr>
                        <a:t>اتساق جيد مع وجود بعض التحديات جاري العمل على تجاوزها.</a:t>
                      </a:r>
                      <a:endParaRPr lang="en-AE" sz="1200" b="0" dirty="0">
                        <a:cs typeface="+mj-cs"/>
                      </a:endParaRPr>
                    </a:p>
                  </a:txBody>
                  <a:tcPr/>
                </a:tc>
                <a:tc vMerge="1">
                  <a:txBody>
                    <a:bodyPr/>
                    <a:lstStyle/>
                    <a:p>
                      <a:pPr algn="ctr" rtl="1"/>
                      <a:endParaRPr lang="en-AE" sz="1200" b="0" dirty="0">
                        <a:cs typeface="+mj-cs"/>
                      </a:endParaRPr>
                    </a:p>
                  </a:txBody>
                  <a:tcPr/>
                </a:tc>
                <a:tc>
                  <a:txBody>
                    <a:bodyPr/>
                    <a:lstStyle/>
                    <a:p>
                      <a:pPr algn="ctr" rtl="1"/>
                      <a:r>
                        <a:rPr lang="ar-AE" sz="1200" b="1" dirty="0">
                          <a:cs typeface="+mj-cs"/>
                        </a:rPr>
                        <a:t>وضع اتساق الاحصاءات</a:t>
                      </a:r>
                      <a:endParaRPr lang="en-AE" sz="1200" b="1" dirty="0">
                        <a:cs typeface="+mj-cs"/>
                      </a:endParaRPr>
                    </a:p>
                  </a:txBody>
                  <a:tcPr/>
                </a:tc>
                <a:extLst>
                  <a:ext uri="{0D108BD9-81ED-4DB2-BD59-A6C34878D82A}">
                    <a16:rowId xmlns:a16="http://schemas.microsoft.com/office/drawing/2014/main" val="2454003093"/>
                  </a:ext>
                </a:extLst>
              </a:tr>
            </a:tbl>
          </a:graphicData>
        </a:graphic>
      </p:graphicFrame>
    </p:spTree>
    <p:extLst>
      <p:ext uri="{BB962C8B-B14F-4D97-AF65-F5344CB8AC3E}">
        <p14:creationId xmlns:p14="http://schemas.microsoft.com/office/powerpoint/2010/main" val="3879599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31611</TotalTime>
  <Words>1228</Words>
  <Application>Microsoft Office PowerPoint</Application>
  <PresentationFormat>On-screen Show (16:10)</PresentationFormat>
  <Paragraphs>173</Paragraphs>
  <Slides>14</Slides>
  <Notes>10</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14</vt:i4>
      </vt:variant>
    </vt:vector>
  </HeadingPairs>
  <TitlesOfParts>
    <vt:vector size="27" baseType="lpstr">
      <vt:lpstr>AkzidenzGroteskBE</vt:lpstr>
      <vt:lpstr>Arial</vt:lpstr>
      <vt:lpstr>Calibri</vt:lpstr>
      <vt:lpstr>Calibri Light</vt:lpstr>
      <vt:lpstr>DIN Next LT Arabic Medium</vt:lpstr>
      <vt:lpstr>Myriad Pro Light</vt:lpstr>
      <vt:lpstr>Simplified Arabic</vt:lpstr>
      <vt:lpstr>Times New Roman</vt:lpstr>
      <vt:lpstr>Wingdings</vt:lpstr>
      <vt:lpstr>Office Theme</vt:lpstr>
      <vt:lpstr>1_Office Theme</vt:lpstr>
      <vt:lpstr>2_Office Theme</vt:lpstr>
      <vt:lpstr>3_Office Theme</vt:lpstr>
      <vt:lpstr>امحمد موعش أمانة اللجنة الفنية صندوق النقد العربي</vt:lpstr>
      <vt:lpstr>نقاط العرض </vt:lpstr>
      <vt:lpstr>اتساق إحصاءات الاقتصاد الكلي</vt:lpstr>
      <vt:lpstr>اتساق إحصاءات الاقتصاد الكلي</vt:lpstr>
      <vt:lpstr>اتساق إحصاءات الاقتصاد الكلي</vt:lpstr>
      <vt:lpstr>اتساق إحصاءات الاقتصاد الكلي</vt:lpstr>
      <vt:lpstr>اتساق إحصاءات الاقتصاد الكلي</vt:lpstr>
      <vt:lpstr>اتساق إحصاءات الاقتصاد الكلي</vt:lpstr>
      <vt:lpstr>اتساق إحصاءات الاقتصاد الكلي</vt:lpstr>
      <vt:lpstr>اتساق إحصاءات الاقتصاد الكلي</vt:lpstr>
      <vt:lpstr>اتساق إحصاءات الاقتصاد الكلي</vt:lpstr>
      <vt:lpstr>اتساق إحصاءات الاقتصاد الكلي</vt:lpstr>
      <vt:lpstr>اتساق إحصاءات الاقتصاد الكلي</vt:lpstr>
      <vt:lpstr>شكراً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MAJOR TITLE GOES HERE</dc:title>
  <dc:creator>Mhamed Mouaacha</dc:creator>
  <cp:lastModifiedBy>Jamal Qasem</cp:lastModifiedBy>
  <cp:revision>906</cp:revision>
  <cp:lastPrinted>2023-10-24T10:01:25Z</cp:lastPrinted>
  <dcterms:created xsi:type="dcterms:W3CDTF">2017-02-06T09:01:23Z</dcterms:created>
  <dcterms:modified xsi:type="dcterms:W3CDTF">2023-11-07T06:12:25Z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9f17927-79b2-40d2-8aa6-1ef1eabb3585_Enabled">
    <vt:lpwstr>true</vt:lpwstr>
  </property>
  <property fmtid="{D5CDD505-2E9C-101B-9397-08002B2CF9AE}" pid="3" name="MSIP_Label_e9f17927-79b2-40d2-8aa6-1ef1eabb3585_SetDate">
    <vt:lpwstr>2022-10-03T07:48:47Z</vt:lpwstr>
  </property>
  <property fmtid="{D5CDD505-2E9C-101B-9397-08002B2CF9AE}" pid="4" name="MSIP_Label_e9f17927-79b2-40d2-8aa6-1ef1eabb3585_Method">
    <vt:lpwstr>Standard</vt:lpwstr>
  </property>
  <property fmtid="{D5CDD505-2E9C-101B-9397-08002B2CF9AE}" pid="5" name="MSIP_Label_e9f17927-79b2-40d2-8aa6-1ef1eabb3585_Name">
    <vt:lpwstr>defa4170-0d19-0005-0004-bc88714345d2</vt:lpwstr>
  </property>
  <property fmtid="{D5CDD505-2E9C-101B-9397-08002B2CF9AE}" pid="6" name="MSIP_Label_e9f17927-79b2-40d2-8aa6-1ef1eabb3585_SiteId">
    <vt:lpwstr>4aa5460f-975c-4915-88d5-cf81ff19b905</vt:lpwstr>
  </property>
  <property fmtid="{D5CDD505-2E9C-101B-9397-08002B2CF9AE}" pid="7" name="MSIP_Label_e9f17927-79b2-40d2-8aa6-1ef1eabb3585_ActionId">
    <vt:lpwstr>79a9401c-0454-4393-a24d-0dc1c57cdb34</vt:lpwstr>
  </property>
  <property fmtid="{D5CDD505-2E9C-101B-9397-08002B2CF9AE}" pid="8" name="MSIP_Label_e9f17927-79b2-40d2-8aa6-1ef1eabb3585_ContentBits">
    <vt:lpwstr>0</vt:lpwstr>
  </property>
</Properties>
</file>