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56" r:id="rId4"/>
    <p:sldId id="264" r:id="rId5"/>
    <p:sldId id="263" r:id="rId6"/>
    <p:sldId id="257" r:id="rId7"/>
    <p:sldId id="258" r:id="rId8"/>
    <p:sldId id="259" r:id="rId9"/>
    <p:sldId id="260" r:id="rId10"/>
    <p:sldId id="261" r:id="rId11"/>
    <p:sldId id="265" r:id="rId12"/>
    <p:sldId id="267" r:id="rId13"/>
    <p:sldId id="268" r:id="rId14"/>
    <p:sldId id="269" r:id="rId15"/>
    <p:sldId id="270" r:id="rId16"/>
    <p:sldId id="274" r:id="rId17"/>
    <p:sldId id="266" r:id="rId18"/>
    <p:sldId id="273" r:id="rId19"/>
    <p:sldId id="262" r:id="rId20"/>
    <p:sldId id="275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" initials="D" lastIdx="1" clrIdx="0">
    <p:extLst>
      <p:ext uri="{19B8F6BF-5375-455C-9EA6-DF929625EA0E}">
        <p15:presenceInfo xmlns:p15="http://schemas.microsoft.com/office/powerpoint/2012/main" userId="D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8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344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13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26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06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26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58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94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49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76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10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DFAEE-E449-4001-A7B2-617146C1741A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7AE3-FFC8-4964-9E7E-5CD1145FA1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38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9067" y="2532592"/>
            <a:ext cx="10515600" cy="1325563"/>
          </a:xfrm>
        </p:spPr>
        <p:txBody>
          <a:bodyPr/>
          <a:lstStyle/>
          <a:p>
            <a:pPr algn="ctr"/>
            <a:r>
              <a:rPr lang="ar-MA" dirty="0"/>
              <a:t>اتساق إحصاءات الاقتصاد الكلي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607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MA" dirty="0"/>
              <a:t>الروابط المحاسبية</a:t>
            </a:r>
            <a:br>
              <a:rPr lang="fr-MA" dirty="0"/>
            </a:br>
            <a:r>
              <a:rPr lang="ar-MA" dirty="0"/>
              <a:t>العلاقات المتبادلة بين حسابات الاقتصاد الكلي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168400" y="2077510"/>
            <a:ext cx="2692400" cy="6687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القطاع الحقيقي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755466" y="2099733"/>
            <a:ext cx="2252133" cy="7482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MA" dirty="0"/>
              <a:t>الحكومة العامة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755466" y="4906433"/>
            <a:ext cx="2315587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القطاع النقدي(شركات الإيداع)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174644" y="4906433"/>
            <a:ext cx="269239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بقية العالم (القطاع الخارجي)</a:t>
            </a:r>
            <a:endParaRPr lang="fr-FR" dirty="0"/>
          </a:p>
        </p:txBody>
      </p:sp>
      <p:sp>
        <p:nvSpPr>
          <p:cNvPr id="9" name="Double flèche horizontale 8"/>
          <p:cNvSpPr/>
          <p:nvPr/>
        </p:nvSpPr>
        <p:spPr>
          <a:xfrm flipV="1">
            <a:off x="4072467" y="2305048"/>
            <a:ext cx="3395133" cy="9001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Double flèche horizontale 9"/>
          <p:cNvSpPr/>
          <p:nvPr/>
        </p:nvSpPr>
        <p:spPr>
          <a:xfrm flipV="1">
            <a:off x="4377267" y="5266266"/>
            <a:ext cx="3090333" cy="1354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Double flèche horizontale 10"/>
          <p:cNvSpPr/>
          <p:nvPr/>
        </p:nvSpPr>
        <p:spPr>
          <a:xfrm rot="16200000" flipV="1">
            <a:off x="1773873" y="3631035"/>
            <a:ext cx="1715558" cy="1494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ouble flèche horizontale 11"/>
          <p:cNvSpPr/>
          <p:nvPr/>
        </p:nvSpPr>
        <p:spPr>
          <a:xfrm rot="19947298">
            <a:off x="3733844" y="3709178"/>
            <a:ext cx="4105969" cy="1146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ouble flèche horizontale 12"/>
          <p:cNvSpPr/>
          <p:nvPr/>
        </p:nvSpPr>
        <p:spPr>
          <a:xfrm rot="1630648">
            <a:off x="3243673" y="3943805"/>
            <a:ext cx="5014574" cy="996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horizontale 13"/>
          <p:cNvSpPr/>
          <p:nvPr/>
        </p:nvSpPr>
        <p:spPr>
          <a:xfrm rot="16200000" flipV="1">
            <a:off x="8012166" y="3797514"/>
            <a:ext cx="1752601" cy="1858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Heptagone 14"/>
          <p:cNvSpPr/>
          <p:nvPr/>
        </p:nvSpPr>
        <p:spPr>
          <a:xfrm>
            <a:off x="5786828" y="1967970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1</a:t>
            </a:r>
            <a:endParaRPr lang="fr-FR" dirty="0"/>
          </a:p>
        </p:txBody>
      </p:sp>
      <p:sp>
        <p:nvSpPr>
          <p:cNvPr id="16" name="Heptagone 15"/>
          <p:cNvSpPr/>
          <p:nvPr/>
        </p:nvSpPr>
        <p:spPr>
          <a:xfrm>
            <a:off x="4157134" y="2899101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6</a:t>
            </a:r>
            <a:endParaRPr lang="fr-FR" dirty="0"/>
          </a:p>
        </p:txBody>
      </p:sp>
      <p:sp>
        <p:nvSpPr>
          <p:cNvPr id="17" name="Heptagone 16"/>
          <p:cNvSpPr/>
          <p:nvPr/>
        </p:nvSpPr>
        <p:spPr>
          <a:xfrm>
            <a:off x="2116667" y="3582933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2</a:t>
            </a:r>
            <a:endParaRPr lang="fr-FR" dirty="0"/>
          </a:p>
        </p:txBody>
      </p:sp>
      <p:sp>
        <p:nvSpPr>
          <p:cNvPr id="18" name="Heptagone 17"/>
          <p:cNvSpPr/>
          <p:nvPr/>
        </p:nvSpPr>
        <p:spPr>
          <a:xfrm>
            <a:off x="9111376" y="3639508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5</a:t>
            </a:r>
            <a:endParaRPr lang="fr-FR" dirty="0"/>
          </a:p>
        </p:txBody>
      </p:sp>
      <p:sp>
        <p:nvSpPr>
          <p:cNvPr id="19" name="Heptagone 18"/>
          <p:cNvSpPr/>
          <p:nvPr/>
        </p:nvSpPr>
        <p:spPr>
          <a:xfrm>
            <a:off x="5875867" y="4952950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4</a:t>
            </a:r>
            <a:endParaRPr lang="fr-FR" dirty="0"/>
          </a:p>
        </p:txBody>
      </p:sp>
      <p:sp>
        <p:nvSpPr>
          <p:cNvPr id="20" name="Heptagone 19"/>
          <p:cNvSpPr/>
          <p:nvPr/>
        </p:nvSpPr>
        <p:spPr>
          <a:xfrm>
            <a:off x="6896099" y="3185847"/>
            <a:ext cx="440266" cy="2540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dirty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110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9333" y="334963"/>
            <a:ext cx="9144000" cy="1629303"/>
          </a:xfrm>
        </p:spPr>
        <p:txBody>
          <a:bodyPr>
            <a:normAutofit fontScale="90000"/>
          </a:bodyPr>
          <a:lstStyle/>
          <a:p>
            <a:br>
              <a:rPr lang="ar-MA" dirty="0"/>
            </a:br>
            <a:br>
              <a:rPr lang="ar-MA" dirty="0"/>
            </a:br>
            <a:r>
              <a:rPr lang="ar-MA" dirty="0"/>
              <a:t>الروابط المحاسبية</a:t>
            </a:r>
            <a:br>
              <a:rPr lang="ar-MA" dirty="0"/>
            </a:br>
            <a:r>
              <a:rPr lang="ar-EG" sz="3100" b="1" dirty="0"/>
              <a:t>الرابطة الأولى: حسابات المالية العامة والحسابات </a:t>
            </a:r>
            <a:r>
              <a:rPr lang="ar-MA" sz="3100" b="1" dirty="0"/>
              <a:t>الوطنية</a:t>
            </a:r>
            <a:endParaRPr lang="fr-FR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975447" y="2433363"/>
            <a:ext cx="449580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sz="2400" dirty="0"/>
              <a:t>القطاع ال</a:t>
            </a:r>
            <a:r>
              <a:rPr lang="ar-KW" sz="2400" dirty="0"/>
              <a:t>عيني</a:t>
            </a:r>
            <a:endParaRPr lang="ar-EG" sz="2400" dirty="0"/>
          </a:p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b="1" dirty="0"/>
              <a:t>الحسابات القومية (</a:t>
            </a:r>
            <a:r>
              <a:rPr lang="ar-MA" b="1" dirty="0"/>
              <a:t>دليل الحسابات الوطنية 2008</a:t>
            </a:r>
            <a:r>
              <a:rPr lang="ar-EG" b="1" dirty="0"/>
              <a:t>)</a:t>
            </a:r>
            <a:endParaRPr lang="en-US" b="1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الاستهلاك الخاص</a:t>
            </a:r>
            <a:endParaRPr lang="en-US" sz="2400" dirty="0"/>
          </a:p>
          <a:p>
            <a:pPr eaLnBrk="0" hangingPunct="0">
              <a:lnSpc>
                <a:spcPct val="85000"/>
              </a:lnSpc>
              <a:spcBef>
                <a:spcPct val="30000"/>
              </a:spcBef>
            </a:pPr>
            <a:endParaRPr lang="en-US" sz="24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استهلاك الحكومة النهائي</a:t>
            </a:r>
            <a:endParaRPr lang="en-US" sz="2400" dirty="0"/>
          </a:p>
          <a:p>
            <a:pPr eaLnBrk="0" hangingPunct="0">
              <a:lnSpc>
                <a:spcPct val="85000"/>
              </a:lnSpc>
              <a:spcBef>
                <a:spcPct val="30000"/>
              </a:spcBef>
            </a:pPr>
            <a:endParaRPr lang="en-US" sz="24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الاستثمار الخاص</a:t>
            </a:r>
            <a:endParaRPr lang="en-US" sz="24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استثمار الحكومة</a:t>
            </a:r>
            <a:endParaRPr lang="en-US" sz="2400" dirty="0"/>
          </a:p>
          <a:p>
            <a:pPr eaLnBrk="0" hangingPunct="0">
              <a:lnSpc>
                <a:spcPct val="85000"/>
              </a:lnSpc>
              <a:spcBef>
                <a:spcPct val="30000"/>
              </a:spcBef>
            </a:pPr>
            <a:r>
              <a:rPr lang="en-US" sz="3200" dirty="0"/>
              <a:t>……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09305" y="2231449"/>
            <a:ext cx="4423096" cy="39875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الحكومة العامة</a:t>
            </a:r>
          </a:p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000" dirty="0"/>
              <a:t>دليل إحصاءات مالية الحكومة 2001</a:t>
            </a:r>
            <a:endParaRPr lang="en-US" sz="20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الإيرادات</a:t>
            </a:r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المنح</a:t>
            </a:r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المصروفات</a:t>
            </a:r>
            <a:endParaRPr lang="en-US" sz="2400" dirty="0"/>
          </a:p>
          <a:p>
            <a:pPr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MA" sz="2400" dirty="0"/>
              <a:t>    </a:t>
            </a:r>
            <a:r>
              <a:rPr lang="ar-EG" sz="2400" dirty="0"/>
              <a:t>السلع والخدمات</a:t>
            </a:r>
          </a:p>
          <a:p>
            <a:pPr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KW" sz="2400" dirty="0"/>
              <a:t>    </a:t>
            </a:r>
            <a:r>
              <a:rPr lang="ar-EG" sz="2400" dirty="0"/>
              <a:t>الأجور</a:t>
            </a:r>
            <a:endParaRPr lang="en-US" sz="24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رصيد التشغيل</a:t>
            </a:r>
            <a:endParaRPr lang="en-US" sz="2400" dirty="0"/>
          </a:p>
          <a:p>
            <a:pPr marL="171450" lvl="1" eaLnBrk="0" hangingPunct="0">
              <a:lnSpc>
                <a:spcPct val="70000"/>
              </a:lnSpc>
              <a:spcBef>
                <a:spcPct val="30000"/>
              </a:spcBef>
            </a:pPr>
            <a:endParaRPr lang="en-US" sz="24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معاملات في الأصول غير المالية</a:t>
            </a:r>
            <a:endParaRPr lang="en-US" sz="2400" dirty="0"/>
          </a:p>
          <a:p>
            <a:pPr marL="171450" lvl="1" eaLnBrk="0" hangingPunct="0">
              <a:lnSpc>
                <a:spcPct val="76000"/>
              </a:lnSpc>
            </a:pPr>
            <a:r>
              <a:rPr lang="en-US" sz="3200" dirty="0"/>
              <a:t>……</a:t>
            </a:r>
          </a:p>
        </p:txBody>
      </p:sp>
      <p:sp>
        <p:nvSpPr>
          <p:cNvPr id="13" name="Double flèche horizontale 12"/>
          <p:cNvSpPr/>
          <p:nvPr/>
        </p:nvSpPr>
        <p:spPr>
          <a:xfrm rot="20896130" flipV="1">
            <a:off x="4850775" y="4045459"/>
            <a:ext cx="4526729" cy="745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horizontale 13"/>
          <p:cNvSpPr/>
          <p:nvPr/>
        </p:nvSpPr>
        <p:spPr>
          <a:xfrm rot="21089868" flipV="1">
            <a:off x="4874287" y="3743713"/>
            <a:ext cx="4526712" cy="824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Double flèche horizontale 14"/>
          <p:cNvSpPr/>
          <p:nvPr/>
        </p:nvSpPr>
        <p:spPr>
          <a:xfrm rot="21411925" flipV="1">
            <a:off x="5087842" y="5524662"/>
            <a:ext cx="4526729" cy="7450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32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9333" y="334963"/>
            <a:ext cx="9144000" cy="1629303"/>
          </a:xfrm>
        </p:spPr>
        <p:txBody>
          <a:bodyPr>
            <a:normAutofit fontScale="90000"/>
          </a:bodyPr>
          <a:lstStyle/>
          <a:p>
            <a:br>
              <a:rPr lang="ar-MA" dirty="0"/>
            </a:br>
            <a:br>
              <a:rPr lang="ar-MA" dirty="0"/>
            </a:br>
            <a:r>
              <a:rPr lang="ar-MA" dirty="0"/>
              <a:t>الروابط المحاسبية</a:t>
            </a:r>
            <a:br>
              <a:rPr lang="ar-MA" dirty="0"/>
            </a:br>
            <a:r>
              <a:rPr lang="ar-EG" sz="3100" b="1" dirty="0"/>
              <a:t>الرابطة </a:t>
            </a:r>
            <a:r>
              <a:rPr lang="ar-MA" sz="3100" b="1" dirty="0"/>
              <a:t>الثانية</a:t>
            </a:r>
            <a:r>
              <a:rPr lang="ar-EG" sz="3100" b="1" dirty="0"/>
              <a:t>: </a:t>
            </a:r>
            <a:r>
              <a:rPr lang="ar-MA" sz="3100" b="1" dirty="0"/>
              <a:t>ميزان المدفوعات</a:t>
            </a:r>
            <a:r>
              <a:rPr lang="ar-EG" sz="3100" b="1" dirty="0"/>
              <a:t> والحسابات </a:t>
            </a:r>
            <a:r>
              <a:rPr lang="ar-MA" sz="3100" b="1" dirty="0"/>
              <a:t>الوطنية</a:t>
            </a:r>
            <a:endParaRPr lang="fr-FR" b="1" dirty="0"/>
          </a:p>
        </p:txBody>
      </p:sp>
      <p:sp>
        <p:nvSpPr>
          <p:cNvPr id="13" name="Double flèche horizontale 12"/>
          <p:cNvSpPr/>
          <p:nvPr/>
        </p:nvSpPr>
        <p:spPr>
          <a:xfrm flipV="1">
            <a:off x="4292600" y="4419600"/>
            <a:ext cx="3251199" cy="50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horizontale 13"/>
          <p:cNvSpPr/>
          <p:nvPr/>
        </p:nvSpPr>
        <p:spPr>
          <a:xfrm flipV="1">
            <a:off x="4290196" y="4038599"/>
            <a:ext cx="3251241" cy="6696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757484" y="3134327"/>
            <a:ext cx="4419600" cy="1523494"/>
          </a:xfrm>
          <a:prstGeom prst="rect">
            <a:avLst/>
          </a:prstGeom>
          <a:noFill/>
          <a:ln w="1905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sz="2400" dirty="0"/>
              <a:t>القطاع ال</a:t>
            </a:r>
            <a:r>
              <a:rPr lang="ar-KW" sz="2400" dirty="0"/>
              <a:t>عيني</a:t>
            </a:r>
            <a:endParaRPr lang="ar-EG" sz="2400" dirty="0"/>
          </a:p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b="1" dirty="0"/>
              <a:t>الحسابات القومية (</a:t>
            </a:r>
            <a:r>
              <a:rPr lang="ar-MA" b="1" dirty="0"/>
              <a:t>دليل الحسابات الوطنية 2008</a:t>
            </a:r>
            <a:r>
              <a:rPr lang="ar-EG" b="1" dirty="0"/>
              <a:t>)</a:t>
            </a:r>
            <a:endParaRPr lang="en-US" b="1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dirty="0"/>
              <a:t>صادرات السلع والخدمات غير</a:t>
            </a:r>
            <a:r>
              <a:rPr lang="ar-KW" dirty="0"/>
              <a:t> </a:t>
            </a:r>
            <a:r>
              <a:rPr lang="ar-EG" dirty="0"/>
              <a:t>عوامل الإنتاج</a:t>
            </a:r>
            <a:endParaRPr lang="en-US" dirty="0"/>
          </a:p>
          <a:p>
            <a:pPr eaLnBrk="0" hangingPunct="0">
              <a:lnSpc>
                <a:spcPct val="85000"/>
              </a:lnSpc>
            </a:pPr>
            <a:endParaRPr lang="en-US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dirty="0"/>
              <a:t>واردات السلع والخدمات غير عوامل الإنتاج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12521" y="2498771"/>
            <a:ext cx="4495800" cy="2794611"/>
          </a:xfrm>
          <a:prstGeom prst="rect">
            <a:avLst/>
          </a:prstGeom>
          <a:noFill/>
          <a:ln w="1905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EG" sz="2400" dirty="0">
                <a:solidFill>
                  <a:schemeClr val="tx1"/>
                </a:solidFill>
              </a:rPr>
              <a:t>القطاع الخارجي</a:t>
            </a:r>
            <a:br>
              <a:rPr lang="ar-KW" sz="2400" dirty="0">
                <a:solidFill>
                  <a:schemeClr val="tx1"/>
                </a:solidFill>
              </a:rPr>
            </a:br>
            <a:r>
              <a:rPr lang="ar-EG" sz="2400" dirty="0">
                <a:solidFill>
                  <a:schemeClr val="tx1"/>
                </a:solidFill>
              </a:rPr>
              <a:t>(ميزان المدفوعات</a:t>
            </a:r>
            <a:r>
              <a:rPr lang="ar-MA" sz="2400" dirty="0">
                <a:solidFill>
                  <a:schemeClr val="tx1"/>
                </a:solidFill>
              </a:rPr>
              <a:t> الطبعة السادسة</a:t>
            </a:r>
            <a:r>
              <a:rPr lang="ar-EG" sz="1400" b="1" dirty="0"/>
              <a:t>)</a:t>
            </a:r>
          </a:p>
          <a:p>
            <a:pPr eaLnBrk="0" hangingPunct="0">
              <a:lnSpc>
                <a:spcPct val="85000"/>
              </a:lnSpc>
              <a:spcBef>
                <a:spcPct val="30000"/>
              </a:spcBef>
            </a:pPr>
            <a:endParaRPr lang="ar-EG" sz="1600" dirty="0"/>
          </a:p>
          <a:p>
            <a:pPr marL="171450" lvl="1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ar-EG" sz="2400" dirty="0"/>
              <a:t>الحساب الجاري</a:t>
            </a:r>
            <a:endParaRPr lang="en-US" sz="2400" dirty="0"/>
          </a:p>
          <a:p>
            <a:pPr marL="171450" lvl="1" indent="-342900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en-US" sz="2400" dirty="0"/>
              <a:t> </a:t>
            </a:r>
            <a:r>
              <a:rPr lang="ar-MA" sz="2400" dirty="0"/>
              <a:t>  </a:t>
            </a:r>
            <a:r>
              <a:rPr lang="en-US" sz="2400" dirty="0"/>
              <a:t>   </a:t>
            </a:r>
            <a:r>
              <a:rPr lang="ar-EG" sz="2400" dirty="0"/>
              <a:t>صادرات السلع والخدمات</a:t>
            </a:r>
            <a:endParaRPr lang="en-US" sz="2400" dirty="0"/>
          </a:p>
          <a:p>
            <a:pPr marL="342900" lvl="1" indent="-342900" algn="r" rtl="1" eaLnBrk="0" hangingPunct="0">
              <a:lnSpc>
                <a:spcPct val="85000"/>
              </a:lnSpc>
            </a:pPr>
            <a:r>
              <a:rPr lang="ar-KW" dirty="0"/>
              <a:t> </a:t>
            </a:r>
            <a:r>
              <a:rPr lang="en-US" dirty="0"/>
              <a:t>   </a:t>
            </a:r>
            <a:r>
              <a:rPr lang="ar-MA" dirty="0"/>
              <a:t>   </a:t>
            </a:r>
            <a:r>
              <a:rPr lang="en-US" dirty="0"/>
              <a:t> </a:t>
            </a:r>
            <a:r>
              <a:rPr lang="ar-EG" sz="2400" dirty="0"/>
              <a:t>واردات السلع والخدمات</a:t>
            </a:r>
            <a:endParaRPr lang="en-US" sz="2400" dirty="0"/>
          </a:p>
          <a:p>
            <a:pPr marL="171450" lvl="1" indent="-342900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en-US" sz="2400" dirty="0"/>
              <a:t>  </a:t>
            </a:r>
            <a:r>
              <a:rPr lang="ar-EG" sz="2400" dirty="0"/>
              <a:t>(صافي) الدخل الأولي</a:t>
            </a:r>
            <a:endParaRPr lang="en-US" sz="2400" dirty="0"/>
          </a:p>
          <a:p>
            <a:pPr marL="171450" lvl="1" indent="-342900" algn="r" rtl="1" eaLnBrk="0" hangingPunct="0">
              <a:lnSpc>
                <a:spcPct val="70000"/>
              </a:lnSpc>
              <a:spcBef>
                <a:spcPct val="30000"/>
              </a:spcBef>
            </a:pPr>
            <a:r>
              <a:rPr lang="en-US" sz="2400" dirty="0"/>
              <a:t>  </a:t>
            </a:r>
            <a:r>
              <a:rPr lang="ar-EG" sz="2400" dirty="0"/>
              <a:t>(صافي) الدخل الثانوي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118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9333" y="334963"/>
            <a:ext cx="9144000" cy="1629303"/>
          </a:xfrm>
        </p:spPr>
        <p:txBody>
          <a:bodyPr>
            <a:normAutofit fontScale="90000"/>
          </a:bodyPr>
          <a:lstStyle/>
          <a:p>
            <a:pPr rtl="1">
              <a:spcBef>
                <a:spcPct val="20000"/>
              </a:spcBef>
              <a:buClr>
                <a:schemeClr val="hlink"/>
              </a:buClr>
              <a:buSzPct val="65000"/>
            </a:pPr>
            <a:br>
              <a:rPr lang="ar-MA" dirty="0"/>
            </a:br>
            <a:br>
              <a:rPr lang="ar-MA" dirty="0"/>
            </a:br>
            <a:r>
              <a:rPr lang="ar-MA" dirty="0"/>
              <a:t>الروابط المحاسبية</a:t>
            </a:r>
            <a:br>
              <a:rPr lang="ar-MA" dirty="0"/>
            </a:br>
            <a:r>
              <a:rPr lang="ar-EG" sz="3200" dirty="0"/>
              <a:t>الرابطة الثالثة: حسابات المالية العامة وميزان المدفوعات</a:t>
            </a:r>
            <a:endParaRPr lang="en-US" sz="3200" dirty="0"/>
          </a:p>
        </p:txBody>
      </p:sp>
      <p:sp>
        <p:nvSpPr>
          <p:cNvPr id="13" name="Double flèche horizontale 12"/>
          <p:cNvSpPr/>
          <p:nvPr/>
        </p:nvSpPr>
        <p:spPr>
          <a:xfrm rot="21261055" flipV="1">
            <a:off x="4451007" y="5502743"/>
            <a:ext cx="4835548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Double flèche horizontale 13"/>
          <p:cNvSpPr/>
          <p:nvPr/>
        </p:nvSpPr>
        <p:spPr>
          <a:xfrm rot="444713" flipV="1">
            <a:off x="4314283" y="3997281"/>
            <a:ext cx="4799532" cy="601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11333" y="2848361"/>
            <a:ext cx="4572000" cy="2514406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 eaLnBrk="0" hangingPunct="0">
              <a:lnSpc>
                <a:spcPct val="76000"/>
              </a:lnSpc>
              <a:spcBef>
                <a:spcPct val="30000"/>
              </a:spcBef>
            </a:pPr>
            <a:r>
              <a:rPr lang="ar-EG" sz="1800" dirty="0">
                <a:solidFill>
                  <a:schemeClr val="tx1"/>
                </a:solidFill>
              </a:rPr>
              <a:t>الحكومة العامة</a:t>
            </a:r>
            <a:br>
              <a:rPr lang="ar-KW" sz="1800" dirty="0">
                <a:solidFill>
                  <a:schemeClr val="tx1"/>
                </a:solidFill>
              </a:rPr>
            </a:br>
            <a:r>
              <a:rPr lang="ar-EG" sz="1800" dirty="0">
                <a:solidFill>
                  <a:schemeClr val="tx1"/>
                </a:solidFill>
              </a:rPr>
              <a:t>دليل إحصاءات مالية الحكومة 2001</a:t>
            </a:r>
            <a:endParaRPr lang="ar-MA" sz="1800" dirty="0">
              <a:solidFill>
                <a:schemeClr val="tx1"/>
              </a:solidFill>
            </a:endParaRPr>
          </a:p>
          <a:p>
            <a:pPr algn="ctr" rtl="1" eaLnBrk="0" hangingPunct="0">
              <a:lnSpc>
                <a:spcPct val="76000"/>
              </a:lnSpc>
              <a:spcBef>
                <a:spcPct val="30000"/>
              </a:spcBef>
            </a:pPr>
            <a:endParaRPr lang="en-US" sz="1400" dirty="0"/>
          </a:p>
          <a:p>
            <a:pPr algn="r" eaLnBrk="0" hangingPunct="0">
              <a:lnSpc>
                <a:spcPct val="96000"/>
              </a:lnSpc>
            </a:pPr>
            <a:r>
              <a:rPr lang="ar-MA" sz="1800" dirty="0">
                <a:solidFill>
                  <a:schemeClr val="tx1"/>
                </a:solidFill>
              </a:rPr>
              <a:t> </a:t>
            </a:r>
            <a:r>
              <a:rPr lang="ar-EG" sz="1800" b="1" dirty="0">
                <a:solidFill>
                  <a:schemeClr val="tx1"/>
                </a:solidFill>
              </a:rPr>
              <a:t>الإيرادات</a:t>
            </a:r>
            <a:endParaRPr lang="en-US" sz="1800" b="1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96000"/>
              </a:lnSpc>
            </a:pPr>
            <a:r>
              <a:rPr lang="en-US" sz="1600" dirty="0">
                <a:solidFill>
                  <a:schemeClr val="tx1"/>
                </a:solidFill>
              </a:rPr>
              <a:t>  </a:t>
            </a:r>
            <a:r>
              <a:rPr lang="ar-MA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   </a:t>
            </a:r>
            <a:r>
              <a:rPr lang="ar-EG" sz="1600" dirty="0">
                <a:solidFill>
                  <a:schemeClr val="tx1"/>
                </a:solidFill>
              </a:rPr>
              <a:t>المنح</a:t>
            </a:r>
            <a:endParaRPr lang="en-US" sz="1600" dirty="0">
              <a:solidFill>
                <a:schemeClr val="tx1"/>
              </a:solidFill>
            </a:endParaRPr>
          </a:p>
          <a:p>
            <a:pPr algn="r" eaLnBrk="0" hangingPunct="0">
              <a:lnSpc>
                <a:spcPct val="96000"/>
              </a:lnSpc>
            </a:pPr>
            <a:r>
              <a:rPr lang="ar-EG" sz="1800" b="1" dirty="0">
                <a:solidFill>
                  <a:schemeClr val="tx1"/>
                </a:solidFill>
              </a:rPr>
              <a:t>المصروفات</a:t>
            </a:r>
            <a:endParaRPr lang="en-US" sz="1800" b="1" dirty="0">
              <a:solidFill>
                <a:schemeClr val="tx1"/>
              </a:solidFill>
            </a:endParaRPr>
          </a:p>
          <a:p>
            <a:pPr marL="171450" lvl="1" algn="r" eaLnBrk="0" hangingPunct="0">
              <a:lnSpc>
                <a:spcPct val="96000"/>
              </a:lnSpc>
            </a:pPr>
            <a:r>
              <a:rPr lang="en-US" dirty="0"/>
              <a:t>         </a:t>
            </a:r>
            <a:r>
              <a:rPr lang="ar-KW" dirty="0"/>
              <a:t>    </a:t>
            </a:r>
            <a:r>
              <a:rPr lang="ar-EG" dirty="0"/>
              <a:t>مدفوعات الفائدة</a:t>
            </a:r>
            <a:r>
              <a:rPr lang="ar-KW" dirty="0"/>
              <a:t>   </a:t>
            </a:r>
            <a:endParaRPr lang="en-US" dirty="0"/>
          </a:p>
          <a:p>
            <a:pPr algn="r" eaLnBrk="0" hangingPunct="0">
              <a:lnSpc>
                <a:spcPct val="96000"/>
              </a:lnSpc>
            </a:pPr>
            <a:r>
              <a:rPr lang="ar-EG" sz="1800" b="1" dirty="0">
                <a:solidFill>
                  <a:schemeClr val="tx1"/>
                </a:solidFill>
              </a:rPr>
              <a:t>صافي الإقراض والاقتراض</a:t>
            </a:r>
            <a:endParaRPr lang="en-US" sz="1800" b="1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96000"/>
              </a:lnSpc>
            </a:pPr>
            <a:r>
              <a:rPr lang="en-US" dirty="0"/>
              <a:t>  </a:t>
            </a:r>
            <a:r>
              <a:rPr lang="ar-KW" dirty="0"/>
              <a:t>  </a:t>
            </a:r>
            <a:r>
              <a:rPr lang="ar-EG" sz="1600" dirty="0">
                <a:solidFill>
                  <a:schemeClr val="tx1"/>
                </a:solidFill>
              </a:rPr>
              <a:t>قروض محلية</a:t>
            </a:r>
            <a:r>
              <a:rPr lang="ar-KW" sz="1600" dirty="0">
                <a:solidFill>
                  <a:schemeClr val="tx1"/>
                </a:solidFill>
              </a:rPr>
              <a:t>     </a:t>
            </a:r>
            <a:endParaRPr lang="en-US" sz="1600" dirty="0">
              <a:solidFill>
                <a:schemeClr val="tx1"/>
              </a:solidFill>
            </a:endParaRPr>
          </a:p>
          <a:p>
            <a:pPr marL="0" lvl="1" algn="r" rtl="1" eaLnBrk="0" hangingPunct="0">
              <a:lnSpc>
                <a:spcPct val="96000"/>
              </a:lnSpc>
            </a:pPr>
            <a:r>
              <a:rPr lang="en-US" sz="1600" dirty="0"/>
              <a:t> </a:t>
            </a:r>
            <a:r>
              <a:rPr lang="ar-KW" sz="1600" dirty="0"/>
              <a:t> </a:t>
            </a:r>
            <a:r>
              <a:rPr lang="en-US" sz="1600" dirty="0"/>
              <a:t> </a:t>
            </a:r>
            <a:r>
              <a:rPr lang="ar-EG" sz="1600" dirty="0"/>
              <a:t>قروض خارجية</a:t>
            </a:r>
            <a:endParaRPr lang="en-US" sz="16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04389" y="2331015"/>
            <a:ext cx="4235742" cy="4177169"/>
          </a:xfrm>
          <a:prstGeom prst="rect">
            <a:avLst/>
          </a:prstGeom>
          <a:noFill/>
          <a:ln w="1905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dirty="0"/>
              <a:t>القطاع الخارجي</a:t>
            </a:r>
          </a:p>
          <a:p>
            <a:pPr marL="171450" lvl="1" algn="ctr" rtl="1" eaLnBrk="0" hangingPunct="0">
              <a:lnSpc>
                <a:spcPct val="70000"/>
              </a:lnSpc>
              <a:spcBef>
                <a:spcPct val="30000"/>
              </a:spcBef>
              <a:spcAft>
                <a:spcPts val="600"/>
              </a:spcAft>
            </a:pPr>
            <a:r>
              <a:rPr lang="ar-EG" dirty="0"/>
              <a:t>(ميزان المدفوعات، بالدولار الأمريكي)</a:t>
            </a:r>
            <a:br>
              <a:rPr lang="ar-KW" dirty="0"/>
            </a:br>
            <a:endParaRPr lang="en-US" dirty="0"/>
          </a:p>
          <a:p>
            <a:pPr algn="r" eaLnBrk="0" hangingPunct="0">
              <a:lnSpc>
                <a:spcPct val="96000"/>
              </a:lnSpc>
            </a:pPr>
            <a:r>
              <a:rPr lang="ar-EG" sz="1800" b="1" dirty="0">
                <a:solidFill>
                  <a:schemeClr val="tx1"/>
                </a:solidFill>
              </a:rPr>
              <a:t>الحساب الجاري</a:t>
            </a:r>
            <a:endParaRPr lang="en-US" sz="1800" b="1" dirty="0">
              <a:solidFill>
                <a:schemeClr val="tx1"/>
              </a:solidFill>
            </a:endParaRPr>
          </a:p>
          <a:p>
            <a:pPr marL="342900" lvl="1" indent="-342900" algn="r" rtl="1" eaLnBrk="0" hangingPunct="0"/>
            <a:r>
              <a:rPr lang="en-US" sz="2400" dirty="0"/>
              <a:t>     </a:t>
            </a:r>
            <a:r>
              <a:rPr lang="ar-EG" sz="2400" dirty="0"/>
              <a:t>الدخل الأولي</a:t>
            </a:r>
            <a:endParaRPr lang="en-US" sz="2400" dirty="0"/>
          </a:p>
          <a:p>
            <a:pPr marL="342900" lvl="1" indent="-342900" algn="r" rtl="1" eaLnBrk="0" hangingPunct="0"/>
            <a:r>
              <a:rPr lang="en-US" sz="2400" dirty="0"/>
              <a:t>     </a:t>
            </a:r>
            <a:r>
              <a:rPr lang="ar-EG" sz="2400" dirty="0"/>
              <a:t>الدخل الثانوي</a:t>
            </a:r>
            <a:endParaRPr lang="en-US" sz="2400" dirty="0"/>
          </a:p>
          <a:p>
            <a:pPr marL="342900" lvl="2" indent="-342900" algn="r" rtl="1" eaLnBrk="0" hangingPunct="0"/>
            <a:r>
              <a:rPr lang="en-US" dirty="0"/>
              <a:t>  </a:t>
            </a:r>
            <a:r>
              <a:rPr lang="ar-KW" dirty="0"/>
              <a:t>  </a:t>
            </a:r>
            <a:r>
              <a:rPr lang="en-US" dirty="0"/>
              <a:t>     </a:t>
            </a:r>
            <a:r>
              <a:rPr lang="ar-EG" dirty="0"/>
              <a:t>رسمية</a:t>
            </a:r>
            <a:r>
              <a:rPr lang="en-US" dirty="0"/>
              <a:t> </a:t>
            </a:r>
          </a:p>
          <a:p>
            <a:pPr marL="342900" lvl="1" indent="-342900" algn="r" rtl="1" eaLnBrk="0" hangingPunct="0"/>
            <a:r>
              <a:rPr lang="ar-EG" sz="2400" b="1" dirty="0"/>
              <a:t>الحساب الرأسمالي</a:t>
            </a:r>
            <a:endParaRPr lang="en-US" sz="2400" b="1" dirty="0"/>
          </a:p>
          <a:p>
            <a:pPr marL="342900" lvl="1" indent="-342900" algn="r" rtl="1" eaLnBrk="0" hangingPunct="0"/>
            <a:r>
              <a:rPr lang="ar-EG" sz="2400" b="1" dirty="0"/>
              <a:t>الحساب المالي</a:t>
            </a:r>
            <a:endParaRPr lang="en-US" sz="2400" b="1" dirty="0"/>
          </a:p>
          <a:p>
            <a:pPr marL="342900" lvl="1" indent="-342900" algn="r" rtl="1" eaLnBrk="0" hangingPunct="0"/>
            <a:r>
              <a:rPr lang="ar-KW" sz="2400" dirty="0"/>
              <a:t>	</a:t>
            </a:r>
            <a:r>
              <a:rPr lang="ar-EG" sz="2400" dirty="0"/>
              <a:t>استثمارات الحافظة</a:t>
            </a:r>
            <a:endParaRPr lang="en-US" sz="2400" dirty="0"/>
          </a:p>
          <a:p>
            <a:pPr marL="342900" lvl="1" indent="-342900" algn="r" rtl="1" eaLnBrk="0" hangingPunct="0"/>
            <a:r>
              <a:rPr lang="en-US" sz="2400" dirty="0"/>
              <a:t>	</a:t>
            </a:r>
            <a:r>
              <a:rPr lang="ar-EG" sz="2400" dirty="0"/>
              <a:t>استثمارات أخرى</a:t>
            </a:r>
            <a:endParaRPr lang="en-US" sz="2400" dirty="0"/>
          </a:p>
          <a:p>
            <a:pPr marL="342900" lvl="1" indent="-342900" algn="r" eaLnBrk="0" hangingPunct="0">
              <a:lnSpc>
                <a:spcPct val="80000"/>
              </a:lnSpc>
            </a:pPr>
            <a:r>
              <a:rPr lang="en-US" sz="3200" dirty="0"/>
              <a:t>     …</a:t>
            </a:r>
          </a:p>
        </p:txBody>
      </p:sp>
      <p:sp>
        <p:nvSpPr>
          <p:cNvPr id="11" name="Double flèche horizontale 10"/>
          <p:cNvSpPr/>
          <p:nvPr/>
        </p:nvSpPr>
        <p:spPr>
          <a:xfrm rot="21116810" flipV="1">
            <a:off x="4575929" y="4233248"/>
            <a:ext cx="5205204" cy="942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ouble flèche horizontale 11"/>
          <p:cNvSpPr/>
          <p:nvPr/>
        </p:nvSpPr>
        <p:spPr>
          <a:xfrm rot="21396176">
            <a:off x="4466615" y="5303034"/>
            <a:ext cx="4810633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04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439333" y="334963"/>
            <a:ext cx="9144000" cy="1629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ct val="20000"/>
              </a:spcBef>
              <a:buClr>
                <a:schemeClr val="hlink"/>
              </a:buClr>
              <a:buSzPct val="65000"/>
            </a:pPr>
            <a:br>
              <a:rPr lang="ar-MA" dirty="0"/>
            </a:br>
            <a:br>
              <a:rPr lang="ar-MA" dirty="0"/>
            </a:br>
            <a:r>
              <a:rPr lang="ar-MA" dirty="0"/>
              <a:t>الروابط المحاسبية</a:t>
            </a:r>
            <a:br>
              <a:rPr lang="ar-MA" dirty="0"/>
            </a:br>
            <a:r>
              <a:rPr lang="ar-EG" sz="3200" dirty="0"/>
              <a:t>الرابطة </a:t>
            </a:r>
            <a:r>
              <a:rPr lang="ar-MA" sz="3200" dirty="0"/>
              <a:t>الرابعة</a:t>
            </a:r>
            <a:r>
              <a:rPr lang="ar-EG" sz="3200" dirty="0"/>
              <a:t>: </a:t>
            </a:r>
            <a:r>
              <a:rPr lang="ar-EG" sz="3200" u="sng" dirty="0"/>
              <a:t>شركات الإيداع وميزان المدفوعات</a:t>
            </a:r>
            <a:endParaRPr lang="en-US" sz="3200" dirty="0"/>
          </a:p>
        </p:txBody>
      </p:sp>
      <p:sp>
        <p:nvSpPr>
          <p:cNvPr id="6" name="Text Box 5"/>
          <p:cNvSpPr txBox="1">
            <a:spLocks noGrp="1" noChangeArrowheads="1"/>
          </p:cNvSpPr>
          <p:nvPr>
            <p:ph sz="quarter" idx="10"/>
          </p:nvPr>
        </p:nvSpPr>
        <p:spPr bwMode="auto">
          <a:xfrm>
            <a:off x="6931086" y="2924452"/>
            <a:ext cx="4419600" cy="2330766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القطاع النقدي</a:t>
            </a:r>
          </a:p>
          <a:p>
            <a:pPr algn="ct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شركات الإيداع</a:t>
            </a:r>
            <a:endParaRPr lang="en-US" sz="1800" dirty="0">
              <a:solidFill>
                <a:schemeClr val="tx1"/>
              </a:solidFill>
            </a:endParaRPr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EG" sz="2000" b="1" dirty="0"/>
              <a:t>البنك المركزي</a:t>
            </a:r>
            <a:endParaRPr lang="en-US" sz="2000" b="1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MA" sz="2000" dirty="0"/>
              <a:t>     </a:t>
            </a:r>
            <a:r>
              <a:rPr lang="ar-EG" dirty="0"/>
              <a:t>صافي الأصول الأجنبية</a:t>
            </a:r>
            <a:endParaRPr lang="en-US" sz="2000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EG" sz="2000" b="1" dirty="0"/>
              <a:t>شركات الإيداع الأخرى</a:t>
            </a:r>
            <a:endParaRPr lang="en-US" sz="2000" b="1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MA" sz="2000" dirty="0"/>
              <a:t>   </a:t>
            </a:r>
            <a:r>
              <a:rPr lang="ar-EG" dirty="0"/>
              <a:t>صافي الأصول الأجنبية</a:t>
            </a:r>
            <a:endParaRPr lang="en-US" dirty="0"/>
          </a:p>
          <a:p>
            <a:pPr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1800" dirty="0"/>
              <a:t>…</a:t>
            </a:r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332880" y="2242118"/>
            <a:ext cx="4419600" cy="3638817"/>
          </a:xfrm>
          <a:prstGeom prst="rect">
            <a:avLst/>
          </a:prstGeom>
          <a:noFill/>
          <a:ln w="1905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القطاع الخارجي</a:t>
            </a:r>
          </a:p>
          <a:p>
            <a:pPr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ميزان المدفوعات</a:t>
            </a:r>
            <a:endParaRPr lang="ar-KW" sz="1800" dirty="0">
              <a:solidFill>
                <a:schemeClr val="tx1"/>
              </a:solidFill>
            </a:endParaRPr>
          </a:p>
          <a:p>
            <a:pPr algn="ct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endParaRPr lang="en-US" sz="1400" b="1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</a:pPr>
            <a:r>
              <a:rPr lang="ar-KW" sz="2000" dirty="0"/>
              <a:t>  </a:t>
            </a:r>
            <a:r>
              <a:rPr lang="ar-EG" sz="2000" b="1" dirty="0"/>
              <a:t>الحساب الجاري</a:t>
            </a:r>
            <a:endParaRPr lang="en-US" sz="2000" b="1" dirty="0"/>
          </a:p>
          <a:p>
            <a:pPr algn="r" rtl="1" eaLnBrk="0" hangingPunct="0">
              <a:lnSpc>
                <a:spcPct val="8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ar-KW" sz="2000" dirty="0"/>
              <a:t>  </a:t>
            </a:r>
            <a:r>
              <a:rPr lang="ar-EG" sz="2000" b="1" dirty="0"/>
              <a:t>الحساب الرأسمالي والمالي</a:t>
            </a:r>
            <a:endParaRPr lang="en-US" sz="2000" b="1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2000" dirty="0"/>
              <a:t>	</a:t>
            </a:r>
            <a:r>
              <a:rPr lang="ar-MA" sz="2000" dirty="0"/>
              <a:t> </a:t>
            </a:r>
            <a:r>
              <a:rPr lang="ar-EG" sz="2000" dirty="0"/>
              <a:t>الاستثمار المباشر</a:t>
            </a:r>
            <a:endParaRPr lang="en-US" sz="2000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2000" dirty="0"/>
              <a:t>	</a:t>
            </a:r>
            <a:r>
              <a:rPr lang="ar-MA" sz="2000" dirty="0"/>
              <a:t> </a:t>
            </a:r>
            <a:r>
              <a:rPr lang="ar-EG" sz="2000" dirty="0"/>
              <a:t>استثمارات الحافظة</a:t>
            </a:r>
            <a:endParaRPr lang="en-US" sz="2000" dirty="0"/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2000" dirty="0"/>
              <a:t>	 </a:t>
            </a:r>
            <a:r>
              <a:rPr lang="ar-MA" sz="2000" dirty="0"/>
              <a:t>   </a:t>
            </a:r>
            <a:r>
              <a:rPr lang="en-US" sz="2000" dirty="0"/>
              <a:t>   </a:t>
            </a:r>
            <a:r>
              <a:rPr lang="ar-EG" sz="2000" dirty="0"/>
              <a:t>المشتقات المالية</a:t>
            </a:r>
            <a:r>
              <a:rPr lang="en-US" sz="2000" dirty="0"/>
              <a:t>…</a:t>
            </a:r>
          </a:p>
          <a:p>
            <a:pPr marL="342900" lvl="1" indent="-342900"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en-US" sz="2000" dirty="0"/>
              <a:t>	</a:t>
            </a:r>
            <a:r>
              <a:rPr lang="ar-EG" sz="2000" dirty="0"/>
              <a:t>استثمارات أخرى</a:t>
            </a:r>
            <a:endParaRPr lang="en-US" sz="2000" dirty="0"/>
          </a:p>
          <a:p>
            <a:pPr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ar-KW" sz="2000" dirty="0"/>
              <a:t>  </a:t>
            </a:r>
            <a:r>
              <a:rPr lang="ar-EG" sz="2000" b="1" dirty="0">
                <a:solidFill>
                  <a:schemeClr val="tx1"/>
                </a:solidFill>
              </a:rPr>
              <a:t>التغيرات في الأصول الاحتياطية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Double flèche horizontale 7"/>
          <p:cNvSpPr/>
          <p:nvPr/>
        </p:nvSpPr>
        <p:spPr>
          <a:xfrm rot="305457" flipV="1">
            <a:off x="4348149" y="4510456"/>
            <a:ext cx="4799532" cy="601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Double flèche horizontale 8"/>
          <p:cNvSpPr/>
          <p:nvPr/>
        </p:nvSpPr>
        <p:spPr>
          <a:xfrm rot="21338699" flipV="1">
            <a:off x="4458261" y="5058199"/>
            <a:ext cx="4933177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Double flèche horizontale 11"/>
          <p:cNvSpPr/>
          <p:nvPr/>
        </p:nvSpPr>
        <p:spPr>
          <a:xfrm rot="20564144" flipV="1">
            <a:off x="4477076" y="4790013"/>
            <a:ext cx="4761837" cy="8797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Double flèche horizontale 12"/>
          <p:cNvSpPr/>
          <p:nvPr/>
        </p:nvSpPr>
        <p:spPr>
          <a:xfrm rot="202889" flipV="1">
            <a:off x="4351151" y="4694151"/>
            <a:ext cx="4910885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30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MA" dirty="0"/>
              <a:t>الروابط المحاسبية</a:t>
            </a:r>
            <a:br>
              <a:rPr lang="ar-MA" dirty="0"/>
            </a:br>
            <a:r>
              <a:rPr lang="ar-EG" sz="4000" dirty="0"/>
              <a:t>الرابطة </a:t>
            </a:r>
            <a:r>
              <a:rPr lang="ar-MA" sz="4000" dirty="0"/>
              <a:t>الخامسة</a:t>
            </a:r>
            <a:r>
              <a:rPr lang="ar-EG" sz="4000" dirty="0"/>
              <a:t>: شركات الإيداع </a:t>
            </a:r>
            <a:r>
              <a:rPr lang="ar-MA" sz="4000" dirty="0"/>
              <a:t>وحسابات المالية العامة</a:t>
            </a:r>
            <a:endParaRPr lang="fr-FR" sz="4000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6426200" y="2928340"/>
            <a:ext cx="4343400" cy="2358081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الحكومة العامة</a:t>
            </a:r>
          </a:p>
          <a:p>
            <a:pPr algn="ct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دليل إحصاءات مالية الحكومة 2001</a:t>
            </a:r>
            <a:endParaRPr lang="ar-MA" sz="1800" dirty="0">
              <a:solidFill>
                <a:schemeClr val="tx1"/>
              </a:solidFill>
            </a:endParaRPr>
          </a:p>
          <a:p>
            <a:pPr algn="ct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EG" sz="1800" dirty="0">
                <a:solidFill>
                  <a:schemeClr val="tx1"/>
                </a:solidFill>
              </a:rPr>
              <a:t>صافي الإقراض والاقتراض</a:t>
            </a:r>
            <a:endParaRPr lang="en-US" sz="1800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ar-MA" sz="1800" b="1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  </a:t>
            </a:r>
            <a:r>
              <a:rPr lang="ar-EG" sz="1800" b="1" dirty="0">
                <a:solidFill>
                  <a:schemeClr val="tx1"/>
                </a:solidFill>
              </a:rPr>
              <a:t>قروض محلية</a:t>
            </a:r>
            <a:endParaRPr lang="en-US" sz="1800" b="1" dirty="0">
              <a:solidFill>
                <a:schemeClr val="tx1"/>
              </a:solidFill>
            </a:endParaRPr>
          </a:p>
          <a:p>
            <a:pPr marL="171450" lvl="1" algn="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en-US" dirty="0"/>
              <a:t>     </a:t>
            </a:r>
            <a:r>
              <a:rPr lang="ar-EG" dirty="0"/>
              <a:t>القطاع المصرفي</a:t>
            </a:r>
            <a:endParaRPr lang="en-US" dirty="0"/>
          </a:p>
          <a:p>
            <a:pPr marL="171450" lvl="1" algn="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en-US" dirty="0"/>
              <a:t>     </a:t>
            </a:r>
            <a:r>
              <a:rPr lang="ar-EG" dirty="0"/>
              <a:t>القطاع غير المصرفي</a:t>
            </a:r>
            <a:endParaRPr lang="en-US" dirty="0"/>
          </a:p>
          <a:p>
            <a:pPr algn="r" rtl="1" eaLnBrk="0" hangingPunct="0">
              <a:lnSpc>
                <a:spcPct val="76000"/>
              </a:lnSpc>
              <a:spcBef>
                <a:spcPct val="30000"/>
              </a:spcBef>
              <a:buNone/>
            </a:pPr>
            <a:r>
              <a:rPr lang="en-US" sz="1800" b="1" dirty="0">
                <a:solidFill>
                  <a:schemeClr val="tx1"/>
                </a:solidFill>
              </a:rPr>
              <a:t>  </a:t>
            </a:r>
            <a:r>
              <a:rPr lang="ar-EG" sz="1800" b="1" dirty="0">
                <a:solidFill>
                  <a:schemeClr val="tx1"/>
                </a:solidFill>
              </a:rPr>
              <a:t>قروض أجنبية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sz="quarter" idx="10"/>
          </p:nvPr>
        </p:nvSpPr>
        <p:spPr bwMode="auto">
          <a:xfrm>
            <a:off x="431800" y="2703342"/>
            <a:ext cx="4419600" cy="3171637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rtl="1" eaLnBrk="0" hangingPunct="0">
              <a:lnSpc>
                <a:spcPct val="76000"/>
              </a:lnSpc>
              <a:spcBef>
                <a:spcPct val="30000"/>
              </a:spcBef>
            </a:pPr>
            <a:r>
              <a:rPr lang="ar-EG" sz="1800" dirty="0">
                <a:solidFill>
                  <a:schemeClr val="tx1"/>
                </a:solidFill>
              </a:rPr>
              <a:t>القطاع النقدي</a:t>
            </a:r>
          </a:p>
          <a:p>
            <a:pPr algn="ctr" rtl="1" eaLnBrk="0" hangingPunct="0">
              <a:lnSpc>
                <a:spcPct val="76000"/>
              </a:lnSpc>
              <a:spcBef>
                <a:spcPct val="30000"/>
              </a:spcBef>
            </a:pPr>
            <a:r>
              <a:rPr lang="ar-EG" sz="1800" dirty="0">
                <a:solidFill>
                  <a:schemeClr val="tx1"/>
                </a:solidFill>
              </a:rPr>
              <a:t>شركات الإيداع</a:t>
            </a:r>
            <a:endParaRPr lang="ar-MA" sz="1800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76000"/>
              </a:lnSpc>
              <a:spcBef>
                <a:spcPct val="30000"/>
              </a:spcBef>
            </a:pPr>
            <a:r>
              <a:rPr lang="ar-EG" sz="2400" b="1" dirty="0">
                <a:solidFill>
                  <a:schemeClr val="tx1"/>
                </a:solidFill>
              </a:rPr>
              <a:t>البنك المركزي</a:t>
            </a:r>
            <a:endParaRPr lang="en-US" sz="1800" b="1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ar-KW" sz="1800" b="1" dirty="0">
                <a:solidFill>
                  <a:schemeClr val="tx1"/>
                </a:solidFill>
              </a:rPr>
              <a:t>  </a:t>
            </a:r>
            <a:r>
              <a:rPr lang="ar-EG" sz="1800" b="1" dirty="0">
                <a:solidFill>
                  <a:schemeClr val="tx1"/>
                </a:solidFill>
              </a:rPr>
              <a:t>صافي الأصول الأجنبية</a:t>
            </a:r>
            <a:endParaRPr lang="en-US" sz="1800" b="1" dirty="0">
              <a:solidFill>
                <a:schemeClr val="tx1"/>
              </a:solidFill>
            </a:endParaRPr>
          </a:p>
          <a:p>
            <a:pPr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r>
              <a:rPr lang="ar-KW" sz="1600" dirty="0"/>
              <a:t>    </a:t>
            </a:r>
            <a:endParaRPr lang="ar-MA" sz="1600" dirty="0"/>
          </a:p>
          <a:p>
            <a:pPr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endParaRPr lang="ar-MA" sz="1600" dirty="0"/>
          </a:p>
          <a:p>
            <a:pPr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r>
              <a:rPr lang="ar-KW" sz="2000" dirty="0"/>
              <a:t>   </a:t>
            </a:r>
            <a:r>
              <a:rPr lang="ar-EG" sz="1800" b="1" dirty="0">
                <a:solidFill>
                  <a:schemeClr val="tx1"/>
                </a:solidFill>
              </a:rPr>
              <a:t>صافي الأصول المحلية</a:t>
            </a:r>
            <a:endParaRPr lang="en-US" sz="1800" b="1" dirty="0">
              <a:solidFill>
                <a:schemeClr val="tx1"/>
              </a:solidFill>
            </a:endParaRPr>
          </a:p>
          <a:p>
            <a:pPr marL="225425" lvl="1"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000" dirty="0"/>
              <a:t>    </a:t>
            </a:r>
            <a:r>
              <a:rPr lang="ar-KW" sz="2000" dirty="0"/>
              <a:t>   </a:t>
            </a:r>
            <a:r>
              <a:rPr lang="ar-EG" sz="2000" dirty="0"/>
              <a:t>صافي المطالبات على الحكومة</a:t>
            </a:r>
            <a:endParaRPr lang="en-US" sz="2000" dirty="0"/>
          </a:p>
          <a:p>
            <a:pPr algn="r" rtl="1" eaLnBrk="0" hangingPunct="0">
              <a:lnSpc>
                <a:spcPct val="85000"/>
              </a:lnSpc>
              <a:spcBef>
                <a:spcPct val="30000"/>
              </a:spcBef>
              <a:buNone/>
            </a:pPr>
            <a:r>
              <a:rPr lang="ar-EG" sz="2400" b="1" dirty="0">
                <a:solidFill>
                  <a:schemeClr val="tx1"/>
                </a:solidFill>
              </a:rPr>
              <a:t>شركات إيداع أخرى</a:t>
            </a:r>
            <a:endParaRPr lang="en-US" sz="2400" b="1" dirty="0">
              <a:solidFill>
                <a:schemeClr val="tx1"/>
              </a:solidFill>
            </a:endParaRPr>
          </a:p>
          <a:p>
            <a:pPr algn="r" rtl="1" eaLnBrk="0" hangingPunct="0">
              <a:spcBef>
                <a:spcPts val="0"/>
              </a:spcBef>
              <a:buNone/>
            </a:pPr>
            <a:r>
              <a:rPr lang="ar-MA" sz="1800" b="1" dirty="0">
                <a:solidFill>
                  <a:schemeClr val="tx1"/>
                </a:solidFill>
              </a:rPr>
              <a:t>   </a:t>
            </a:r>
            <a:r>
              <a:rPr lang="ar-EG" sz="1800" b="1" dirty="0">
                <a:solidFill>
                  <a:schemeClr val="tx1"/>
                </a:solidFill>
              </a:rPr>
              <a:t>صافي الأصول المحلية</a:t>
            </a:r>
            <a:endParaRPr lang="en-US" sz="1800" b="1" dirty="0">
              <a:solidFill>
                <a:schemeClr val="tx1"/>
              </a:solidFill>
            </a:endParaRPr>
          </a:p>
          <a:p>
            <a:pPr marL="91440" lvl="1" algn="r" rtl="1" eaLnBrk="0" hangingPunct="0">
              <a:lnSpc>
                <a:spcPct val="70000"/>
              </a:lnSpc>
              <a:spcBef>
                <a:spcPts val="0"/>
              </a:spcBef>
              <a:buNone/>
            </a:pPr>
            <a:r>
              <a:rPr lang="en-US" sz="2000" dirty="0"/>
              <a:t>     </a:t>
            </a:r>
            <a:r>
              <a:rPr lang="ar-KW" sz="2000" dirty="0"/>
              <a:t>  </a:t>
            </a:r>
            <a:r>
              <a:rPr lang="ar-EG" sz="2000" dirty="0"/>
              <a:t>صافي المطالبات على الحكومة</a:t>
            </a:r>
            <a:endParaRPr lang="en-US" sz="2000" dirty="0"/>
          </a:p>
        </p:txBody>
      </p:sp>
      <p:sp>
        <p:nvSpPr>
          <p:cNvPr id="6" name="Double flèche horizontale 5"/>
          <p:cNvSpPr/>
          <p:nvPr/>
        </p:nvSpPr>
        <p:spPr>
          <a:xfrm rot="21337167">
            <a:off x="4172610" y="4642745"/>
            <a:ext cx="4660929" cy="8157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Double flèche horizontale 6"/>
          <p:cNvSpPr/>
          <p:nvPr/>
        </p:nvSpPr>
        <p:spPr>
          <a:xfrm rot="20915445" flipV="1">
            <a:off x="4300392" y="5016500"/>
            <a:ext cx="4646664" cy="8737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2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MA" dirty="0"/>
              <a:t>هناك علاقتان سلوكيتان</a:t>
            </a:r>
          </a:p>
          <a:p>
            <a:pPr marL="0" indent="0" algn="r" rtl="1">
              <a:buNone/>
            </a:pPr>
            <a:endParaRPr lang="ar-MA" dirty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MA" dirty="0"/>
              <a:t>يجب أن يرتبط التغير في رصيد المطالبات على وحدات غير الحكومة بالتطورات في القطاع العيني</a:t>
            </a:r>
          </a:p>
          <a:p>
            <a:pPr marL="0" indent="0" algn="r" rtl="1">
              <a:buNone/>
            </a:pPr>
            <a:endParaRPr lang="ar-MA" dirty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MA" dirty="0"/>
              <a:t>يجب أن يتسق نمو النقود بمعناها الواسع مع التطورات في الطلب على النقود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MA" dirty="0"/>
              <a:t>الروابط المحاسبية</a:t>
            </a:r>
            <a:br>
              <a:rPr lang="ar-MA" dirty="0"/>
            </a:br>
            <a:r>
              <a:rPr lang="ar-MA" dirty="0"/>
              <a:t>الرابطة السادسة</a:t>
            </a:r>
            <a:br>
              <a:rPr lang="ar-MA" dirty="0"/>
            </a:br>
            <a:r>
              <a:rPr lang="ar-MA" dirty="0"/>
              <a:t>نظرة أوسع على روابط المسح الموحد لشركات الايداع</a:t>
            </a:r>
            <a:br>
              <a:rPr lang="ar-MA" dirty="0"/>
            </a:b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0551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الحاجة إلى اتساق البيانات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1583267"/>
          </a:xfrm>
        </p:spPr>
        <p:txBody>
          <a:bodyPr>
            <a:normAutofit/>
          </a:bodyPr>
          <a:lstStyle/>
          <a:p>
            <a:pPr algn="r"/>
            <a:r>
              <a:rPr lang="ar-MA" sz="3200" b="1" dirty="0"/>
              <a:t>ما المقصود باتساق البيانات والاتساق المحاسبي؟</a:t>
            </a:r>
            <a:endParaRPr lang="fr-MA" sz="3200" b="1" dirty="0"/>
          </a:p>
          <a:p>
            <a:pPr algn="r"/>
            <a:endParaRPr lang="ar-MA" sz="3200" b="1" dirty="0"/>
          </a:p>
          <a:p>
            <a:pPr algn="r"/>
            <a:r>
              <a:rPr lang="ar-MA" dirty="0"/>
              <a:t>يجب أن تكون الحسابات متسقة وتسجل المعاملات بنفس الطريقة</a:t>
            </a:r>
          </a:p>
        </p:txBody>
      </p:sp>
      <p:sp>
        <p:nvSpPr>
          <p:cNvPr id="4" name="Round Diagonal Corner Rectangle 4"/>
          <p:cNvSpPr/>
          <p:nvPr/>
        </p:nvSpPr>
        <p:spPr>
          <a:xfrm>
            <a:off x="3242733" y="3926416"/>
            <a:ext cx="7951578" cy="1657349"/>
          </a:xfrm>
          <a:prstGeom prst="round2DiagRect">
            <a:avLst>
              <a:gd name="adj1" fmla="val 32335"/>
              <a:gd name="adj2" fmla="val 34237"/>
            </a:avLst>
          </a:prstGeom>
          <a:noFill/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2800" b="1" dirty="0">
                <a:solidFill>
                  <a:schemeClr val="tx1"/>
                </a:solidFill>
              </a:rPr>
              <a:t>يوصف الإطار الكلي بالاتساق عندما تبين الحسابات المختلفة المعاملات بين القطاعات بطريقة واحدة</a:t>
            </a:r>
            <a:r>
              <a:rPr lang="ar-KW" sz="2800" b="1" dirty="0" err="1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66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الحاجة إلى اتساق البيانات</a:t>
            </a:r>
            <a:endParaRPr lang="fr-FR" dirty="0"/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2159000" y="1608667"/>
            <a:ext cx="7874000" cy="4286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EG" dirty="0"/>
              <a:t>في بعض الحالات يمكن تتبع الاختلافات في البيانات التاريخية عبر القطاعات من أجل الوقوف على عواملها، مثل</a:t>
            </a:r>
            <a:r>
              <a:rPr lang="ar-MA" dirty="0"/>
              <a:t>:</a:t>
            </a:r>
            <a:endParaRPr lang="en-US" dirty="0"/>
          </a:p>
          <a:p>
            <a:pPr algn="r" rtl="1">
              <a:buFont typeface="Wingdings" pitchFamily="2" charset="2"/>
              <a:buChar char="ü"/>
            </a:pPr>
            <a:r>
              <a:rPr lang="ar-EG" dirty="0"/>
              <a:t>اختلافات في أوقات ال</a:t>
            </a:r>
            <a:r>
              <a:rPr lang="ar-KW" dirty="0"/>
              <a:t>قيد</a:t>
            </a:r>
            <a:endParaRPr lang="en-US" dirty="0"/>
          </a:p>
          <a:p>
            <a:pPr algn="r" rtl="1">
              <a:buFont typeface="Wingdings" pitchFamily="2" charset="2"/>
              <a:buChar char="ü"/>
            </a:pPr>
            <a:r>
              <a:rPr lang="ar-EG" dirty="0"/>
              <a:t>اختلاف في مدى تغطية القطاعات</a:t>
            </a:r>
            <a:endParaRPr lang="en-US" dirty="0"/>
          </a:p>
          <a:p>
            <a:pPr algn="r" rtl="1">
              <a:buFont typeface="Wingdings" pitchFamily="2" charset="2"/>
              <a:buChar char="ü"/>
            </a:pPr>
            <a:r>
              <a:rPr lang="ar-EG" dirty="0"/>
              <a:t>استخدام قيم مختلفة لسعر الصرف</a:t>
            </a:r>
            <a:endParaRPr lang="en-US" dirty="0"/>
          </a:p>
          <a:p>
            <a:endParaRPr lang="fr-FR" dirty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4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MA" dirty="0"/>
              <a:t>الأدلة المنهجية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/>
              <a:t>نظام الحسابات الوطنية 2008</a:t>
            </a:r>
          </a:p>
          <a:p>
            <a:pPr algn="r" rtl="1"/>
            <a:r>
              <a:rPr lang="ar-MA" dirty="0"/>
              <a:t>دليل ميزان المدفوعات الطبعة السادسة 2008</a:t>
            </a:r>
          </a:p>
          <a:p>
            <a:pPr algn="r" rtl="1"/>
            <a:r>
              <a:rPr lang="ar-MA" dirty="0"/>
              <a:t>دليل الإحصاءات النقدية والمالية 2000</a:t>
            </a:r>
          </a:p>
          <a:p>
            <a:pPr algn="r" rtl="1"/>
            <a:r>
              <a:rPr lang="ar-MA" dirty="0"/>
              <a:t>دليل الاحصاءات مالية الحكومة 2014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674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MA" dirty="0"/>
              <a:t>محتوى العرض</a:t>
            </a:r>
            <a:br>
              <a:rPr lang="ar-MA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MA" dirty="0"/>
              <a:t>مقدمة</a:t>
            </a:r>
          </a:p>
          <a:p>
            <a:pPr algn="r" rtl="1"/>
            <a:r>
              <a:rPr lang="ar-MA" dirty="0"/>
              <a:t>الحسابات الرئيسية للاقتصاد الكلي</a:t>
            </a:r>
          </a:p>
          <a:p>
            <a:pPr algn="r" rtl="1"/>
            <a:r>
              <a:rPr lang="ar-MA" dirty="0"/>
              <a:t>الروابط المحاسبية</a:t>
            </a:r>
          </a:p>
          <a:p>
            <a:pPr algn="r" rtl="1"/>
            <a:r>
              <a:rPr lang="ar-MA" dirty="0"/>
              <a:t>الحاجة إلى اتساق البيانات</a:t>
            </a:r>
          </a:p>
          <a:p>
            <a:pPr algn="r" rtl="1"/>
            <a:r>
              <a:rPr lang="ar-MA" dirty="0"/>
              <a:t>الأدلة المنهجية</a:t>
            </a:r>
          </a:p>
          <a:p>
            <a:pPr algn="r" rtl="1"/>
            <a:endParaRPr lang="ar-M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520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MA" sz="19900" dirty="0">
                <a:solidFill>
                  <a:srgbClr val="FF0000"/>
                </a:solidFill>
              </a:rPr>
              <a:t>شكرا</a:t>
            </a:r>
            <a:r>
              <a:rPr lang="ar-MA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35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مقدمة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 rtl="1"/>
            <a:r>
              <a:rPr lang="ar-EG" dirty="0"/>
              <a:t>تغطي إحصاءات الاقتصاد الكلي إما: </a:t>
            </a:r>
            <a:endParaRPr lang="en-GB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dirty="0"/>
              <a:t>الاقتصاد ككل </a:t>
            </a:r>
            <a:r>
              <a:rPr lang="ar-MA" dirty="0"/>
              <a:t>ك</a:t>
            </a:r>
            <a:r>
              <a:rPr lang="ar-EG" dirty="0"/>
              <a:t>الحسابات </a:t>
            </a:r>
            <a:r>
              <a:rPr lang="ar-MA" dirty="0"/>
              <a:t>الوطنية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dirty="0"/>
              <a:t>أو جزءً كبيراً ومحدداً من الاقتصاد </a:t>
            </a:r>
            <a:r>
              <a:rPr lang="ar-MA" dirty="0"/>
              <a:t>ك</a:t>
            </a:r>
            <a:r>
              <a:rPr lang="ar-EG" dirty="0"/>
              <a:t>إحصاءات مالية الحكومة</a:t>
            </a:r>
            <a:endParaRPr lang="ar-MA" dirty="0"/>
          </a:p>
          <a:p>
            <a:pPr algn="r" rtl="1"/>
            <a:endParaRPr lang="en-GB" dirty="0"/>
          </a:p>
          <a:p>
            <a:pPr algn="r" rtl="1"/>
            <a:r>
              <a:rPr lang="ar-EG" dirty="0"/>
              <a:t>تربط علاقات الحسابات بين مختلف الحسابات لتكون منظومة بيانات متسقة منطقياً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9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1933" y="2099733"/>
            <a:ext cx="2692400" cy="6687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ar-MA" sz="2800" dirty="0"/>
              <a:t>القطاع الحقيقي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755466" y="2099733"/>
            <a:ext cx="2252133" cy="7482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ar-MA" dirty="0"/>
              <a:t>الحكومة العامة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755466" y="4749800"/>
            <a:ext cx="2315587" cy="838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" dirty="0"/>
              <a:t>القطاع</a:t>
            </a:r>
            <a:r>
              <a:rPr lang="ar-MA" dirty="0"/>
              <a:t> </a:t>
            </a:r>
            <a:r>
              <a:rPr lang="ar-MA" sz="2000" dirty="0"/>
              <a:t>النقدي(شركات الإيداع)</a:t>
            </a:r>
            <a:endParaRPr lang="fr-FR" sz="2800" dirty="0"/>
          </a:p>
        </p:txBody>
      </p:sp>
      <p:sp>
        <p:nvSpPr>
          <p:cNvPr id="8" name="Rectangle 7"/>
          <p:cNvSpPr/>
          <p:nvPr/>
        </p:nvSpPr>
        <p:spPr>
          <a:xfrm>
            <a:off x="2184400" y="4673600"/>
            <a:ext cx="2429933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ar-MA" sz="2400" dirty="0"/>
              <a:t>بقية العالم (القطاع الخارجي)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MA" dirty="0"/>
              <a:t>عناصر منظومة الاقتصاد الكلي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790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الحسابات الرئيسية للاقتصاد الكلي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/>
            <a:r>
              <a:rPr lang="ar-MA" sz="2800" b="1" dirty="0"/>
              <a:t>أولا: القطاع الحقيقي</a:t>
            </a:r>
          </a:p>
          <a:p>
            <a:pPr algn="r"/>
            <a:r>
              <a:rPr lang="ar-MA" dirty="0"/>
              <a:t>إجمال الناتج الداخلي حسب منظور الانفاق </a:t>
            </a:r>
          </a:p>
          <a:p>
            <a:pPr algn="r"/>
            <a:r>
              <a:rPr lang="ar-MA" dirty="0">
                <a:solidFill>
                  <a:srgbClr val="FF0000"/>
                </a:solidFill>
              </a:rPr>
              <a:t>الموارد:</a:t>
            </a:r>
          </a:p>
          <a:p>
            <a:pPr algn="r"/>
            <a:r>
              <a:rPr lang="ar-MA" dirty="0"/>
              <a:t>إجمالي الناتج الداخلي</a:t>
            </a:r>
          </a:p>
          <a:p>
            <a:pPr algn="r"/>
            <a:r>
              <a:rPr lang="ar-MA" dirty="0"/>
              <a:t>واردات من السلع والخدمات</a:t>
            </a:r>
          </a:p>
          <a:p>
            <a:pPr algn="r"/>
            <a:r>
              <a:rPr lang="ar-MA" dirty="0">
                <a:solidFill>
                  <a:srgbClr val="FF0000"/>
                </a:solidFill>
              </a:rPr>
              <a:t>الاستعمالات</a:t>
            </a:r>
          </a:p>
          <a:p>
            <a:pPr algn="r"/>
            <a:r>
              <a:rPr lang="ar-MA" dirty="0"/>
              <a:t>الاستهلاك النهائي للأسر</a:t>
            </a:r>
          </a:p>
          <a:p>
            <a:pPr algn="r"/>
            <a:r>
              <a:rPr lang="ar-MA" dirty="0"/>
              <a:t>الاستهلاك النهائي للإدارات العمومية</a:t>
            </a:r>
          </a:p>
          <a:p>
            <a:pPr algn="r"/>
            <a:r>
              <a:rPr lang="ar-MA" dirty="0"/>
              <a:t>الاستثمار</a:t>
            </a:r>
          </a:p>
          <a:p>
            <a:pPr algn="r"/>
            <a:r>
              <a:rPr lang="ar-MA" dirty="0"/>
              <a:t>صادرات من السلع والخدمات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107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الحسابات الرئيسية للاقتصاد الكلي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/>
            <a:r>
              <a:rPr lang="ar-MA" sz="1400" b="1" dirty="0"/>
              <a:t>ثانيا: القطاع الخارجي</a:t>
            </a:r>
          </a:p>
          <a:p>
            <a:pPr algn="r"/>
            <a:r>
              <a:rPr lang="ar-MA" sz="1400" dirty="0"/>
              <a:t>ميزان </a:t>
            </a:r>
            <a:r>
              <a:rPr lang="ar-MA" sz="1400" dirty="0" err="1"/>
              <a:t>الأداءات</a:t>
            </a:r>
            <a:r>
              <a:rPr lang="ar-MA" sz="1400" dirty="0"/>
              <a:t> (الطبعة السادسة)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الحساب الجاري (+/-)</a:t>
            </a:r>
          </a:p>
          <a:p>
            <a:pPr algn="r"/>
            <a:r>
              <a:rPr lang="ar-MA" sz="1400" dirty="0"/>
              <a:t>صادرات السلع والخدمات</a:t>
            </a:r>
          </a:p>
          <a:p>
            <a:pPr algn="r"/>
            <a:r>
              <a:rPr lang="ar-MA" sz="1400" dirty="0"/>
              <a:t>واردات من السلع والخدمات</a:t>
            </a:r>
          </a:p>
          <a:p>
            <a:pPr algn="r"/>
            <a:r>
              <a:rPr lang="ar-MA" sz="1400" dirty="0"/>
              <a:t>صافي الدخل الأولي</a:t>
            </a:r>
          </a:p>
          <a:p>
            <a:pPr algn="r"/>
            <a:r>
              <a:rPr lang="ar-MA" sz="1400" dirty="0"/>
              <a:t>صافي الدخل الثانوي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الحساب </a:t>
            </a:r>
            <a:r>
              <a:rPr lang="ar-MA" sz="1400" dirty="0" err="1">
                <a:solidFill>
                  <a:srgbClr val="FF0000"/>
                </a:solidFill>
              </a:rPr>
              <a:t>الراسمالي</a:t>
            </a:r>
            <a:r>
              <a:rPr lang="ar-MA" sz="1400" dirty="0">
                <a:solidFill>
                  <a:srgbClr val="FF0000"/>
                </a:solidFill>
              </a:rPr>
              <a:t> (+ /-)</a:t>
            </a:r>
          </a:p>
          <a:p>
            <a:pPr algn="r"/>
            <a:r>
              <a:rPr lang="ar-MA" sz="1400" dirty="0"/>
              <a:t>الحساب المالي ( صافي الإقراض أو الاقتراض)</a:t>
            </a:r>
          </a:p>
          <a:p>
            <a:pPr algn="r"/>
            <a:r>
              <a:rPr lang="ar-MA" sz="1400" dirty="0"/>
              <a:t>السهو أو </a:t>
            </a:r>
            <a:r>
              <a:rPr lang="ar-MA" sz="1400" dirty="0" err="1"/>
              <a:t>الخطا</a:t>
            </a:r>
            <a:endParaRPr lang="ar-MA" sz="1400" dirty="0"/>
          </a:p>
          <a:p>
            <a:pPr algn="r"/>
            <a:r>
              <a:rPr lang="ar-MA" sz="1400" dirty="0"/>
              <a:t>الرصيد الكلي لميزان المدفوعات (+/-) </a:t>
            </a:r>
          </a:p>
          <a:p>
            <a:pPr algn="r"/>
            <a:r>
              <a:rPr lang="ar-MA" sz="1400" dirty="0"/>
              <a:t>التغير في الأصول الاحتياطية ( زيادة/نقصان)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68039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الحسابات الرئيسية للاقتصاد الكلي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/>
            <a:r>
              <a:rPr lang="ar-MA" sz="2000" b="1" dirty="0"/>
              <a:t>ثالثا: القطاع الحكومي</a:t>
            </a:r>
          </a:p>
          <a:p>
            <a:pPr algn="r"/>
            <a:r>
              <a:rPr lang="ar-MA" sz="1400" dirty="0"/>
              <a:t>حسابات المالية العامة (دليل إحصاءات مالية الحكومة لسنة 2001)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الإرادات</a:t>
            </a:r>
          </a:p>
          <a:p>
            <a:pPr algn="r"/>
            <a:r>
              <a:rPr lang="ar-MA" sz="1400" dirty="0"/>
              <a:t>منح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المصروفات</a:t>
            </a:r>
          </a:p>
          <a:p>
            <a:pPr algn="r"/>
            <a:r>
              <a:rPr lang="ar-MA" sz="1400" dirty="0"/>
              <a:t>مدفوعات الفائدة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رصيد التشغيل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المعاملات في الصول غير المالية</a:t>
            </a:r>
          </a:p>
          <a:p>
            <a:pPr algn="r"/>
            <a:r>
              <a:rPr lang="ar-MA" sz="1400" dirty="0">
                <a:solidFill>
                  <a:srgbClr val="FF0000"/>
                </a:solidFill>
              </a:rPr>
              <a:t>صافي الإقراض والاقتراض</a:t>
            </a:r>
          </a:p>
        </p:txBody>
      </p:sp>
    </p:spTree>
    <p:extLst>
      <p:ext uri="{BB962C8B-B14F-4D97-AF65-F5344CB8AC3E}">
        <p14:creationId xmlns:p14="http://schemas.microsoft.com/office/powerpoint/2010/main" val="3471496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الحسابات الرئيسية للاقتصاد الكلي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/>
            <a:r>
              <a:rPr lang="ar-MA" sz="3200" b="1" dirty="0"/>
              <a:t>رابعا: القطاع النقدي</a:t>
            </a:r>
          </a:p>
          <a:p>
            <a:pPr algn="r"/>
            <a:r>
              <a:rPr lang="ar-MA" sz="1800" b="1" dirty="0"/>
              <a:t>البنك المركزي (الأرصدة)</a:t>
            </a:r>
          </a:p>
          <a:p>
            <a:pPr algn="r"/>
            <a:r>
              <a:rPr lang="ar-MA" sz="1400" dirty="0"/>
              <a:t>صافي الأصول المحلية</a:t>
            </a:r>
          </a:p>
          <a:p>
            <a:pPr algn="r"/>
            <a:r>
              <a:rPr lang="ar-MA" sz="1400" dirty="0"/>
              <a:t>صافي الأصول الأجنبية</a:t>
            </a:r>
          </a:p>
          <a:p>
            <a:pPr algn="r"/>
            <a:r>
              <a:rPr lang="ar-MA" sz="1400" dirty="0"/>
              <a:t>القاعدة النقدية</a:t>
            </a:r>
          </a:p>
          <a:p>
            <a:pPr algn="r"/>
            <a:r>
              <a:rPr lang="ar-MA" sz="1800" b="1" dirty="0"/>
              <a:t>شركات الإيداع الأخرى (الأرصدة)</a:t>
            </a:r>
          </a:p>
          <a:p>
            <a:pPr algn="r"/>
            <a:r>
              <a:rPr lang="ar-MA" sz="1400" dirty="0"/>
              <a:t>صافي الأصول الأجنبية</a:t>
            </a:r>
          </a:p>
          <a:p>
            <a:pPr algn="r"/>
            <a:r>
              <a:rPr lang="ar-MA" sz="1400" dirty="0"/>
              <a:t>صافي الأصول المحلية</a:t>
            </a:r>
          </a:p>
          <a:p>
            <a:pPr algn="r"/>
            <a:r>
              <a:rPr lang="ar-MA" sz="1400" dirty="0"/>
              <a:t>خصوم على البنك المركزي</a:t>
            </a:r>
          </a:p>
          <a:p>
            <a:pPr algn="r"/>
            <a:r>
              <a:rPr lang="ar-MA" sz="1400" dirty="0"/>
              <a:t>ودائع القطاع الخاص</a:t>
            </a:r>
          </a:p>
        </p:txBody>
      </p:sp>
    </p:spTree>
    <p:extLst>
      <p:ext uri="{BB962C8B-B14F-4D97-AF65-F5344CB8AC3E}">
        <p14:creationId xmlns:p14="http://schemas.microsoft.com/office/powerpoint/2010/main" val="945959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77297"/>
            <a:ext cx="9144000" cy="875770"/>
          </a:xfrm>
        </p:spPr>
        <p:txBody>
          <a:bodyPr>
            <a:normAutofit fontScale="90000"/>
          </a:bodyPr>
          <a:lstStyle/>
          <a:p>
            <a:r>
              <a:rPr lang="ar-MA" dirty="0"/>
              <a:t>الحسابات الرئيسية للاقتصاد الكلي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363133"/>
            <a:ext cx="9144000" cy="5139267"/>
          </a:xfrm>
        </p:spPr>
        <p:txBody>
          <a:bodyPr>
            <a:normAutofit/>
          </a:bodyPr>
          <a:lstStyle/>
          <a:p>
            <a:pPr algn="r"/>
            <a:r>
              <a:rPr lang="ar-MA" sz="3200" b="1" dirty="0"/>
              <a:t>خامسا: القطاع الخاص غير المصرفي</a:t>
            </a:r>
            <a:endParaRPr lang="fr-MA" sz="3200" b="1" dirty="0"/>
          </a:p>
          <a:p>
            <a:pPr algn="r"/>
            <a:r>
              <a:rPr lang="ar-MA" sz="3200" b="1" dirty="0"/>
              <a:t> </a:t>
            </a:r>
            <a:endParaRPr lang="fr-MA" sz="3200" b="1" dirty="0"/>
          </a:p>
          <a:p>
            <a:pPr algn="r"/>
            <a:r>
              <a:rPr lang="ar-MA" sz="3200" dirty="0"/>
              <a:t>ويشمل هذا القطاع الشركات المقيمة والأسر المعيشية</a:t>
            </a:r>
          </a:p>
          <a:p>
            <a:pPr algn="r"/>
            <a:endParaRPr lang="ar-MA" sz="3200" dirty="0"/>
          </a:p>
          <a:p>
            <a:pPr algn="r">
              <a:tabLst>
                <a:tab pos="7891463" algn="l"/>
              </a:tabLst>
            </a:pPr>
            <a:r>
              <a:rPr lang="fr-MA" sz="3200" dirty="0"/>
              <a:t>    </a:t>
            </a:r>
            <a:r>
              <a:rPr lang="ar-MA" sz="3200" dirty="0"/>
              <a:t>غالبا ما تكون بيانات هدا القطاع غير كاملة أو متوافرة ولكن تكون متاحة في وقت متأخر</a:t>
            </a:r>
          </a:p>
        </p:txBody>
      </p:sp>
    </p:spTree>
    <p:extLst>
      <p:ext uri="{BB962C8B-B14F-4D97-AF65-F5344CB8AC3E}">
        <p14:creationId xmlns:p14="http://schemas.microsoft.com/office/powerpoint/2010/main" val="2059576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</TotalTime>
  <Words>770</Words>
  <Application>Microsoft Office PowerPoint</Application>
  <PresentationFormat>Widescreen</PresentationFormat>
  <Paragraphs>198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Verdana</vt:lpstr>
      <vt:lpstr>Wingdings</vt:lpstr>
      <vt:lpstr>Thème Office</vt:lpstr>
      <vt:lpstr>اتساق إحصاءات الاقتصاد الكلي</vt:lpstr>
      <vt:lpstr>محتوى العرض </vt:lpstr>
      <vt:lpstr>مقدمة</vt:lpstr>
      <vt:lpstr>عناصر منظومة الاقتصاد الكلي</vt:lpstr>
      <vt:lpstr>الحسابات الرئيسية للاقتصاد الكلي</vt:lpstr>
      <vt:lpstr>الحسابات الرئيسية للاقتصاد الكلي</vt:lpstr>
      <vt:lpstr>الحسابات الرئيسية للاقتصاد الكلي</vt:lpstr>
      <vt:lpstr>الحسابات الرئيسية للاقتصاد الكلي</vt:lpstr>
      <vt:lpstr>الحسابات الرئيسية للاقتصاد الكلي</vt:lpstr>
      <vt:lpstr>الروابط المحاسبية العلاقات المتبادلة بين حسابات الاقتصاد الكلي</vt:lpstr>
      <vt:lpstr>  الروابط المحاسبية الرابطة الأولى: حسابات المالية العامة والحسابات الوطنية</vt:lpstr>
      <vt:lpstr>  الروابط المحاسبية الرابطة الثانية: ميزان المدفوعات والحسابات الوطنية</vt:lpstr>
      <vt:lpstr>  الروابط المحاسبية الرابطة الثالثة: حسابات المالية العامة وميزان المدفوعات</vt:lpstr>
      <vt:lpstr>PowerPoint Presentation</vt:lpstr>
      <vt:lpstr>الروابط المحاسبية الرابطة الخامسة: شركات الإيداع وحسابات المالية العامة</vt:lpstr>
      <vt:lpstr>الروابط المحاسبية الرابطة السادسة نظرة أوسع على روابط المسح الموحد لشركات الايداع </vt:lpstr>
      <vt:lpstr>الحاجة إلى اتساق البيانات</vt:lpstr>
      <vt:lpstr>الحاجة إلى اتساق البيانات</vt:lpstr>
      <vt:lpstr>الأدلة المنهجية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الرئيسية للاقتصاد الكلي</dc:title>
  <dc:creator>DELL</dc:creator>
  <cp:lastModifiedBy>Jamal Qasem</cp:lastModifiedBy>
  <cp:revision>39</cp:revision>
  <dcterms:created xsi:type="dcterms:W3CDTF">2023-10-20T13:41:41Z</dcterms:created>
  <dcterms:modified xsi:type="dcterms:W3CDTF">2023-11-07T06:16:13Z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9f17927-79b2-40d2-8aa6-1ef1eabb3585_Enabled">
    <vt:lpwstr>true</vt:lpwstr>
  </property>
  <property fmtid="{D5CDD505-2E9C-101B-9397-08002B2CF9AE}" pid="3" name="MSIP_Label_e9f17927-79b2-40d2-8aa6-1ef1eabb3585_SetDate">
    <vt:lpwstr>2023-11-06T06:10:37Z</vt:lpwstr>
  </property>
  <property fmtid="{D5CDD505-2E9C-101B-9397-08002B2CF9AE}" pid="4" name="MSIP_Label_e9f17927-79b2-40d2-8aa6-1ef1eabb3585_Method">
    <vt:lpwstr>Standard</vt:lpwstr>
  </property>
  <property fmtid="{D5CDD505-2E9C-101B-9397-08002B2CF9AE}" pid="5" name="MSIP_Label_e9f17927-79b2-40d2-8aa6-1ef1eabb3585_Name">
    <vt:lpwstr>defa4170-0d19-0005-0004-bc88714345d2</vt:lpwstr>
  </property>
  <property fmtid="{D5CDD505-2E9C-101B-9397-08002B2CF9AE}" pid="6" name="MSIP_Label_e9f17927-79b2-40d2-8aa6-1ef1eabb3585_SiteId">
    <vt:lpwstr>4aa5460f-975c-4915-88d5-cf81ff19b905</vt:lpwstr>
  </property>
  <property fmtid="{D5CDD505-2E9C-101B-9397-08002B2CF9AE}" pid="7" name="MSIP_Label_e9f17927-79b2-40d2-8aa6-1ef1eabb3585_ActionId">
    <vt:lpwstr>728c9568-69ca-418e-999f-f975a83c282e</vt:lpwstr>
  </property>
  <property fmtid="{D5CDD505-2E9C-101B-9397-08002B2CF9AE}" pid="8" name="MSIP_Label_e9f17927-79b2-40d2-8aa6-1ef1eabb3585_ContentBits">
    <vt:lpwstr>0</vt:lpwstr>
  </property>
</Properties>
</file>