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422" r:id="rId2"/>
    <p:sldId id="405" r:id="rId3"/>
    <p:sldId id="406" r:id="rId4"/>
    <p:sldId id="407" r:id="rId5"/>
    <p:sldId id="408" r:id="rId6"/>
    <p:sldId id="409" r:id="rId7"/>
    <p:sldId id="410" r:id="rId8"/>
    <p:sldId id="412" r:id="rId9"/>
    <p:sldId id="413" r:id="rId10"/>
    <p:sldId id="414" r:id="rId11"/>
    <p:sldId id="415" r:id="rId12"/>
    <p:sldId id="416" r:id="rId13"/>
    <p:sldId id="417" r:id="rId14"/>
    <p:sldId id="411" r:id="rId15"/>
    <p:sldId id="299" r:id="rId16"/>
    <p:sldId id="381" r:id="rId17"/>
    <p:sldId id="425" r:id="rId18"/>
    <p:sldId id="383" r:id="rId19"/>
    <p:sldId id="419" r:id="rId20"/>
    <p:sldId id="420" r:id="rId21"/>
    <p:sldId id="388" r:id="rId22"/>
    <p:sldId id="394" r:id="rId23"/>
    <p:sldId id="399" r:id="rId24"/>
    <p:sldId id="395" r:id="rId25"/>
    <p:sldId id="401" r:id="rId26"/>
    <p:sldId id="418" r:id="rId27"/>
    <p:sldId id="403" r:id="rId2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130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18DD2D1-27E4-4AEB-8979-80A15661F248}" type="datetimeFigureOut">
              <a:rPr lang="fr-FR"/>
              <a:pPr>
                <a:defRPr/>
              </a:pPr>
              <a:t>09/11/2022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B0173B-9D52-4DE4-BC4A-33DA0979DD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1481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788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99A849-1092-4630-B4DA-344DE3327583}" type="slidenum">
              <a:rPr lang="fr-FR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B0173B-9D52-4DE4-BC4A-33DA0979DD6C}" type="slidenum">
              <a:rPr lang="fr-FR" smtClean="0"/>
              <a:pPr>
                <a:defRPr/>
              </a:pPr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483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ar-DZ" sz="2400" dirty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ar-DZ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ar-DZ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DZ" dirty="0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ar-DZ" sz="2400" dirty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DZ" dirty="0"/>
              </a:p>
            </p:txBody>
          </p:sp>
        </p:grpSp>
      </p:grpSp>
      <p:sp>
        <p:nvSpPr>
          <p:cNvPr id="1434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5A7D1-31ED-44A6-BC0A-9BBC4694DDD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565FD-F631-4421-90C2-49C9D8301AE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E2FF7-C85F-42F5-8460-61FA0E11030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93883-CB3B-4126-BF73-47335372D40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B3A5-A602-4E5D-8964-81ADDBC4879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2702D-2A21-47AF-BAA1-11163C49C3E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715E-A9FB-4E90-BD29-2205DE35566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87A5C-B301-4CF1-8ED5-374CB85246F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C5BE1-FC39-455C-B747-7CDD556A24C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C8513-9A7A-4F91-B337-DE9A21E90EA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48533-5386-41D3-BE86-2DDC6903F2F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DZ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536E6-DDC8-4A54-956F-933366ED0CE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ar-DZ" sz="2400" dirty="0">
                <a:latin typeface="Times New Roman" pitchFamily="18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331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ar-DZ" sz="2400" dirty="0">
                  <a:latin typeface="Times New Roman" pitchFamily="18" charset="0"/>
                </a:endParaRPr>
              </a:p>
            </p:txBody>
          </p:sp>
          <p:sp>
            <p:nvSpPr>
              <p:cNvPr id="1331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ar-DZ" dirty="0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AB148AC-168B-4FF7-940F-E36D86B36E3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D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9" name="WordArt 5"/>
          <p:cNvSpPr>
            <a:spLocks noChangeArrowheads="1" noChangeShapeType="1" noTextEdit="1"/>
          </p:cNvSpPr>
          <p:nvPr/>
        </p:nvSpPr>
        <p:spPr bwMode="auto">
          <a:xfrm>
            <a:off x="2987675" y="2997200"/>
            <a:ext cx="3311525" cy="503238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endParaRPr lang="fr-FR" b="1" kern="10">
              <a:ln w="19050">
                <a:noFill/>
                <a:round/>
                <a:headEnd/>
                <a:tailEnd/>
              </a:ln>
              <a:solidFill>
                <a:srgbClr val="00006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87775" name="WordArt 31" descr="90%"/>
          <p:cNvSpPr>
            <a:spLocks noChangeArrowheads="1" noChangeShapeType="1" noTextEdit="1"/>
          </p:cNvSpPr>
          <p:nvPr/>
        </p:nvSpPr>
        <p:spPr bwMode="auto">
          <a:xfrm>
            <a:off x="298667" y="5301208"/>
            <a:ext cx="8574341" cy="9286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7144"/>
              </a:avLst>
            </a:prstTxWarp>
          </a:bodyPr>
          <a:lstStyle/>
          <a:p>
            <a:pPr algn="ctr" rtl="1">
              <a:defRPr/>
            </a:pPr>
            <a:r>
              <a:rPr lang="ar-DZ" sz="4000" b="1" dirty="0"/>
              <a:t>ا</a:t>
            </a:r>
            <a:r>
              <a:rPr lang="ar-EG" sz="4000" b="1" dirty="0"/>
              <a:t>  </a:t>
            </a:r>
            <a:r>
              <a:rPr lang="ar-EG" sz="4000" b="1" dirty="0" err="1"/>
              <a:t>الإج</a:t>
            </a:r>
            <a:r>
              <a:rPr lang="ar-SA" sz="4000" b="1" dirty="0" smtClean="0"/>
              <a:t>تماع ال</a:t>
            </a:r>
            <a:r>
              <a:rPr lang="ar-DZ" sz="4000" b="1" dirty="0" smtClean="0"/>
              <a:t>تاسع ل</a:t>
            </a:r>
            <a:r>
              <a:rPr lang="ar-SA" sz="4000" b="1" dirty="0" smtClean="0"/>
              <a:t>لجنة </a:t>
            </a:r>
            <a:r>
              <a:rPr lang="ar-SA" sz="4000" b="1" dirty="0"/>
              <a:t>الفنية لمبادرة الإحصاءات العربية "عربستات" </a:t>
            </a:r>
            <a:endParaRPr lang="fr-FR" sz="4000" b="1" dirty="0"/>
          </a:p>
          <a:p>
            <a:pPr algn="ctr" rtl="1">
              <a:defRPr/>
            </a:pPr>
            <a:r>
              <a:rPr lang="ar-EG" sz="3600" b="1" dirty="0"/>
              <a:t>أبوظبي، </a:t>
            </a:r>
            <a:r>
              <a:rPr lang="ar-DZ" sz="3600" b="1" dirty="0" smtClean="0"/>
              <a:t>9</a:t>
            </a:r>
            <a:r>
              <a:rPr lang="ar-SA" sz="3600" b="1" dirty="0" smtClean="0"/>
              <a:t> </a:t>
            </a:r>
            <a:r>
              <a:rPr lang="ar-SA" sz="3600" b="1" dirty="0"/>
              <a:t>- </a:t>
            </a:r>
            <a:r>
              <a:rPr lang="ar-DZ" sz="3600" b="1" dirty="0" smtClean="0"/>
              <a:t>10</a:t>
            </a:r>
            <a:r>
              <a:rPr lang="ar-SA" sz="3600" b="1" dirty="0" smtClean="0"/>
              <a:t> </a:t>
            </a:r>
            <a:r>
              <a:rPr lang="ar-SA" sz="3600" b="1" dirty="0"/>
              <a:t>نوفمبر </a:t>
            </a:r>
            <a:r>
              <a:rPr lang="ar-SA" sz="3600" b="1" dirty="0" smtClean="0"/>
              <a:t>20</a:t>
            </a:r>
            <a:r>
              <a:rPr lang="ar-DZ" sz="3600" b="1" dirty="0" smtClean="0"/>
              <a:t>22</a:t>
            </a:r>
            <a:endParaRPr lang="ar-EG" sz="3600" b="1" dirty="0"/>
          </a:p>
          <a:p>
            <a:pPr algn="ctr">
              <a:defRPr/>
            </a:pPr>
            <a:endParaRPr lang="ar-EG" sz="3600" b="1" kern="10" dirty="0">
              <a:ln w="9525">
                <a:solidFill>
                  <a:srgbClr val="000000"/>
                </a:solidFill>
                <a:miter lim="800000"/>
                <a:headEnd/>
                <a:tailEnd/>
              </a:ln>
              <a:pattFill prst="pct90">
                <a:fgClr>
                  <a:srgbClr val="9D1001"/>
                </a:fgClr>
                <a:bgClr>
                  <a:srgbClr val="FFFFFF"/>
                </a:bgClr>
              </a:pattFill>
              <a:latin typeface="Times New Roman"/>
              <a:cs typeface="Times New Roman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2053" name="Imag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8345" y="-1"/>
            <a:ext cx="1475656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-2952" y="0"/>
            <a:ext cx="91440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431800" rtl="1" eaLnBrk="0" hangingPunct="0"/>
            <a:r>
              <a:rPr lang="fr-FR" sz="4800" b="1" dirty="0">
                <a:cs typeface="Times New Roman" pitchFamily="18" charset="0"/>
              </a:rPr>
              <a:t>  </a:t>
            </a:r>
            <a:r>
              <a:rPr lang="ar-DZ" sz="4800" b="1" dirty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الجمهورية الجزائرية الديمقراطية الشعبية</a:t>
            </a:r>
            <a:r>
              <a:rPr lang="fr-FR" sz="4800" b="1" dirty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    </a:t>
            </a:r>
            <a:endParaRPr lang="fr-FR" sz="4800" b="1" dirty="0">
              <a:latin typeface="Tahoma" pitchFamily="34" charset="0"/>
              <a:cs typeface="Times New Roman" pitchFamily="18" charset="0"/>
            </a:endParaRPr>
          </a:p>
          <a:p>
            <a:pPr algn="ctr" defTabSz="431800" eaLnBrk="0" hangingPunct="0"/>
            <a:r>
              <a:rPr lang="ar-SA" sz="3800" b="1" dirty="0" smtClean="0">
                <a:latin typeface="Arabic Typesetting" pitchFamily="66" charset="-78"/>
                <a:cs typeface="Arabic Typesetting" pitchFamily="66" charset="-78"/>
              </a:rPr>
              <a:t>الديوان </a:t>
            </a:r>
            <a:r>
              <a:rPr lang="ar-SA" sz="3800" b="1" dirty="0">
                <a:latin typeface="Arabic Typesetting" pitchFamily="66" charset="-78"/>
                <a:cs typeface="Arabic Typesetting" pitchFamily="66" charset="-78"/>
              </a:rPr>
              <a:t>الوطني للإحصائيات</a:t>
            </a:r>
            <a:endParaRPr lang="ar-SA" sz="3800" b="1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00571" y="1892305"/>
            <a:ext cx="80724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hangingPunct="0">
              <a:spcAft>
                <a:spcPts val="600"/>
              </a:spcAft>
            </a:pPr>
            <a:r>
              <a:rPr lang="ar-EG" sz="4400" b="1" dirty="0">
                <a:solidFill>
                  <a:srgbClr val="771309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حسابات </a:t>
            </a:r>
            <a:r>
              <a:rPr lang="ar-EG" sz="4400" b="1" dirty="0" smtClean="0">
                <a:solidFill>
                  <a:srgbClr val="771309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القطاع</a:t>
            </a:r>
            <a:r>
              <a:rPr lang="ar-DZ" sz="4400" b="1" dirty="0" smtClean="0">
                <a:solidFill>
                  <a:srgbClr val="771309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ات</a:t>
            </a:r>
          </a:p>
          <a:p>
            <a:pPr algn="ctr" rtl="1" eaLnBrk="0" hangingPunct="0">
              <a:spcAft>
                <a:spcPts val="600"/>
              </a:spcAft>
            </a:pPr>
            <a:r>
              <a:rPr lang="ar-EG" sz="3600" b="1" dirty="0" smtClean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حالة </a:t>
            </a:r>
            <a:r>
              <a:rPr lang="ar-EG" sz="3600" b="1" dirty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الشركات غير </a:t>
            </a:r>
            <a:r>
              <a:rPr lang="ar-EG" sz="3600" b="1" dirty="0" smtClean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المالية</a:t>
            </a:r>
            <a:endParaRPr lang="ar-DZ" sz="3600" b="1" dirty="0" smtClean="0">
              <a:solidFill>
                <a:srgbClr val="C00000"/>
              </a:solidFill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algn="ctr" rtl="1" eaLnBrk="0" hangingPunct="0">
              <a:spcAft>
                <a:spcPts val="600"/>
              </a:spcAft>
            </a:pPr>
            <a:r>
              <a:rPr lang="ar-DZ" sz="3600" b="1" dirty="0" smtClean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 </a:t>
            </a:r>
            <a:r>
              <a:rPr lang="ar-SA" sz="3600" b="1" dirty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بعض </a:t>
            </a:r>
            <a:r>
              <a:rPr lang="ar-EG" sz="3600" b="1" dirty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جوانب </a:t>
            </a:r>
            <a:r>
              <a:rPr lang="ar-DZ" sz="3600" b="1" dirty="0" smtClean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ا</a:t>
            </a:r>
            <a:r>
              <a:rPr lang="ar-SA" sz="3600" b="1" dirty="0" smtClean="0">
                <a:solidFill>
                  <a:srgbClr val="C00000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لتجربة الجزائرية</a:t>
            </a:r>
            <a:endParaRPr lang="ar-DZ" sz="3600" b="1" dirty="0" smtClean="0">
              <a:solidFill>
                <a:srgbClr val="C00000"/>
              </a:solidFill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algn="ctr" rtl="1" eaLnBrk="0" hangingPunct="0">
              <a:spcAft>
                <a:spcPts val="600"/>
              </a:spcAft>
            </a:pPr>
            <a:endParaRPr lang="ar-DZ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algn="ctr" rtl="1" eaLnBrk="0" hangingPunct="0">
              <a:spcAft>
                <a:spcPts val="600"/>
              </a:spcAft>
            </a:pPr>
            <a:r>
              <a:rPr lang="ar-DZ" sz="2800" b="1" dirty="0" smtClean="0">
                <a:latin typeface="Andalus" pitchFamily="18" charset="-78"/>
                <a:cs typeface="Andalus" pitchFamily="18" charset="-78"/>
              </a:rPr>
              <a:t>إعداد السيد حميد </a:t>
            </a:r>
            <a:r>
              <a:rPr lang="ar-DZ" sz="2800" b="1" dirty="0" err="1" smtClean="0">
                <a:latin typeface="Andalus" pitchFamily="18" charset="-78"/>
                <a:cs typeface="Andalus" pitchFamily="18" charset="-78"/>
              </a:rPr>
              <a:t>زيدوني</a:t>
            </a:r>
            <a:endParaRPr lang="ar-EG" sz="2800" b="1" dirty="0">
              <a:latin typeface="Andalus" pitchFamily="18" charset="-78"/>
              <a:cs typeface="Times New Roman" pitchFamily="18" charset="0"/>
            </a:endParaRPr>
          </a:p>
          <a:p>
            <a:pPr algn="ctr" eaLnBrk="0" hangingPunct="0">
              <a:spcAft>
                <a:spcPts val="600"/>
              </a:spcAft>
            </a:pPr>
            <a:r>
              <a:rPr lang="ar-DZ" sz="2200" b="1" dirty="0" smtClean="0">
                <a:solidFill>
                  <a:srgbClr val="17375E"/>
                </a:solidFill>
                <a:latin typeface="Andalus" pitchFamily="18" charset="-78"/>
                <a:cs typeface="Andalus" pitchFamily="18" charset="-78"/>
              </a:rPr>
              <a:t>مدير عام مساعد</a:t>
            </a:r>
            <a:endParaRPr lang="fr-FR" sz="2200" b="1" dirty="0">
              <a:solidFill>
                <a:srgbClr val="17375E"/>
              </a:solidFill>
              <a:latin typeface="Andalus" pitchFamily="18" charset="-78"/>
              <a:cs typeface="Andalus" pitchFamily="18" charset="-78"/>
            </a:endParaRPr>
          </a:p>
          <a:p>
            <a:pPr algn="ctr" eaLnBrk="0" hangingPunct="0">
              <a:spcAft>
                <a:spcPts val="600"/>
              </a:spcAft>
            </a:pPr>
            <a:endParaRPr lang="fr-FR" dirty="0"/>
          </a:p>
        </p:txBody>
      </p:sp>
      <p:pic>
        <p:nvPicPr>
          <p:cNvPr id="205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43063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831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9" grpId="0" autoUpdateAnimBg="0"/>
      <p:bldP spid="28777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772816"/>
            <a:ext cx="8215343" cy="4942332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None/>
              <a:defRPr/>
            </a:pPr>
            <a:r>
              <a:rPr lang="ar-DZ" sz="2400" b="1" dirty="0">
                <a:solidFill>
                  <a:srgbClr val="FF0000"/>
                </a:solidFill>
              </a:rPr>
              <a:t>2- المسح الهيكلي (المعمق)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fr-FR" sz="1000" b="1" dirty="0" smtClean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  <a:p>
            <a:pPr algn="r" rtl="1" eaLnBrk="1" hangingPunct="1">
              <a:lnSpc>
                <a:spcPct val="90000"/>
              </a:lnSpc>
              <a:buClr>
                <a:schemeClr val="accent6"/>
              </a:buClr>
              <a:buFont typeface="Wingdings" pitchFamily="2" charset="2"/>
              <a:buChar char="q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من بين المعلومات التي </a:t>
            </a:r>
            <a:r>
              <a:rPr lang="ar-DZ" sz="2000" dirty="0" smtClean="0">
                <a:latin typeface="Calibri" pitchFamily="34" charset="0"/>
                <a:cs typeface="Calibri" pitchFamily="34" charset="0"/>
              </a:rPr>
              <a:t>يتم جمعها :</a:t>
            </a:r>
            <a:endParaRPr lang="ar-DZ" sz="2000" dirty="0">
              <a:latin typeface="Calibri" pitchFamily="34" charset="0"/>
              <a:cs typeface="Calibri" pitchFamily="34" charset="0"/>
            </a:endParaRPr>
          </a:p>
          <a:p>
            <a:pPr marL="0" indent="0" algn="r" rtl="1" eaLnBrk="1" hangingPunct="1">
              <a:lnSpc>
                <a:spcPct val="90000"/>
              </a:lnSpc>
              <a:buClr>
                <a:schemeClr val="accent6"/>
              </a:buClr>
              <a:buNone/>
              <a:defRPr/>
            </a:pPr>
            <a:endParaRPr lang="ar-DZ" sz="1000" dirty="0">
              <a:latin typeface="Calibri" pitchFamily="34" charset="0"/>
              <a:cs typeface="Calibri" pitchFamily="34" charset="0"/>
            </a:endParaRPr>
          </a:p>
          <a:p>
            <a:pPr lvl="2" algn="r" rtl="1" eaLnBrk="1" hangingPunct="1">
              <a:lnSpc>
                <a:spcPct val="90000"/>
              </a:lnSpc>
              <a:buClr>
                <a:schemeClr val="accent6"/>
              </a:buClr>
              <a:buFont typeface="Wingdings" pitchFamily="2" charset="2"/>
              <a:buChar char="q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العمالة والأجور (بواسطة </a:t>
            </a:r>
            <a:r>
              <a:rPr lang="fr-FR" sz="2000" dirty="0">
                <a:latin typeface="Calibri" pitchFamily="34" charset="0"/>
                <a:cs typeface="Calibri" pitchFamily="34" charset="0"/>
              </a:rPr>
              <a:t>CSP ، </a:t>
            </a:r>
            <a:r>
              <a:rPr lang="ar-DZ" sz="2000" dirty="0">
                <a:latin typeface="Calibri" pitchFamily="34" charset="0"/>
                <a:cs typeface="Calibri" pitchFamily="34" charset="0"/>
              </a:rPr>
              <a:t>دائمة وليس ،….) .......</a:t>
            </a:r>
          </a:p>
          <a:p>
            <a:pPr lvl="2" algn="r" rtl="1" eaLnBrk="1" hangingPunct="1">
              <a:lnSpc>
                <a:spcPct val="90000"/>
              </a:lnSpc>
              <a:buClr>
                <a:schemeClr val="accent6"/>
              </a:buClr>
              <a:buFont typeface="Wingdings" pitchFamily="2" charset="2"/>
              <a:buChar char="q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المنتجات والمبيعات والمخزونات حسب المنتج بالكميات المادية والقيمة</a:t>
            </a:r>
          </a:p>
          <a:p>
            <a:pPr lvl="2" algn="r" rtl="1" eaLnBrk="1" hangingPunct="1">
              <a:lnSpc>
                <a:spcPct val="90000"/>
              </a:lnSpc>
              <a:buClr>
                <a:schemeClr val="accent6"/>
              </a:buClr>
              <a:buFont typeface="Wingdings" pitchFamily="2" charset="2"/>
              <a:buChar char="q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المشتريات حسب المنتج بما في ذلك المستورد والمخزون حسب المنتج كماً وقيمة</a:t>
            </a:r>
          </a:p>
          <a:p>
            <a:pPr lvl="2" algn="r" rtl="1" eaLnBrk="1" hangingPunct="1">
              <a:lnSpc>
                <a:spcPct val="90000"/>
              </a:lnSpc>
              <a:buClr>
                <a:schemeClr val="accent6"/>
              </a:buClr>
              <a:buFont typeface="Wingdings" pitchFamily="2" charset="2"/>
              <a:buChar char="q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الاستثمارات حسب نوع الأصول ، والعمر ، وما إلى ذلك.</a:t>
            </a:r>
          </a:p>
          <a:p>
            <a:pPr lvl="2" algn="r" rtl="1" eaLnBrk="1" hangingPunct="1">
              <a:lnSpc>
                <a:spcPct val="90000"/>
              </a:lnSpc>
              <a:buClr>
                <a:schemeClr val="accent6"/>
              </a:buClr>
              <a:buFont typeface="Wingdings" pitchFamily="2" charset="2"/>
              <a:buChar char="q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البيانات المحاسبية وغير المحاسبية</a:t>
            </a:r>
          </a:p>
          <a:p>
            <a:pPr algn="r" rtl="1" eaLnBrk="1" hangingPunct="1">
              <a:lnSpc>
                <a:spcPct val="90000"/>
              </a:lnSpc>
              <a:buClr>
                <a:schemeClr val="accent6"/>
              </a:buClr>
              <a:buFont typeface="Wingdings" pitchFamily="2" charset="2"/>
              <a:buChar char="q"/>
              <a:defRPr/>
            </a:pPr>
            <a:endParaRPr lang="ar-DZ" sz="2000" dirty="0">
              <a:latin typeface="Calibri" pitchFamily="34" charset="0"/>
              <a:cs typeface="Calibri" pitchFamily="34" charset="0"/>
            </a:endParaRPr>
          </a:p>
          <a:p>
            <a:pPr lvl="2" algn="r" rtl="1" eaLnBrk="1" hangingPunct="1">
              <a:lnSpc>
                <a:spcPct val="80000"/>
              </a:lnSpc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ar-DZ" sz="2000" dirty="0"/>
              <a:t>إعداد ميزان السلع و الخدمات </a:t>
            </a:r>
          </a:p>
          <a:p>
            <a:pPr lvl="2" algn="r" rtl="1" eaLnBrk="1" hangingPunct="1">
              <a:lnSpc>
                <a:spcPct val="80000"/>
              </a:lnSpc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ar-DZ" sz="2000" dirty="0"/>
              <a:t> حسابات الفروع الأنشطة الاقتصادية</a:t>
            </a:r>
          </a:p>
          <a:p>
            <a:pPr lvl="2" algn="r" rtl="1" eaLnBrk="1" hangingPunct="1">
              <a:lnSpc>
                <a:spcPct val="80000"/>
              </a:lnSpc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ar-DZ" sz="2000" dirty="0"/>
              <a:t> حسابات الشركات غير </a:t>
            </a:r>
            <a:r>
              <a:rPr lang="ar-DZ" sz="2000" dirty="0" smtClean="0"/>
              <a:t>المالية و جدول المدخلات و المخرجات</a:t>
            </a:r>
            <a:endParaRPr lang="fr-FR" sz="2000" dirty="0">
              <a:latin typeface="Calibri" pitchFamily="34" charset="0"/>
              <a:cs typeface="Calibri" pitchFamily="34" charset="0"/>
            </a:endParaRPr>
          </a:p>
          <a:p>
            <a:pPr lvl="2" algn="r" rtl="1" eaLnBrk="1" hangingPunct="1">
              <a:lnSpc>
                <a:spcPct val="80000"/>
              </a:lnSpc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ar-DZ" sz="2000" dirty="0"/>
              <a:t>حساب إنتاجية العمل.</a:t>
            </a:r>
            <a:endParaRPr lang="fr-FR" sz="20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42938" y="277813"/>
            <a:ext cx="8143875" cy="7749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 rtl="1">
              <a:lnSpc>
                <a:spcPct val="90000"/>
              </a:lnSpc>
              <a:defRPr/>
            </a:pPr>
            <a:r>
              <a:rPr lang="ar-DZ" sz="3600" b="1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6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4" y="1571612"/>
            <a:ext cx="8215343" cy="4857784"/>
          </a:xfrm>
        </p:spPr>
        <p:txBody>
          <a:bodyPr/>
          <a:lstStyle/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r>
              <a:rPr lang="ar-DZ" b="1" dirty="0" smtClean="0">
                <a:solidFill>
                  <a:srgbClr val="FF0000"/>
                </a:solidFill>
                <a:latin typeface="Arial Narrow" pitchFamily="34" charset="0"/>
              </a:rPr>
              <a:t>3- حسابات المؤسسات</a:t>
            </a:r>
            <a:endParaRPr lang="ar-DZ" b="1" dirty="0">
              <a:solidFill>
                <a:srgbClr val="FF0000"/>
              </a:solidFill>
              <a:latin typeface="Arial Narrow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3.1- حسابات المؤسسات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التي يجمعها الديوان الوطني للإحصائيات من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خلال </a:t>
            </a:r>
            <a:r>
              <a:rPr lang="ar-D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المسوحات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لدى المؤسسات (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السنوية والهيكلية) ؛</a:t>
            </a: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3.2- حسابات المؤسسات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التي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تجمعها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مديرية المحاسبة الوطنية مباشرة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من بعض الشركات الخاصة (مثل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SONATRACH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3.3-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مركزية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حسابات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ا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لمؤسسات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التابعة للقطاع العام المتوفرة لدى مكتب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ECOFIE)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3.4- مركزية حسابات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المؤسسات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التي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يحتفظ بها مركز السجل التجاري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الوطني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  <a:endParaRPr lang="ar-D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buNone/>
              <a:defRPr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3.5-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-بطاقية المديرية </a:t>
            </a:r>
            <a:r>
              <a:rPr lang="ar-DZ" sz="2000" dirty="0">
                <a:latin typeface="Calibri" panose="020F0502020204030204" pitchFamily="34" charset="0"/>
                <a:cs typeface="Calibri" panose="020F0502020204030204" pitchFamily="34" charset="0"/>
              </a:rPr>
              <a:t>العامة </a:t>
            </a:r>
            <a:r>
              <a:rPr lang="ar-D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للضرائب</a:t>
            </a:r>
            <a:endParaRPr lang="fr-FR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fr-FR" sz="2400" dirty="0" smtClean="0"/>
          </a:p>
          <a:p>
            <a:pPr eaLnBrk="1" hangingPunct="1">
              <a:defRPr/>
            </a:pPr>
            <a:endParaRPr lang="fr-FR" sz="2400" dirty="0" smtClean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14375" y="277813"/>
            <a:ext cx="8143875" cy="8469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 rtl="1">
              <a:lnSpc>
                <a:spcPct val="90000"/>
              </a:lnSpc>
              <a:defRPr/>
            </a:pPr>
            <a:r>
              <a:rPr lang="ar-DZ" sz="3600" b="1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6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0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925144"/>
          </a:xfrm>
        </p:spPr>
        <p:txBody>
          <a:bodyPr/>
          <a:lstStyle/>
          <a:p>
            <a:pPr marL="0" indent="0" algn="r" rtl="1" eaLnBrk="1" hangingPunct="1">
              <a:buClr>
                <a:schemeClr val="accent2"/>
              </a:buClr>
              <a:buSzPct val="100000"/>
              <a:buNone/>
              <a:defRPr/>
            </a:pPr>
            <a:r>
              <a:rPr lang="ar-DZ" b="1" dirty="0" smtClean="0">
                <a:solidFill>
                  <a:srgbClr val="FF0000"/>
                </a:solidFill>
                <a:latin typeface="Arial Narrow" pitchFamily="34" charset="0"/>
              </a:rPr>
              <a:t>3- </a:t>
            </a:r>
            <a:r>
              <a:rPr lang="ar-DZ" b="1" dirty="0">
                <a:solidFill>
                  <a:srgbClr val="FF0000"/>
                </a:solidFill>
                <a:latin typeface="Arial Narrow" pitchFamily="34" charset="0"/>
              </a:rPr>
              <a:t>حسابات المؤسسات</a:t>
            </a:r>
          </a:p>
          <a:p>
            <a:pPr marL="0" indent="0"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1200" dirty="0">
              <a:latin typeface="Calibri" pitchFamily="34" charset="0"/>
              <a:cs typeface="Calibri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قبل عام 2010: </a:t>
            </a:r>
            <a:r>
              <a:rPr lang="ar-DZ" sz="2000" dirty="0" smtClean="0">
                <a:latin typeface="Calibri" pitchFamily="34" charset="0"/>
                <a:cs typeface="Calibri" pitchFamily="34" charset="0"/>
              </a:rPr>
              <a:t> حسب المخطط المحاسبي لسنة 1975</a:t>
            </a:r>
            <a:endParaRPr lang="fr-FR" sz="2000" dirty="0">
              <a:latin typeface="Calibri" pitchFamily="34" charset="0"/>
              <a:cs typeface="Calibri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اعتبارًا من 2010: وفقًا لنظام </a:t>
            </a:r>
            <a:r>
              <a:rPr lang="ar-DZ" sz="2000" dirty="0" smtClean="0">
                <a:latin typeface="Calibri" pitchFamily="34" charset="0"/>
                <a:cs typeface="Calibri" pitchFamily="34" charset="0"/>
              </a:rPr>
              <a:t>المحاسبي المالية (القانون </a:t>
            </a:r>
            <a:r>
              <a:rPr lang="ar-DZ" sz="2000" dirty="0">
                <a:latin typeface="Calibri" pitchFamily="34" charset="0"/>
                <a:cs typeface="Calibri" pitchFamily="34" charset="0"/>
              </a:rPr>
              <a:t>رقم 07 الصادر في 25 نوفمبر 2007</a:t>
            </a:r>
            <a:r>
              <a:rPr lang="ar-DZ" sz="20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fr-FR" sz="2000" dirty="0" smtClean="0">
                <a:latin typeface="Calibri" pitchFamily="34" charset="0"/>
                <a:cs typeface="Calibri" pitchFamily="34" charset="0"/>
              </a:rPr>
              <a:t>SCF</a:t>
            </a:r>
            <a:endParaRPr lang="ar-DZ" sz="2000" dirty="0">
              <a:latin typeface="Calibri" pitchFamily="34" charset="0"/>
              <a:cs typeface="Calibri" pitchFamily="34" charset="0"/>
            </a:endParaRPr>
          </a:p>
          <a:p>
            <a:pPr marL="0" indent="0"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800" dirty="0">
              <a:latin typeface="Calibri" pitchFamily="34" charset="0"/>
              <a:cs typeface="Calibri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defRPr/>
            </a:pPr>
            <a:r>
              <a:rPr lang="fr-FR" sz="2400" dirty="0">
                <a:latin typeface="Calibri" pitchFamily="34" charset="0"/>
                <a:cs typeface="Calibri" pitchFamily="34" charset="0"/>
              </a:rPr>
              <a:t>SCF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 مستوحى من المعايير الدولية</a:t>
            </a:r>
            <a:r>
              <a:rPr lang="fr-FR" sz="2400" dirty="0">
                <a:latin typeface="Calibri" pitchFamily="34" charset="0"/>
                <a:cs typeface="Calibri" pitchFamily="34" charset="0"/>
              </a:rPr>
              <a:t> 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 : </a:t>
            </a:r>
            <a:r>
              <a:rPr lang="fr-FR" sz="2000" dirty="0">
                <a:latin typeface="Calibri" pitchFamily="34" charset="0"/>
                <a:cs typeface="Calibri" pitchFamily="34" charset="0"/>
              </a:rPr>
              <a:t>I</a:t>
            </a:r>
            <a:r>
              <a:rPr lang="fr-FR" sz="2000" dirty="0"/>
              <a:t>nternational </a:t>
            </a:r>
            <a:r>
              <a:rPr lang="fr-FR" sz="2000" dirty="0" err="1"/>
              <a:t>financial</a:t>
            </a:r>
            <a:r>
              <a:rPr lang="fr-FR" sz="2000" dirty="0"/>
              <a:t> </a:t>
            </a:r>
            <a:r>
              <a:rPr lang="fr-FR" sz="2000" dirty="0" err="1"/>
              <a:t>reporting</a:t>
            </a:r>
            <a:r>
              <a:rPr lang="fr-FR" sz="2000" dirty="0"/>
              <a:t> </a:t>
            </a:r>
            <a:r>
              <a:rPr lang="fr-FR" sz="2000" dirty="0" err="1"/>
              <a:t>stardards</a:t>
            </a:r>
            <a:r>
              <a:rPr lang="ar-DZ" sz="2000" dirty="0"/>
              <a:t> </a:t>
            </a:r>
            <a:r>
              <a:rPr lang="fr-FR" sz="2000" dirty="0"/>
              <a:t>(IFRS) </a:t>
            </a:r>
            <a:r>
              <a:rPr lang="ar-DZ" sz="2000" dirty="0"/>
              <a:t> و </a:t>
            </a:r>
            <a:r>
              <a:rPr lang="fr-FR" sz="2000" dirty="0"/>
              <a:t>International </a:t>
            </a:r>
            <a:r>
              <a:rPr lang="fr-FR" sz="2000" dirty="0" err="1"/>
              <a:t>Accounting</a:t>
            </a:r>
            <a:r>
              <a:rPr lang="fr-FR" sz="2000" dirty="0"/>
              <a:t> Standards</a:t>
            </a:r>
            <a:r>
              <a:rPr lang="fr-FR" sz="2400" dirty="0"/>
              <a:t> </a:t>
            </a:r>
            <a:r>
              <a:rPr lang="ar-DZ" sz="2400" dirty="0"/>
              <a:t> </a:t>
            </a:r>
            <a:r>
              <a:rPr lang="fr-FR" sz="2400" dirty="0"/>
              <a:t>(</a:t>
            </a:r>
            <a:r>
              <a:rPr lang="fr-FR" sz="2400" dirty="0" smtClean="0"/>
              <a:t>IAS)</a:t>
            </a:r>
          </a:p>
          <a:p>
            <a:pPr marL="0" indent="0"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fr-FR" sz="800" dirty="0">
              <a:latin typeface="Calibri" pitchFamily="34" charset="0"/>
              <a:cs typeface="Calibri" pitchFamily="34" charset="0"/>
            </a:endParaRPr>
          </a:p>
          <a:p>
            <a:pPr algn="r" rtl="1" eaLnBrk="1" hangingPunct="1">
              <a:buClr>
                <a:schemeClr val="accent2"/>
              </a:buClr>
              <a:buSzPct val="100000"/>
              <a:defRPr/>
            </a:pPr>
            <a:r>
              <a:rPr lang="ar-DZ" sz="2000" dirty="0">
                <a:latin typeface="Calibri" pitchFamily="34" charset="0"/>
                <a:cs typeface="Calibri" pitchFamily="34" charset="0"/>
              </a:rPr>
              <a:t>في كلتا الحالتين </a:t>
            </a:r>
            <a:r>
              <a:rPr lang="ar-DZ" sz="20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0" indent="0" algn="r" rtl="1" eaLnBrk="1" hangingPunct="1">
              <a:buClr>
                <a:schemeClr val="accent2"/>
              </a:buClr>
              <a:buSzPct val="100000"/>
              <a:buNone/>
              <a:defRPr/>
            </a:pPr>
            <a:endParaRPr lang="ar-DZ" sz="800" dirty="0">
              <a:latin typeface="Calibri" pitchFamily="34" charset="0"/>
              <a:cs typeface="Calibri" pitchFamily="34" charset="0"/>
            </a:endParaRPr>
          </a:p>
          <a:p>
            <a:pPr lvl="2" algn="r" rtl="1" eaLnBrk="1" hangingPunct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وثائق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القياسية ولكن في بعض الأحيان الخصائص القطاعية ؛</a:t>
            </a:r>
          </a:p>
          <a:p>
            <a:pPr lvl="2" algn="r" rtl="1" eaLnBrk="1" hangingPunct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ar-DZ" sz="2400" dirty="0">
                <a:latin typeface="Calibri" pitchFamily="34" charset="0"/>
                <a:cs typeface="Calibri" pitchFamily="34" charset="0"/>
              </a:rPr>
              <a:t>جودة لا تشوبها شائبة من الناحية النظرية ؛</a:t>
            </a:r>
          </a:p>
          <a:p>
            <a:pPr lvl="2" algn="r" rtl="1" eaLnBrk="1" hangingPunct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مبدأ الاستحقاق.</a:t>
            </a:r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42938" y="277813"/>
            <a:ext cx="8215312" cy="8469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 rtl="1">
              <a:lnSpc>
                <a:spcPct val="90000"/>
              </a:lnSpc>
              <a:defRPr/>
            </a:pPr>
            <a:r>
              <a:rPr lang="ar-DZ" sz="3600" b="1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6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22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600200"/>
            <a:ext cx="8286808" cy="4530725"/>
          </a:xfrm>
        </p:spPr>
        <p:txBody>
          <a:bodyPr/>
          <a:lstStyle/>
          <a:p>
            <a:pPr algn="just" rtl="1">
              <a:buNone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يقترب النظام المحاسبي المالي كثيرا من بعض مبادئ 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SNA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ar-DZ" dirty="0">
                <a:latin typeface="Calibri" pitchFamily="34" charset="0"/>
                <a:cs typeface="Calibri" pitchFamily="34" charset="0"/>
              </a:rPr>
              <a:t>2008. يمكننا الاستشهاد بما يلي:</a:t>
            </a:r>
          </a:p>
          <a:p>
            <a:pPr algn="just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مبدأ الاستحقاق ؛</a:t>
            </a: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مخزون الخدمات (341 دراسة جارية ، إلخ) ؛</a:t>
            </a: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الأصول الثابتة الممولة من خلال صيغة التأجير ؛</a:t>
            </a: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تكاليف البحث والتطوير في الأصول الثابتة غير الملموسة (في ظل ظروف معينة) ...</a:t>
            </a:r>
            <a:endParaRPr lang="fr-FR" sz="2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14375" y="285751"/>
            <a:ext cx="8143875" cy="83899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 rtl="1">
              <a:lnSpc>
                <a:spcPct val="90000"/>
              </a:lnSpc>
              <a:defRPr/>
            </a:pPr>
            <a:r>
              <a:rPr lang="ar-DZ" sz="3600" b="1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6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050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77813"/>
            <a:ext cx="8208912" cy="846931"/>
          </a:xfrm>
          <a:solidFill>
            <a:schemeClr val="bg1">
              <a:lumMod val="5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/>
            <a:r>
              <a:rPr lang="fr-FR" sz="3600" b="1" dirty="0" smtClean="0">
                <a:latin typeface="Calibri" pitchFamily="34" charset="0"/>
                <a:cs typeface="Calibri" pitchFamily="34" charset="0"/>
              </a:rPr>
              <a:t>SIE   </a:t>
            </a:r>
            <a:r>
              <a:rPr lang="ar-DZ" sz="3600" b="1" dirty="0" smtClean="0">
                <a:latin typeface="Calibri" pitchFamily="34" charset="0"/>
                <a:cs typeface="Calibri" pitchFamily="34" charset="0"/>
              </a:rPr>
              <a:t> 3- </a:t>
            </a:r>
            <a:r>
              <a:rPr lang="ar-DZ" sz="3600" b="1" dirty="0">
                <a:latin typeface="Calibri" pitchFamily="34" charset="0"/>
                <a:cs typeface="Calibri" pitchFamily="34" charset="0"/>
              </a:rPr>
              <a:t>النظام الوسطي </a:t>
            </a:r>
            <a:r>
              <a:rPr lang="ar-DZ" sz="3600" b="1" dirty="0" smtClean="0">
                <a:latin typeface="Calibri" pitchFamily="34" charset="0"/>
                <a:cs typeface="Calibri" pitchFamily="34" charset="0"/>
              </a:rPr>
              <a:t>للمؤسسات</a:t>
            </a:r>
            <a:r>
              <a:rPr lang="fr-FR" sz="3600" b="1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30725"/>
          </a:xfrm>
        </p:spPr>
        <p:txBody>
          <a:bodyPr/>
          <a:lstStyle/>
          <a:p>
            <a:pPr algn="just" rtl="1" eaLnBrk="1" hangingPunct="1">
              <a:buClr>
                <a:srgbClr val="FF0000"/>
              </a:buClr>
              <a:buSzTx/>
            </a:pPr>
            <a:r>
              <a:rPr lang="ar-DZ" sz="2400" dirty="0" smtClean="0"/>
              <a:t>الأنظمة </a:t>
            </a:r>
            <a:r>
              <a:rPr lang="ar-DZ" sz="2400" dirty="0"/>
              <a:t>الوسيطة هي "عروض تقديمية اقتصادية لحسابات </a:t>
            </a:r>
            <a:r>
              <a:rPr lang="ar-DZ" sz="2400" dirty="0" smtClean="0"/>
              <a:t>متعاملين، </a:t>
            </a:r>
            <a:r>
              <a:rPr lang="ar-DZ" sz="2400" dirty="0"/>
              <a:t>والتي يمكن إنشاؤها </a:t>
            </a:r>
            <a:r>
              <a:rPr lang="ar-DZ" sz="2400" dirty="0" smtClean="0"/>
              <a:t>لجميع </a:t>
            </a:r>
            <a:r>
              <a:rPr lang="ar-DZ" sz="2400" dirty="0"/>
              <a:t>مجموعات </a:t>
            </a:r>
            <a:r>
              <a:rPr lang="ar-DZ" sz="2400" dirty="0" smtClean="0"/>
              <a:t>المتعاملين الذين </a:t>
            </a:r>
            <a:r>
              <a:rPr lang="ar-DZ" sz="2400" dirty="0"/>
              <a:t>يحتفظون بحساباتهم وفقًا للقواعد الموحدة لخطة المحاسبة</a:t>
            </a:r>
            <a:r>
              <a:rPr lang="en-US" sz="2400" dirty="0" smtClean="0"/>
              <a:t>” – </a:t>
            </a:r>
            <a:r>
              <a:rPr lang="ar-DZ" sz="2400" dirty="0" smtClean="0"/>
              <a:t>النظام الموسع للمحاسبة الوطنية،</a:t>
            </a:r>
          </a:p>
          <a:p>
            <a:pPr marL="0" indent="0" algn="just" rtl="1" eaLnBrk="1" hangingPunct="1">
              <a:buClr>
                <a:srgbClr val="FF0000"/>
              </a:buClr>
              <a:buSzTx/>
              <a:buNone/>
            </a:pPr>
            <a:endParaRPr lang="en-US" sz="2400" dirty="0" smtClean="0"/>
          </a:p>
          <a:p>
            <a:pPr algn="just" rtl="1" eaLnBrk="1" hangingPunct="1">
              <a:buClr>
                <a:srgbClr val="FF0000"/>
              </a:buClr>
              <a:buSzTx/>
            </a:pPr>
            <a:r>
              <a:rPr lang="ar-DZ" sz="2400" dirty="0" smtClean="0"/>
              <a:t>يحاول</a:t>
            </a:r>
            <a:r>
              <a:rPr lang="fr-FR" sz="2400" dirty="0" smtClean="0"/>
              <a:t> SIE </a:t>
            </a:r>
            <a:r>
              <a:rPr lang="ar-DZ" sz="2400" dirty="0"/>
              <a:t>التوفيق بين المفاهيم المستخدمة لتحليل </a:t>
            </a:r>
            <a:r>
              <a:rPr lang="ar-DZ" sz="2400" dirty="0" smtClean="0"/>
              <a:t>ال</a:t>
            </a:r>
            <a:r>
              <a:rPr lang="ar-DZ" sz="2400" dirty="0" smtClean="0"/>
              <a:t>مؤسسة </a:t>
            </a:r>
            <a:r>
              <a:rPr lang="ar-DZ" sz="2400" dirty="0" smtClean="0"/>
              <a:t>مع </a:t>
            </a:r>
            <a:r>
              <a:rPr lang="ar-DZ" sz="2400" dirty="0"/>
              <a:t>تلك المستخدمة في تحليلات الاقتصاد الكلي. </a:t>
            </a:r>
            <a:endParaRPr lang="ar-DZ" sz="2400" dirty="0" smtClean="0"/>
          </a:p>
          <a:p>
            <a:pPr marL="0" indent="0" algn="just" rtl="1" eaLnBrk="1" hangingPunct="1">
              <a:buClr>
                <a:srgbClr val="FF0000"/>
              </a:buClr>
              <a:buSzTx/>
              <a:buNone/>
            </a:pPr>
            <a:endParaRPr lang="fr-FR" sz="2400" dirty="0" smtClean="0"/>
          </a:p>
          <a:p>
            <a:pPr algn="just" rtl="1" eaLnBrk="1" hangingPunct="1">
              <a:buClr>
                <a:srgbClr val="FF0000"/>
              </a:buClr>
              <a:buSzTx/>
            </a:pPr>
            <a:r>
              <a:rPr lang="ar-DZ" sz="2400" dirty="0" smtClean="0"/>
              <a:t>هو </a:t>
            </a:r>
            <a:r>
              <a:rPr lang="ar-DZ" sz="2400" dirty="0"/>
              <a:t>الإطار المحاسبي الذي يسمح بإعادة تشكيل الحسابات الوسيطة المختلفة للقطاع المؤسسي </a:t>
            </a:r>
            <a:r>
              <a:rPr lang="ar-DZ" sz="2400" dirty="0" smtClean="0"/>
              <a:t>معين، </a:t>
            </a:r>
            <a:r>
              <a:rPr lang="ar-DZ" sz="2400" dirty="0"/>
              <a:t>في حالتنا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الشركات غير المالية </a:t>
            </a:r>
            <a:r>
              <a:rPr lang="fr-F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9437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548584" y="2247643"/>
            <a:ext cx="15720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ar-DZ" sz="2000" b="1" u="sng" dirty="0">
                <a:solidFill>
                  <a:srgbClr val="000000"/>
                </a:solidFill>
                <a:latin typeface="Comic Sans MS" pitchFamily="66" charset="0"/>
              </a:rPr>
              <a:t>الحسابات </a:t>
            </a:r>
            <a:r>
              <a:rPr lang="ar-DZ" sz="2000" b="1" u="sng" dirty="0" smtClean="0">
                <a:solidFill>
                  <a:srgbClr val="000000"/>
                </a:solidFill>
                <a:latin typeface="Comic Sans MS" pitchFamily="66" charset="0"/>
              </a:rPr>
              <a:t>الموحد</a:t>
            </a:r>
            <a:r>
              <a:rPr lang="ar-DZ" b="1" u="sng" dirty="0" smtClean="0">
                <a:solidFill>
                  <a:srgbClr val="000000"/>
                </a:solidFill>
                <a:latin typeface="Comic Sans MS" pitchFamily="66" charset="0"/>
              </a:rPr>
              <a:t>ة</a:t>
            </a:r>
            <a:endParaRPr lang="fr-FR" b="1" i="1" u="sng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092825" y="2338388"/>
            <a:ext cx="555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955675" y="3811588"/>
            <a:ext cx="666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955675" y="4241800"/>
            <a:ext cx="66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70663" name="Group 7"/>
          <p:cNvGrpSpPr>
            <a:grpSpLocks/>
          </p:cNvGrpSpPr>
          <p:nvPr/>
        </p:nvGrpSpPr>
        <p:grpSpPr bwMode="auto">
          <a:xfrm>
            <a:off x="2249488" y="3311525"/>
            <a:ext cx="1431925" cy="1430338"/>
            <a:chOff x="1417" y="2086"/>
            <a:chExt cx="902" cy="901"/>
          </a:xfrm>
        </p:grpSpPr>
        <p:sp>
          <p:nvSpPr>
            <p:cNvPr id="70787" name="Oval 8"/>
            <p:cNvSpPr>
              <a:spLocks noChangeArrowheads="1"/>
            </p:cNvSpPr>
            <p:nvPr/>
          </p:nvSpPr>
          <p:spPr bwMode="auto">
            <a:xfrm>
              <a:off x="1417" y="2086"/>
              <a:ext cx="902" cy="90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88" name="Oval 9"/>
            <p:cNvSpPr>
              <a:spLocks noChangeArrowheads="1"/>
            </p:cNvSpPr>
            <p:nvPr/>
          </p:nvSpPr>
          <p:spPr bwMode="auto">
            <a:xfrm>
              <a:off x="1417" y="2086"/>
              <a:ext cx="902" cy="901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</p:grpSp>
      <p:grpSp>
        <p:nvGrpSpPr>
          <p:cNvPr id="70664" name="Group 10"/>
          <p:cNvGrpSpPr>
            <a:grpSpLocks/>
          </p:cNvGrpSpPr>
          <p:nvPr/>
        </p:nvGrpSpPr>
        <p:grpSpPr bwMode="auto">
          <a:xfrm>
            <a:off x="2413000" y="3541713"/>
            <a:ext cx="1103313" cy="958850"/>
            <a:chOff x="1584" y="2231"/>
            <a:chExt cx="576" cy="604"/>
          </a:xfrm>
        </p:grpSpPr>
        <p:sp>
          <p:nvSpPr>
            <p:cNvPr id="70779" name="Rectangle 11"/>
            <p:cNvSpPr>
              <a:spLocks noChangeArrowheads="1"/>
            </p:cNvSpPr>
            <p:nvPr/>
          </p:nvSpPr>
          <p:spPr bwMode="auto">
            <a:xfrm>
              <a:off x="1584" y="2238"/>
              <a:ext cx="567" cy="96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80" name="Rectangle 12"/>
            <p:cNvSpPr>
              <a:spLocks noChangeArrowheads="1"/>
            </p:cNvSpPr>
            <p:nvPr/>
          </p:nvSpPr>
          <p:spPr bwMode="auto">
            <a:xfrm>
              <a:off x="1584" y="2231"/>
              <a:ext cx="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 dirty="0">
                  <a:solidFill>
                    <a:srgbClr val="FF00FF"/>
                  </a:solidFill>
                  <a:latin typeface="Times New Roman" pitchFamily="18" charset="0"/>
                </a:rPr>
                <a:t> </a:t>
              </a:r>
              <a:endParaRPr lang="fr-FR" sz="2800" b="1" i="1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70781" name="Rectangle 13"/>
            <p:cNvSpPr>
              <a:spLocks noChangeArrowheads="1"/>
            </p:cNvSpPr>
            <p:nvPr/>
          </p:nvSpPr>
          <p:spPr bwMode="auto">
            <a:xfrm>
              <a:off x="1584" y="2334"/>
              <a:ext cx="567" cy="116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82" name="Rectangle 14"/>
            <p:cNvSpPr>
              <a:spLocks noChangeArrowheads="1"/>
            </p:cNvSpPr>
            <p:nvPr/>
          </p:nvSpPr>
          <p:spPr bwMode="auto">
            <a:xfrm>
              <a:off x="2030" y="2335"/>
              <a:ext cx="2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 b="1" dirty="0">
                  <a:solidFill>
                    <a:srgbClr val="000000"/>
                  </a:solidFill>
                  <a:latin typeface="Comic Sans MS" pitchFamily="66" charset="0"/>
                </a:rPr>
                <a:t> </a:t>
              </a:r>
              <a:endParaRPr lang="fr-FR" sz="2800" b="1" i="1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70783" name="Rectangle 15"/>
            <p:cNvSpPr>
              <a:spLocks noChangeArrowheads="1"/>
            </p:cNvSpPr>
            <p:nvPr/>
          </p:nvSpPr>
          <p:spPr bwMode="auto">
            <a:xfrm>
              <a:off x="1584" y="2450"/>
              <a:ext cx="567" cy="117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84" name="Rectangle 16"/>
            <p:cNvSpPr>
              <a:spLocks noChangeArrowheads="1"/>
            </p:cNvSpPr>
            <p:nvPr/>
          </p:nvSpPr>
          <p:spPr bwMode="auto">
            <a:xfrm>
              <a:off x="2131" y="2450"/>
              <a:ext cx="2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 b="1" dirty="0">
                  <a:solidFill>
                    <a:srgbClr val="000000"/>
                  </a:solidFill>
                  <a:latin typeface="Comic Sans MS" pitchFamily="66" charset="0"/>
                </a:rPr>
                <a:t> </a:t>
              </a:r>
              <a:endParaRPr lang="fr-FR" sz="2800" b="1" i="1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70785" name="Rectangle 17"/>
            <p:cNvSpPr>
              <a:spLocks noChangeArrowheads="1"/>
            </p:cNvSpPr>
            <p:nvPr/>
          </p:nvSpPr>
          <p:spPr bwMode="auto">
            <a:xfrm>
              <a:off x="1584" y="2567"/>
              <a:ext cx="567" cy="268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86" name="Rectangle 18"/>
            <p:cNvSpPr>
              <a:spLocks noChangeArrowheads="1"/>
            </p:cNvSpPr>
            <p:nvPr/>
          </p:nvSpPr>
          <p:spPr bwMode="auto">
            <a:xfrm>
              <a:off x="2085" y="2559"/>
              <a:ext cx="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fr-FR" sz="2800" b="1" i="1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0665" name="Group 19"/>
          <p:cNvGrpSpPr>
            <a:grpSpLocks/>
          </p:cNvGrpSpPr>
          <p:nvPr/>
        </p:nvGrpSpPr>
        <p:grpSpPr bwMode="auto">
          <a:xfrm>
            <a:off x="363538" y="3722688"/>
            <a:ext cx="1055687" cy="839787"/>
            <a:chOff x="229" y="2345"/>
            <a:chExt cx="665" cy="529"/>
          </a:xfrm>
        </p:grpSpPr>
        <p:sp>
          <p:nvSpPr>
            <p:cNvPr id="70777" name="Rectangle 20"/>
            <p:cNvSpPr>
              <a:spLocks noChangeArrowheads="1"/>
            </p:cNvSpPr>
            <p:nvPr/>
          </p:nvSpPr>
          <p:spPr bwMode="auto">
            <a:xfrm>
              <a:off x="229" y="2345"/>
              <a:ext cx="665" cy="52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78" name="Rectangle 21"/>
            <p:cNvSpPr>
              <a:spLocks noChangeArrowheads="1"/>
            </p:cNvSpPr>
            <p:nvPr/>
          </p:nvSpPr>
          <p:spPr bwMode="auto">
            <a:xfrm>
              <a:off x="229" y="2345"/>
              <a:ext cx="665" cy="529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</p:grpSp>
      <p:sp>
        <p:nvSpPr>
          <p:cNvPr id="70666" name="Rectangle 22"/>
          <p:cNvSpPr>
            <a:spLocks noChangeArrowheads="1"/>
          </p:cNvSpPr>
          <p:nvPr/>
        </p:nvSpPr>
        <p:spPr bwMode="auto">
          <a:xfrm>
            <a:off x="442913" y="3765550"/>
            <a:ext cx="896937" cy="1270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667" name="Rectangle 23"/>
          <p:cNvSpPr>
            <a:spLocks noChangeArrowheads="1"/>
          </p:cNvSpPr>
          <p:nvPr/>
        </p:nvSpPr>
        <p:spPr bwMode="auto">
          <a:xfrm>
            <a:off x="442913" y="3760788"/>
            <a:ext cx="31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900" dirty="0">
                <a:solidFill>
                  <a:srgbClr val="000000"/>
                </a:solidFill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68" name="Rectangle 24"/>
          <p:cNvSpPr>
            <a:spLocks noChangeArrowheads="1"/>
          </p:cNvSpPr>
          <p:nvPr/>
        </p:nvSpPr>
        <p:spPr bwMode="auto">
          <a:xfrm>
            <a:off x="442913" y="3892550"/>
            <a:ext cx="896937" cy="18415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669" name="Rectangle 25"/>
          <p:cNvSpPr>
            <a:spLocks noChangeArrowheads="1"/>
          </p:cNvSpPr>
          <p:nvPr/>
        </p:nvSpPr>
        <p:spPr bwMode="auto">
          <a:xfrm>
            <a:off x="1265238" y="3894138"/>
            <a:ext cx="555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70" name="Rectangle 26"/>
          <p:cNvSpPr>
            <a:spLocks noChangeArrowheads="1"/>
          </p:cNvSpPr>
          <p:nvPr/>
        </p:nvSpPr>
        <p:spPr bwMode="auto">
          <a:xfrm>
            <a:off x="442913" y="4076700"/>
            <a:ext cx="896937" cy="4429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671" name="Rectangle 27"/>
          <p:cNvSpPr>
            <a:spLocks noChangeArrowheads="1"/>
          </p:cNvSpPr>
          <p:nvPr/>
        </p:nvSpPr>
        <p:spPr bwMode="auto">
          <a:xfrm>
            <a:off x="1252538" y="4060825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70672" name="Group 28"/>
          <p:cNvGrpSpPr>
            <a:grpSpLocks/>
          </p:cNvGrpSpPr>
          <p:nvPr/>
        </p:nvGrpSpPr>
        <p:grpSpPr bwMode="auto">
          <a:xfrm>
            <a:off x="1419225" y="3921125"/>
            <a:ext cx="830263" cy="384175"/>
            <a:chOff x="894" y="2470"/>
            <a:chExt cx="523" cy="242"/>
          </a:xfrm>
        </p:grpSpPr>
        <p:sp>
          <p:nvSpPr>
            <p:cNvPr id="70775" name="Freeform 29"/>
            <p:cNvSpPr>
              <a:spLocks/>
            </p:cNvSpPr>
            <p:nvPr/>
          </p:nvSpPr>
          <p:spPr bwMode="auto">
            <a:xfrm>
              <a:off x="894" y="2470"/>
              <a:ext cx="523" cy="242"/>
            </a:xfrm>
            <a:custGeom>
              <a:avLst/>
              <a:gdLst>
                <a:gd name="T0" fmla="*/ 392 w 523"/>
                <a:gd name="T1" fmla="*/ 0 h 242"/>
                <a:gd name="T2" fmla="*/ 392 w 523"/>
                <a:gd name="T3" fmla="*/ 61 h 242"/>
                <a:gd name="T4" fmla="*/ 0 w 523"/>
                <a:gd name="T5" fmla="*/ 61 h 242"/>
                <a:gd name="T6" fmla="*/ 0 w 523"/>
                <a:gd name="T7" fmla="*/ 182 h 242"/>
                <a:gd name="T8" fmla="*/ 392 w 523"/>
                <a:gd name="T9" fmla="*/ 182 h 242"/>
                <a:gd name="T10" fmla="*/ 392 w 523"/>
                <a:gd name="T11" fmla="*/ 242 h 242"/>
                <a:gd name="T12" fmla="*/ 523 w 523"/>
                <a:gd name="T13" fmla="*/ 121 h 242"/>
                <a:gd name="T14" fmla="*/ 392 w 523"/>
                <a:gd name="T15" fmla="*/ 0 h 2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3"/>
                <a:gd name="T25" fmla="*/ 0 h 242"/>
                <a:gd name="T26" fmla="*/ 523 w 523"/>
                <a:gd name="T27" fmla="*/ 242 h 2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3" h="242">
                  <a:moveTo>
                    <a:pt x="392" y="0"/>
                  </a:moveTo>
                  <a:lnTo>
                    <a:pt x="392" y="61"/>
                  </a:lnTo>
                  <a:lnTo>
                    <a:pt x="0" y="61"/>
                  </a:lnTo>
                  <a:lnTo>
                    <a:pt x="0" y="182"/>
                  </a:lnTo>
                  <a:lnTo>
                    <a:pt x="392" y="182"/>
                  </a:lnTo>
                  <a:lnTo>
                    <a:pt x="392" y="242"/>
                  </a:lnTo>
                  <a:lnTo>
                    <a:pt x="523" y="121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0776" name="Freeform 30"/>
            <p:cNvSpPr>
              <a:spLocks/>
            </p:cNvSpPr>
            <p:nvPr/>
          </p:nvSpPr>
          <p:spPr bwMode="auto">
            <a:xfrm>
              <a:off x="894" y="2470"/>
              <a:ext cx="523" cy="242"/>
            </a:xfrm>
            <a:custGeom>
              <a:avLst/>
              <a:gdLst>
                <a:gd name="T0" fmla="*/ 392 w 523"/>
                <a:gd name="T1" fmla="*/ 0 h 242"/>
                <a:gd name="T2" fmla="*/ 392 w 523"/>
                <a:gd name="T3" fmla="*/ 61 h 242"/>
                <a:gd name="T4" fmla="*/ 0 w 523"/>
                <a:gd name="T5" fmla="*/ 61 h 242"/>
                <a:gd name="T6" fmla="*/ 0 w 523"/>
                <a:gd name="T7" fmla="*/ 182 h 242"/>
                <a:gd name="T8" fmla="*/ 392 w 523"/>
                <a:gd name="T9" fmla="*/ 182 h 242"/>
                <a:gd name="T10" fmla="*/ 392 w 523"/>
                <a:gd name="T11" fmla="*/ 242 h 242"/>
                <a:gd name="T12" fmla="*/ 523 w 523"/>
                <a:gd name="T13" fmla="*/ 121 h 242"/>
                <a:gd name="T14" fmla="*/ 392 w 523"/>
                <a:gd name="T15" fmla="*/ 0 h 2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3"/>
                <a:gd name="T25" fmla="*/ 0 h 242"/>
                <a:gd name="T26" fmla="*/ 523 w 523"/>
                <a:gd name="T27" fmla="*/ 242 h 2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3" h="242">
                  <a:moveTo>
                    <a:pt x="392" y="0"/>
                  </a:moveTo>
                  <a:lnTo>
                    <a:pt x="392" y="61"/>
                  </a:lnTo>
                  <a:lnTo>
                    <a:pt x="0" y="61"/>
                  </a:lnTo>
                  <a:lnTo>
                    <a:pt x="0" y="182"/>
                  </a:lnTo>
                  <a:lnTo>
                    <a:pt x="392" y="182"/>
                  </a:lnTo>
                  <a:lnTo>
                    <a:pt x="392" y="242"/>
                  </a:lnTo>
                  <a:lnTo>
                    <a:pt x="523" y="121"/>
                  </a:lnTo>
                  <a:lnTo>
                    <a:pt x="392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grpSp>
        <p:nvGrpSpPr>
          <p:cNvPr id="70673" name="Group 31"/>
          <p:cNvGrpSpPr>
            <a:grpSpLocks/>
          </p:cNvGrpSpPr>
          <p:nvPr/>
        </p:nvGrpSpPr>
        <p:grpSpPr bwMode="auto">
          <a:xfrm>
            <a:off x="1616075" y="1574800"/>
            <a:ext cx="6502400" cy="460375"/>
            <a:chOff x="1018" y="992"/>
            <a:chExt cx="4096" cy="290"/>
          </a:xfrm>
        </p:grpSpPr>
        <p:sp>
          <p:nvSpPr>
            <p:cNvPr id="70773" name="Rectangle 32"/>
            <p:cNvSpPr>
              <a:spLocks noChangeArrowheads="1"/>
            </p:cNvSpPr>
            <p:nvPr/>
          </p:nvSpPr>
          <p:spPr bwMode="auto">
            <a:xfrm>
              <a:off x="1018" y="992"/>
              <a:ext cx="4096" cy="2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74" name="Rectangle 33"/>
            <p:cNvSpPr>
              <a:spLocks noChangeArrowheads="1"/>
            </p:cNvSpPr>
            <p:nvPr/>
          </p:nvSpPr>
          <p:spPr bwMode="auto">
            <a:xfrm>
              <a:off x="1018" y="992"/>
              <a:ext cx="4096" cy="290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</p:grpSp>
      <p:sp>
        <p:nvSpPr>
          <p:cNvPr id="70674" name="Rectangle 34"/>
          <p:cNvSpPr>
            <a:spLocks noChangeArrowheads="1"/>
          </p:cNvSpPr>
          <p:nvPr/>
        </p:nvSpPr>
        <p:spPr bwMode="auto">
          <a:xfrm>
            <a:off x="755577" y="1620838"/>
            <a:ext cx="8115374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675" name="Rectangle 35"/>
          <p:cNvSpPr>
            <a:spLocks noChangeArrowheads="1"/>
          </p:cNvSpPr>
          <p:nvPr/>
        </p:nvSpPr>
        <p:spPr bwMode="auto">
          <a:xfrm>
            <a:off x="3322851" y="1653381"/>
            <a:ext cx="28649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rtl="1"/>
            <a:r>
              <a:rPr lang="ar-DZ" sz="2400" b="1" dirty="0">
                <a:latin typeface="Calibri" pitchFamily="34" charset="0"/>
                <a:cs typeface="Calibri" pitchFamily="34" charset="0"/>
              </a:rPr>
              <a:t>النظام الوسطي للمؤسسات</a:t>
            </a:r>
            <a:endParaRPr lang="fr-FR" sz="2400" b="1" i="1" dirty="0">
              <a:solidFill>
                <a:srgbClr val="000000"/>
              </a:solidFill>
            </a:endParaRPr>
          </a:p>
        </p:txBody>
      </p:sp>
      <p:sp>
        <p:nvSpPr>
          <p:cNvPr id="70676" name="Rectangle 36"/>
          <p:cNvSpPr>
            <a:spLocks noChangeArrowheads="1"/>
          </p:cNvSpPr>
          <p:nvPr/>
        </p:nvSpPr>
        <p:spPr bwMode="auto">
          <a:xfrm>
            <a:off x="7137400" y="1619250"/>
            <a:ext cx="936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7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70677" name="Group 37"/>
          <p:cNvGrpSpPr>
            <a:grpSpLocks/>
          </p:cNvGrpSpPr>
          <p:nvPr/>
        </p:nvGrpSpPr>
        <p:grpSpPr bwMode="auto">
          <a:xfrm>
            <a:off x="4586288" y="2586038"/>
            <a:ext cx="1431925" cy="2938462"/>
            <a:chOff x="2889" y="1629"/>
            <a:chExt cx="902" cy="1851"/>
          </a:xfrm>
        </p:grpSpPr>
        <p:sp>
          <p:nvSpPr>
            <p:cNvPr id="70771" name="Rectangle 38"/>
            <p:cNvSpPr>
              <a:spLocks noChangeArrowheads="1"/>
            </p:cNvSpPr>
            <p:nvPr/>
          </p:nvSpPr>
          <p:spPr bwMode="auto">
            <a:xfrm>
              <a:off x="2889" y="1629"/>
              <a:ext cx="902" cy="18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72" name="Rectangle 39"/>
            <p:cNvSpPr>
              <a:spLocks noChangeArrowheads="1"/>
            </p:cNvSpPr>
            <p:nvPr/>
          </p:nvSpPr>
          <p:spPr bwMode="auto">
            <a:xfrm>
              <a:off x="2889" y="1629"/>
              <a:ext cx="902" cy="1851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</p:grpSp>
      <p:sp>
        <p:nvSpPr>
          <p:cNvPr id="70679" name="Rectangle 41"/>
          <p:cNvSpPr>
            <a:spLocks noChangeArrowheads="1"/>
          </p:cNvSpPr>
          <p:nvPr/>
        </p:nvSpPr>
        <p:spPr bwMode="auto">
          <a:xfrm>
            <a:off x="4665663" y="2640013"/>
            <a:ext cx="587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80" name="Rectangle 42"/>
          <p:cNvSpPr>
            <a:spLocks noChangeArrowheads="1"/>
          </p:cNvSpPr>
          <p:nvPr/>
        </p:nvSpPr>
        <p:spPr bwMode="auto">
          <a:xfrm>
            <a:off x="4718050" y="2652713"/>
            <a:ext cx="34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82" name="Rectangle 44"/>
          <p:cNvSpPr>
            <a:spLocks noChangeArrowheads="1"/>
          </p:cNvSpPr>
          <p:nvPr/>
        </p:nvSpPr>
        <p:spPr bwMode="auto">
          <a:xfrm>
            <a:off x="4665663" y="2800350"/>
            <a:ext cx="1273175" cy="27241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sz="1400" dirty="0" smtClean="0"/>
              <a:t>معالجة معدل الإجابة للمسح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sz="1400" dirty="0"/>
              <a:t>تعميم النتائج 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sz="1400" dirty="0"/>
              <a:t>القطاع غير </a:t>
            </a:r>
            <a:r>
              <a:rPr lang="ar-DZ" sz="1400" dirty="0" smtClean="0"/>
              <a:t>المنظور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sz="1400" dirty="0" smtClean="0"/>
              <a:t>معالجة الحالات الخاصة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sz="1400" dirty="0" smtClean="0"/>
              <a:t>معالجة الفوارق </a:t>
            </a:r>
            <a:r>
              <a:rPr lang="ar-DZ" sz="1400" dirty="0" err="1" smtClean="0"/>
              <a:t>المفاهمية</a:t>
            </a:r>
            <a:endParaRPr lang="ar-DZ" sz="1400" dirty="0" smtClean="0"/>
          </a:p>
          <a:p>
            <a:endParaRPr lang="ar-DZ" sz="1400" dirty="0"/>
          </a:p>
        </p:txBody>
      </p:sp>
      <p:sp>
        <p:nvSpPr>
          <p:cNvPr id="70684" name="Rectangle 46"/>
          <p:cNvSpPr>
            <a:spLocks noChangeArrowheads="1"/>
          </p:cNvSpPr>
          <p:nvPr/>
        </p:nvSpPr>
        <p:spPr bwMode="auto">
          <a:xfrm>
            <a:off x="5103813" y="2795588"/>
            <a:ext cx="38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87" name="Rectangle 49"/>
          <p:cNvSpPr>
            <a:spLocks noChangeArrowheads="1"/>
          </p:cNvSpPr>
          <p:nvPr/>
        </p:nvSpPr>
        <p:spPr bwMode="auto">
          <a:xfrm>
            <a:off x="4718050" y="2990850"/>
            <a:ext cx="34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93" name="Rectangle 55"/>
          <p:cNvSpPr>
            <a:spLocks noChangeArrowheads="1"/>
          </p:cNvSpPr>
          <p:nvPr/>
        </p:nvSpPr>
        <p:spPr bwMode="auto">
          <a:xfrm>
            <a:off x="5314950" y="3303588"/>
            <a:ext cx="38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95" name="Rectangle 57"/>
          <p:cNvSpPr>
            <a:spLocks noChangeArrowheads="1"/>
          </p:cNvSpPr>
          <p:nvPr/>
        </p:nvSpPr>
        <p:spPr bwMode="auto">
          <a:xfrm>
            <a:off x="4665663" y="3484563"/>
            <a:ext cx="587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98" name="Rectangle 60"/>
          <p:cNvSpPr>
            <a:spLocks noChangeArrowheads="1"/>
          </p:cNvSpPr>
          <p:nvPr/>
        </p:nvSpPr>
        <p:spPr bwMode="auto">
          <a:xfrm>
            <a:off x="4665663" y="3644900"/>
            <a:ext cx="1273175" cy="1698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700" name="Rectangle 62"/>
          <p:cNvSpPr>
            <a:spLocks noChangeArrowheads="1"/>
          </p:cNvSpPr>
          <p:nvPr/>
        </p:nvSpPr>
        <p:spPr bwMode="auto">
          <a:xfrm>
            <a:off x="5292725" y="3641725"/>
            <a:ext cx="38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02" name="Rectangle 64"/>
          <p:cNvSpPr>
            <a:spLocks noChangeArrowheads="1"/>
          </p:cNvSpPr>
          <p:nvPr/>
        </p:nvSpPr>
        <p:spPr bwMode="auto">
          <a:xfrm>
            <a:off x="4665663" y="3822700"/>
            <a:ext cx="587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03" name="Rectangle 65"/>
          <p:cNvSpPr>
            <a:spLocks noChangeArrowheads="1"/>
          </p:cNvSpPr>
          <p:nvPr/>
        </p:nvSpPr>
        <p:spPr bwMode="auto">
          <a:xfrm>
            <a:off x="4718050" y="3835400"/>
            <a:ext cx="34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08" name="Rectangle 70"/>
          <p:cNvSpPr>
            <a:spLocks noChangeArrowheads="1"/>
          </p:cNvSpPr>
          <p:nvPr/>
        </p:nvSpPr>
        <p:spPr bwMode="auto">
          <a:xfrm>
            <a:off x="5313363" y="3979863"/>
            <a:ext cx="38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10" name="Rectangle 72"/>
          <p:cNvSpPr>
            <a:spLocks noChangeArrowheads="1"/>
          </p:cNvSpPr>
          <p:nvPr/>
        </p:nvSpPr>
        <p:spPr bwMode="auto">
          <a:xfrm>
            <a:off x="4665663" y="4160838"/>
            <a:ext cx="587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11" name="Rectangle 73"/>
          <p:cNvSpPr>
            <a:spLocks noChangeArrowheads="1"/>
          </p:cNvSpPr>
          <p:nvPr/>
        </p:nvSpPr>
        <p:spPr bwMode="auto">
          <a:xfrm>
            <a:off x="4718050" y="4173538"/>
            <a:ext cx="34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17" name="Rectangle 79"/>
          <p:cNvSpPr>
            <a:spLocks noChangeArrowheads="1"/>
          </p:cNvSpPr>
          <p:nvPr/>
        </p:nvSpPr>
        <p:spPr bwMode="auto">
          <a:xfrm>
            <a:off x="5434013" y="4318000"/>
            <a:ext cx="38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19" name="Rectangle 81"/>
          <p:cNvSpPr>
            <a:spLocks noChangeArrowheads="1"/>
          </p:cNvSpPr>
          <p:nvPr/>
        </p:nvSpPr>
        <p:spPr bwMode="auto">
          <a:xfrm>
            <a:off x="4665663" y="4500563"/>
            <a:ext cx="587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20" name="Rectangle 82"/>
          <p:cNvSpPr>
            <a:spLocks noChangeArrowheads="1"/>
          </p:cNvSpPr>
          <p:nvPr/>
        </p:nvSpPr>
        <p:spPr bwMode="auto">
          <a:xfrm>
            <a:off x="4718050" y="4513263"/>
            <a:ext cx="34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26" name="Rectangle 88"/>
          <p:cNvSpPr>
            <a:spLocks noChangeArrowheads="1"/>
          </p:cNvSpPr>
          <p:nvPr/>
        </p:nvSpPr>
        <p:spPr bwMode="auto">
          <a:xfrm>
            <a:off x="5332413" y="4824413"/>
            <a:ext cx="38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28" name="Rectangle 90"/>
          <p:cNvSpPr>
            <a:spLocks noChangeArrowheads="1"/>
          </p:cNvSpPr>
          <p:nvPr/>
        </p:nvSpPr>
        <p:spPr bwMode="auto">
          <a:xfrm>
            <a:off x="4665663" y="5006975"/>
            <a:ext cx="587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29" name="Rectangle 91"/>
          <p:cNvSpPr>
            <a:spLocks noChangeArrowheads="1"/>
          </p:cNvSpPr>
          <p:nvPr/>
        </p:nvSpPr>
        <p:spPr bwMode="auto">
          <a:xfrm>
            <a:off x="4718050" y="5019675"/>
            <a:ext cx="34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32" name="Rectangle 94"/>
          <p:cNvSpPr>
            <a:spLocks noChangeArrowheads="1"/>
          </p:cNvSpPr>
          <p:nvPr/>
        </p:nvSpPr>
        <p:spPr bwMode="auto">
          <a:xfrm>
            <a:off x="4665663" y="5164138"/>
            <a:ext cx="3206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33" name="Rectangle 95"/>
          <p:cNvSpPr>
            <a:spLocks noChangeArrowheads="1"/>
          </p:cNvSpPr>
          <p:nvPr/>
        </p:nvSpPr>
        <p:spPr bwMode="auto">
          <a:xfrm>
            <a:off x="5872163" y="5164138"/>
            <a:ext cx="38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70734" name="Group 96"/>
          <p:cNvGrpSpPr>
            <a:grpSpLocks/>
          </p:cNvGrpSpPr>
          <p:nvPr/>
        </p:nvGrpSpPr>
        <p:grpSpPr bwMode="auto">
          <a:xfrm>
            <a:off x="6870700" y="3497263"/>
            <a:ext cx="2111375" cy="1611311"/>
            <a:chOff x="4257" y="2315"/>
            <a:chExt cx="1330" cy="600"/>
          </a:xfrm>
        </p:grpSpPr>
        <p:sp>
          <p:nvSpPr>
            <p:cNvPr id="70769" name="Rectangle 97"/>
            <p:cNvSpPr>
              <a:spLocks noChangeArrowheads="1"/>
            </p:cNvSpPr>
            <p:nvPr/>
          </p:nvSpPr>
          <p:spPr bwMode="auto">
            <a:xfrm>
              <a:off x="4257" y="2315"/>
              <a:ext cx="1330" cy="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  <p:sp>
          <p:nvSpPr>
            <p:cNvPr id="70770" name="Rectangle 98"/>
            <p:cNvSpPr>
              <a:spLocks noChangeArrowheads="1"/>
            </p:cNvSpPr>
            <p:nvPr/>
          </p:nvSpPr>
          <p:spPr bwMode="auto">
            <a:xfrm>
              <a:off x="4257" y="2315"/>
              <a:ext cx="1330" cy="600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DZ" dirty="0"/>
            </a:p>
          </p:txBody>
        </p:sp>
      </p:grpSp>
      <p:sp>
        <p:nvSpPr>
          <p:cNvPr id="70735" name="Rectangle 99"/>
          <p:cNvSpPr>
            <a:spLocks noChangeArrowheads="1"/>
          </p:cNvSpPr>
          <p:nvPr/>
        </p:nvSpPr>
        <p:spPr bwMode="auto">
          <a:xfrm>
            <a:off x="6837363" y="3717925"/>
            <a:ext cx="1952625" cy="2143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736" name="Rectangle 100"/>
          <p:cNvSpPr>
            <a:spLocks noChangeArrowheads="1"/>
          </p:cNvSpPr>
          <p:nvPr/>
        </p:nvSpPr>
        <p:spPr bwMode="auto">
          <a:xfrm>
            <a:off x="6899274" y="3798888"/>
            <a:ext cx="2111375" cy="132343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 rtl="1"/>
            <a:r>
              <a:rPr lang="ar-DZ" b="1" dirty="0" smtClean="0">
                <a:solidFill>
                  <a:srgbClr val="000000"/>
                </a:solidFill>
                <a:latin typeface="Comic Sans MS" pitchFamily="66" charset="0"/>
              </a:rPr>
              <a:t>    </a:t>
            </a:r>
            <a:r>
              <a:rPr lang="ar-DZ" sz="2000" b="1" dirty="0" smtClean="0">
                <a:solidFill>
                  <a:srgbClr val="000000"/>
                </a:solidFill>
                <a:latin typeface="Comic Sans MS" pitchFamily="66" charset="0"/>
              </a:rPr>
              <a:t>حسابات </a:t>
            </a:r>
            <a:r>
              <a:rPr lang="ar-DZ" sz="2000" b="1" dirty="0" smtClean="0">
                <a:solidFill>
                  <a:srgbClr val="000000"/>
                </a:solidFill>
                <a:latin typeface="Comic Sans MS" pitchFamily="66" charset="0"/>
              </a:rPr>
              <a:t>غير </a:t>
            </a:r>
            <a:r>
              <a:rPr lang="ar-DZ" sz="2000" b="1" dirty="0" smtClean="0">
                <a:solidFill>
                  <a:srgbClr val="000000"/>
                </a:solidFill>
                <a:latin typeface="Comic Sans MS" pitchFamily="66" charset="0"/>
              </a:rPr>
              <a:t>المالية</a:t>
            </a:r>
          </a:p>
          <a:p>
            <a:pPr algn="r" rtl="1"/>
            <a:r>
              <a:rPr lang="ar-DZ" sz="2000" b="1" dirty="0" smtClean="0">
                <a:solidFill>
                  <a:srgbClr val="000000"/>
                </a:solidFill>
                <a:latin typeface="Comic Sans MS" pitchFamily="66" charset="0"/>
              </a:rPr>
              <a:t>   في الإطار </a:t>
            </a:r>
            <a:r>
              <a:rPr lang="ar-DZ" sz="2000" b="1" dirty="0">
                <a:solidFill>
                  <a:srgbClr val="000000"/>
                </a:solidFill>
                <a:latin typeface="Comic Sans MS" pitchFamily="66" charset="0"/>
              </a:rPr>
              <a:t>المركزي </a:t>
            </a:r>
          </a:p>
          <a:p>
            <a:pPr algn="r" rtl="1"/>
            <a:r>
              <a:rPr lang="ar-DZ" b="1" dirty="0" smtClean="0">
                <a:solidFill>
                  <a:srgbClr val="002060"/>
                </a:solidFill>
                <a:latin typeface="Comic Sans MS" pitchFamily="66" charset="0"/>
              </a:rPr>
              <a:t>     ل </a:t>
            </a:r>
            <a:r>
              <a:rPr lang="fr-FR" b="1" dirty="0" smtClean="0">
                <a:solidFill>
                  <a:srgbClr val="002060"/>
                </a:solidFill>
                <a:latin typeface="Comic Sans MS" pitchFamily="66" charset="0"/>
              </a:rPr>
              <a:t>SNA 2008</a:t>
            </a:r>
            <a:endParaRPr lang="ar-DZ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r" rtl="1"/>
            <a:r>
              <a:rPr lang="ar-DZ" sz="2800" b="1" i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41" name="Rectangle 105"/>
          <p:cNvSpPr>
            <a:spLocks noChangeArrowheads="1"/>
          </p:cNvSpPr>
          <p:nvPr/>
        </p:nvSpPr>
        <p:spPr bwMode="auto">
          <a:xfrm>
            <a:off x="8482013" y="4146550"/>
            <a:ext cx="66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70742" name="Group 106"/>
          <p:cNvGrpSpPr>
            <a:grpSpLocks/>
          </p:cNvGrpSpPr>
          <p:nvPr/>
        </p:nvGrpSpPr>
        <p:grpSpPr bwMode="auto">
          <a:xfrm>
            <a:off x="6018213" y="4067175"/>
            <a:ext cx="754062" cy="238125"/>
            <a:chOff x="3791" y="2562"/>
            <a:chExt cx="475" cy="150"/>
          </a:xfrm>
        </p:grpSpPr>
        <p:sp>
          <p:nvSpPr>
            <p:cNvPr id="70767" name="Freeform 107"/>
            <p:cNvSpPr>
              <a:spLocks/>
            </p:cNvSpPr>
            <p:nvPr/>
          </p:nvSpPr>
          <p:spPr bwMode="auto">
            <a:xfrm>
              <a:off x="3791" y="2562"/>
              <a:ext cx="475" cy="150"/>
            </a:xfrm>
            <a:custGeom>
              <a:avLst/>
              <a:gdLst>
                <a:gd name="T0" fmla="*/ 0 w 475"/>
                <a:gd name="T1" fmla="*/ 0 h 150"/>
                <a:gd name="T2" fmla="*/ 0 w 475"/>
                <a:gd name="T3" fmla="*/ 150 h 150"/>
                <a:gd name="T4" fmla="*/ 317 w 475"/>
                <a:gd name="T5" fmla="*/ 150 h 150"/>
                <a:gd name="T6" fmla="*/ 317 w 475"/>
                <a:gd name="T7" fmla="*/ 94 h 150"/>
                <a:gd name="T8" fmla="*/ 396 w 475"/>
                <a:gd name="T9" fmla="*/ 94 h 150"/>
                <a:gd name="T10" fmla="*/ 396 w 475"/>
                <a:gd name="T11" fmla="*/ 112 h 150"/>
                <a:gd name="T12" fmla="*/ 475 w 475"/>
                <a:gd name="T13" fmla="*/ 75 h 150"/>
                <a:gd name="T14" fmla="*/ 396 w 475"/>
                <a:gd name="T15" fmla="*/ 37 h 150"/>
                <a:gd name="T16" fmla="*/ 396 w 475"/>
                <a:gd name="T17" fmla="*/ 56 h 150"/>
                <a:gd name="T18" fmla="*/ 317 w 475"/>
                <a:gd name="T19" fmla="*/ 56 h 150"/>
                <a:gd name="T20" fmla="*/ 317 w 475"/>
                <a:gd name="T21" fmla="*/ 0 h 150"/>
                <a:gd name="T22" fmla="*/ 0 w 475"/>
                <a:gd name="T23" fmla="*/ 0 h 1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75"/>
                <a:gd name="T37" fmla="*/ 0 h 150"/>
                <a:gd name="T38" fmla="*/ 475 w 475"/>
                <a:gd name="T39" fmla="*/ 150 h 1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75" h="150">
                  <a:moveTo>
                    <a:pt x="0" y="0"/>
                  </a:moveTo>
                  <a:lnTo>
                    <a:pt x="0" y="150"/>
                  </a:lnTo>
                  <a:lnTo>
                    <a:pt x="317" y="150"/>
                  </a:lnTo>
                  <a:lnTo>
                    <a:pt x="317" y="94"/>
                  </a:lnTo>
                  <a:lnTo>
                    <a:pt x="396" y="94"/>
                  </a:lnTo>
                  <a:lnTo>
                    <a:pt x="396" y="112"/>
                  </a:lnTo>
                  <a:lnTo>
                    <a:pt x="475" y="75"/>
                  </a:lnTo>
                  <a:lnTo>
                    <a:pt x="396" y="37"/>
                  </a:lnTo>
                  <a:lnTo>
                    <a:pt x="396" y="56"/>
                  </a:lnTo>
                  <a:lnTo>
                    <a:pt x="317" y="56"/>
                  </a:lnTo>
                  <a:lnTo>
                    <a:pt x="3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0768" name="Freeform 108"/>
            <p:cNvSpPr>
              <a:spLocks/>
            </p:cNvSpPr>
            <p:nvPr/>
          </p:nvSpPr>
          <p:spPr bwMode="auto">
            <a:xfrm>
              <a:off x="3791" y="2562"/>
              <a:ext cx="475" cy="150"/>
            </a:xfrm>
            <a:custGeom>
              <a:avLst/>
              <a:gdLst>
                <a:gd name="T0" fmla="*/ 0 w 475"/>
                <a:gd name="T1" fmla="*/ 0 h 150"/>
                <a:gd name="T2" fmla="*/ 0 w 475"/>
                <a:gd name="T3" fmla="*/ 150 h 150"/>
                <a:gd name="T4" fmla="*/ 317 w 475"/>
                <a:gd name="T5" fmla="*/ 150 h 150"/>
                <a:gd name="T6" fmla="*/ 317 w 475"/>
                <a:gd name="T7" fmla="*/ 94 h 150"/>
                <a:gd name="T8" fmla="*/ 396 w 475"/>
                <a:gd name="T9" fmla="*/ 94 h 150"/>
                <a:gd name="T10" fmla="*/ 396 w 475"/>
                <a:gd name="T11" fmla="*/ 112 h 150"/>
                <a:gd name="T12" fmla="*/ 475 w 475"/>
                <a:gd name="T13" fmla="*/ 75 h 150"/>
                <a:gd name="T14" fmla="*/ 396 w 475"/>
                <a:gd name="T15" fmla="*/ 37 h 150"/>
                <a:gd name="T16" fmla="*/ 396 w 475"/>
                <a:gd name="T17" fmla="*/ 56 h 150"/>
                <a:gd name="T18" fmla="*/ 317 w 475"/>
                <a:gd name="T19" fmla="*/ 56 h 150"/>
                <a:gd name="T20" fmla="*/ 317 w 475"/>
                <a:gd name="T21" fmla="*/ 0 h 150"/>
                <a:gd name="T22" fmla="*/ 0 w 475"/>
                <a:gd name="T23" fmla="*/ 0 h 1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75"/>
                <a:gd name="T37" fmla="*/ 0 h 150"/>
                <a:gd name="T38" fmla="*/ 475 w 475"/>
                <a:gd name="T39" fmla="*/ 150 h 1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75" h="150">
                  <a:moveTo>
                    <a:pt x="0" y="0"/>
                  </a:moveTo>
                  <a:lnTo>
                    <a:pt x="0" y="150"/>
                  </a:lnTo>
                  <a:lnTo>
                    <a:pt x="317" y="150"/>
                  </a:lnTo>
                  <a:lnTo>
                    <a:pt x="317" y="94"/>
                  </a:lnTo>
                  <a:lnTo>
                    <a:pt x="396" y="94"/>
                  </a:lnTo>
                  <a:lnTo>
                    <a:pt x="396" y="112"/>
                  </a:lnTo>
                  <a:lnTo>
                    <a:pt x="475" y="75"/>
                  </a:lnTo>
                  <a:lnTo>
                    <a:pt x="396" y="37"/>
                  </a:lnTo>
                  <a:lnTo>
                    <a:pt x="396" y="56"/>
                  </a:lnTo>
                  <a:lnTo>
                    <a:pt x="317" y="56"/>
                  </a:lnTo>
                  <a:lnTo>
                    <a:pt x="31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grpSp>
        <p:nvGrpSpPr>
          <p:cNvPr id="70743" name="Group 109"/>
          <p:cNvGrpSpPr>
            <a:grpSpLocks/>
          </p:cNvGrpSpPr>
          <p:nvPr/>
        </p:nvGrpSpPr>
        <p:grpSpPr bwMode="auto">
          <a:xfrm>
            <a:off x="3681413" y="3957638"/>
            <a:ext cx="904875" cy="317500"/>
            <a:chOff x="2319" y="2493"/>
            <a:chExt cx="570" cy="200"/>
          </a:xfrm>
        </p:grpSpPr>
        <p:sp>
          <p:nvSpPr>
            <p:cNvPr id="70765" name="Freeform 110"/>
            <p:cNvSpPr>
              <a:spLocks/>
            </p:cNvSpPr>
            <p:nvPr/>
          </p:nvSpPr>
          <p:spPr bwMode="auto">
            <a:xfrm>
              <a:off x="2319" y="2493"/>
              <a:ext cx="570" cy="200"/>
            </a:xfrm>
            <a:custGeom>
              <a:avLst/>
              <a:gdLst>
                <a:gd name="T0" fmla="*/ 427 w 570"/>
                <a:gd name="T1" fmla="*/ 0 h 200"/>
                <a:gd name="T2" fmla="*/ 427 w 570"/>
                <a:gd name="T3" fmla="*/ 50 h 200"/>
                <a:gd name="T4" fmla="*/ 0 w 570"/>
                <a:gd name="T5" fmla="*/ 50 h 200"/>
                <a:gd name="T6" fmla="*/ 71 w 570"/>
                <a:gd name="T7" fmla="*/ 100 h 200"/>
                <a:gd name="T8" fmla="*/ 0 w 570"/>
                <a:gd name="T9" fmla="*/ 150 h 200"/>
                <a:gd name="T10" fmla="*/ 427 w 570"/>
                <a:gd name="T11" fmla="*/ 150 h 200"/>
                <a:gd name="T12" fmla="*/ 427 w 570"/>
                <a:gd name="T13" fmla="*/ 200 h 200"/>
                <a:gd name="T14" fmla="*/ 570 w 570"/>
                <a:gd name="T15" fmla="*/ 100 h 200"/>
                <a:gd name="T16" fmla="*/ 427 w 570"/>
                <a:gd name="T17" fmla="*/ 0 h 2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70"/>
                <a:gd name="T28" fmla="*/ 0 h 200"/>
                <a:gd name="T29" fmla="*/ 570 w 570"/>
                <a:gd name="T30" fmla="*/ 200 h 2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70" h="200">
                  <a:moveTo>
                    <a:pt x="427" y="0"/>
                  </a:moveTo>
                  <a:lnTo>
                    <a:pt x="427" y="50"/>
                  </a:lnTo>
                  <a:lnTo>
                    <a:pt x="0" y="50"/>
                  </a:lnTo>
                  <a:lnTo>
                    <a:pt x="71" y="100"/>
                  </a:lnTo>
                  <a:lnTo>
                    <a:pt x="0" y="150"/>
                  </a:lnTo>
                  <a:lnTo>
                    <a:pt x="427" y="150"/>
                  </a:lnTo>
                  <a:lnTo>
                    <a:pt x="427" y="200"/>
                  </a:lnTo>
                  <a:lnTo>
                    <a:pt x="570" y="100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0766" name="Freeform 111"/>
            <p:cNvSpPr>
              <a:spLocks/>
            </p:cNvSpPr>
            <p:nvPr/>
          </p:nvSpPr>
          <p:spPr bwMode="auto">
            <a:xfrm>
              <a:off x="2319" y="2493"/>
              <a:ext cx="570" cy="200"/>
            </a:xfrm>
            <a:custGeom>
              <a:avLst/>
              <a:gdLst>
                <a:gd name="T0" fmla="*/ 427 w 570"/>
                <a:gd name="T1" fmla="*/ 0 h 200"/>
                <a:gd name="T2" fmla="*/ 427 w 570"/>
                <a:gd name="T3" fmla="*/ 50 h 200"/>
                <a:gd name="T4" fmla="*/ 0 w 570"/>
                <a:gd name="T5" fmla="*/ 50 h 200"/>
                <a:gd name="T6" fmla="*/ 71 w 570"/>
                <a:gd name="T7" fmla="*/ 100 h 200"/>
                <a:gd name="T8" fmla="*/ 0 w 570"/>
                <a:gd name="T9" fmla="*/ 150 h 200"/>
                <a:gd name="T10" fmla="*/ 427 w 570"/>
                <a:gd name="T11" fmla="*/ 150 h 200"/>
                <a:gd name="T12" fmla="*/ 427 w 570"/>
                <a:gd name="T13" fmla="*/ 200 h 200"/>
                <a:gd name="T14" fmla="*/ 570 w 570"/>
                <a:gd name="T15" fmla="*/ 100 h 200"/>
                <a:gd name="T16" fmla="*/ 427 w 570"/>
                <a:gd name="T17" fmla="*/ 0 h 2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70"/>
                <a:gd name="T28" fmla="*/ 0 h 200"/>
                <a:gd name="T29" fmla="*/ 570 w 570"/>
                <a:gd name="T30" fmla="*/ 200 h 2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70" h="200">
                  <a:moveTo>
                    <a:pt x="427" y="0"/>
                  </a:moveTo>
                  <a:lnTo>
                    <a:pt x="427" y="50"/>
                  </a:lnTo>
                  <a:lnTo>
                    <a:pt x="0" y="50"/>
                  </a:lnTo>
                  <a:lnTo>
                    <a:pt x="71" y="100"/>
                  </a:lnTo>
                  <a:lnTo>
                    <a:pt x="0" y="150"/>
                  </a:lnTo>
                  <a:lnTo>
                    <a:pt x="427" y="150"/>
                  </a:lnTo>
                  <a:lnTo>
                    <a:pt x="427" y="200"/>
                  </a:lnTo>
                  <a:lnTo>
                    <a:pt x="570" y="100"/>
                  </a:lnTo>
                  <a:lnTo>
                    <a:pt x="427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grpSp>
        <p:nvGrpSpPr>
          <p:cNvPr id="70744" name="Group 112"/>
          <p:cNvGrpSpPr>
            <a:grpSpLocks/>
          </p:cNvGrpSpPr>
          <p:nvPr/>
        </p:nvGrpSpPr>
        <p:grpSpPr bwMode="auto">
          <a:xfrm>
            <a:off x="1" y="5807075"/>
            <a:ext cx="2444750" cy="695325"/>
            <a:chOff x="186" y="3658"/>
            <a:chExt cx="1354" cy="438"/>
          </a:xfrm>
        </p:grpSpPr>
        <p:sp>
          <p:nvSpPr>
            <p:cNvPr id="70763" name="Freeform 113"/>
            <p:cNvSpPr>
              <a:spLocks/>
            </p:cNvSpPr>
            <p:nvPr/>
          </p:nvSpPr>
          <p:spPr bwMode="auto">
            <a:xfrm>
              <a:off x="186" y="3658"/>
              <a:ext cx="1354" cy="438"/>
            </a:xfrm>
            <a:custGeom>
              <a:avLst/>
              <a:gdLst>
                <a:gd name="T0" fmla="*/ 0 w 1354"/>
                <a:gd name="T1" fmla="*/ 218 h 438"/>
                <a:gd name="T2" fmla="*/ 271 w 1354"/>
                <a:gd name="T3" fmla="*/ 438 h 438"/>
                <a:gd name="T4" fmla="*/ 271 w 1354"/>
                <a:gd name="T5" fmla="*/ 328 h 438"/>
                <a:gd name="T6" fmla="*/ 1083 w 1354"/>
                <a:gd name="T7" fmla="*/ 328 h 438"/>
                <a:gd name="T8" fmla="*/ 1083 w 1354"/>
                <a:gd name="T9" fmla="*/ 438 h 438"/>
                <a:gd name="T10" fmla="*/ 1354 w 1354"/>
                <a:gd name="T11" fmla="*/ 218 h 438"/>
                <a:gd name="T12" fmla="*/ 1083 w 1354"/>
                <a:gd name="T13" fmla="*/ 0 h 438"/>
                <a:gd name="T14" fmla="*/ 1083 w 1354"/>
                <a:gd name="T15" fmla="*/ 109 h 438"/>
                <a:gd name="T16" fmla="*/ 271 w 1354"/>
                <a:gd name="T17" fmla="*/ 109 h 438"/>
                <a:gd name="T18" fmla="*/ 271 w 1354"/>
                <a:gd name="T19" fmla="*/ 0 h 438"/>
                <a:gd name="T20" fmla="*/ 0 w 1354"/>
                <a:gd name="T21" fmla="*/ 218 h 4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54"/>
                <a:gd name="T34" fmla="*/ 0 h 438"/>
                <a:gd name="T35" fmla="*/ 1354 w 1354"/>
                <a:gd name="T36" fmla="*/ 438 h 4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54" h="438">
                  <a:moveTo>
                    <a:pt x="0" y="218"/>
                  </a:moveTo>
                  <a:lnTo>
                    <a:pt x="271" y="438"/>
                  </a:lnTo>
                  <a:lnTo>
                    <a:pt x="271" y="328"/>
                  </a:lnTo>
                  <a:lnTo>
                    <a:pt x="1083" y="328"/>
                  </a:lnTo>
                  <a:lnTo>
                    <a:pt x="1083" y="438"/>
                  </a:lnTo>
                  <a:lnTo>
                    <a:pt x="1354" y="218"/>
                  </a:lnTo>
                  <a:lnTo>
                    <a:pt x="1083" y="0"/>
                  </a:lnTo>
                  <a:lnTo>
                    <a:pt x="1083" y="109"/>
                  </a:lnTo>
                  <a:lnTo>
                    <a:pt x="271" y="109"/>
                  </a:lnTo>
                  <a:lnTo>
                    <a:pt x="271" y="0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0764" name="Freeform 114"/>
            <p:cNvSpPr>
              <a:spLocks/>
            </p:cNvSpPr>
            <p:nvPr/>
          </p:nvSpPr>
          <p:spPr bwMode="auto">
            <a:xfrm>
              <a:off x="186" y="3658"/>
              <a:ext cx="1354" cy="438"/>
            </a:xfrm>
            <a:custGeom>
              <a:avLst/>
              <a:gdLst>
                <a:gd name="T0" fmla="*/ 0 w 1354"/>
                <a:gd name="T1" fmla="*/ 218 h 438"/>
                <a:gd name="T2" fmla="*/ 271 w 1354"/>
                <a:gd name="T3" fmla="*/ 438 h 438"/>
                <a:gd name="T4" fmla="*/ 271 w 1354"/>
                <a:gd name="T5" fmla="*/ 328 h 438"/>
                <a:gd name="T6" fmla="*/ 1083 w 1354"/>
                <a:gd name="T7" fmla="*/ 328 h 438"/>
                <a:gd name="T8" fmla="*/ 1083 w 1354"/>
                <a:gd name="T9" fmla="*/ 438 h 438"/>
                <a:gd name="T10" fmla="*/ 1354 w 1354"/>
                <a:gd name="T11" fmla="*/ 218 h 438"/>
                <a:gd name="T12" fmla="*/ 1083 w 1354"/>
                <a:gd name="T13" fmla="*/ 0 h 438"/>
                <a:gd name="T14" fmla="*/ 1083 w 1354"/>
                <a:gd name="T15" fmla="*/ 109 h 438"/>
                <a:gd name="T16" fmla="*/ 271 w 1354"/>
                <a:gd name="T17" fmla="*/ 109 h 438"/>
                <a:gd name="T18" fmla="*/ 271 w 1354"/>
                <a:gd name="T19" fmla="*/ 0 h 438"/>
                <a:gd name="T20" fmla="*/ 0 w 1354"/>
                <a:gd name="T21" fmla="*/ 218 h 4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54"/>
                <a:gd name="T34" fmla="*/ 0 h 438"/>
                <a:gd name="T35" fmla="*/ 1354 w 1354"/>
                <a:gd name="T36" fmla="*/ 438 h 4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54" h="438">
                  <a:moveTo>
                    <a:pt x="0" y="218"/>
                  </a:moveTo>
                  <a:lnTo>
                    <a:pt x="271" y="438"/>
                  </a:lnTo>
                  <a:lnTo>
                    <a:pt x="271" y="328"/>
                  </a:lnTo>
                  <a:lnTo>
                    <a:pt x="1083" y="328"/>
                  </a:lnTo>
                  <a:lnTo>
                    <a:pt x="1083" y="438"/>
                  </a:lnTo>
                  <a:lnTo>
                    <a:pt x="1354" y="218"/>
                  </a:lnTo>
                  <a:lnTo>
                    <a:pt x="1083" y="0"/>
                  </a:lnTo>
                  <a:lnTo>
                    <a:pt x="1083" y="109"/>
                  </a:lnTo>
                  <a:lnTo>
                    <a:pt x="271" y="109"/>
                  </a:lnTo>
                  <a:lnTo>
                    <a:pt x="271" y="0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sp>
        <p:nvSpPr>
          <p:cNvPr id="70745" name="Rectangle 115"/>
          <p:cNvSpPr>
            <a:spLocks noChangeArrowheads="1"/>
          </p:cNvSpPr>
          <p:nvPr/>
        </p:nvSpPr>
        <p:spPr bwMode="auto">
          <a:xfrm>
            <a:off x="460375" y="6002338"/>
            <a:ext cx="1844675" cy="3032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746" name="Rectangle 116"/>
          <p:cNvSpPr>
            <a:spLocks noChangeArrowheads="1"/>
          </p:cNvSpPr>
          <p:nvPr/>
        </p:nvSpPr>
        <p:spPr bwMode="auto">
          <a:xfrm>
            <a:off x="460375" y="6054725"/>
            <a:ext cx="18258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DZ" sz="1200" b="1" dirty="0">
                <a:solidFill>
                  <a:srgbClr val="000000"/>
                </a:solidFill>
                <a:latin typeface="Comic Sans MS" pitchFamily="66" charset="0"/>
              </a:rPr>
              <a:t>ا</a:t>
            </a:r>
            <a:r>
              <a:rPr lang="ar-DZ" sz="1600" b="1" dirty="0">
                <a:solidFill>
                  <a:srgbClr val="000000"/>
                </a:solidFill>
                <a:latin typeface="Comic Sans MS" pitchFamily="66" charset="0"/>
              </a:rPr>
              <a:t>لمستوى الاقتصادي </a:t>
            </a:r>
            <a:r>
              <a:rPr lang="ar-DZ" sz="1600" b="1" dirty="0" smtClean="0">
                <a:solidFill>
                  <a:srgbClr val="000000"/>
                </a:solidFill>
                <a:latin typeface="Comic Sans MS" pitchFamily="66" charset="0"/>
              </a:rPr>
              <a:t>الجزئي</a:t>
            </a:r>
            <a:endParaRPr lang="fr-FR" sz="3600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47" name="Rectangle 117"/>
          <p:cNvSpPr>
            <a:spLocks noChangeArrowheads="1"/>
          </p:cNvSpPr>
          <p:nvPr/>
        </p:nvSpPr>
        <p:spPr bwMode="auto">
          <a:xfrm>
            <a:off x="2122488" y="6003925"/>
            <a:ext cx="555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70748" name="Group 118"/>
          <p:cNvGrpSpPr>
            <a:grpSpLocks/>
          </p:cNvGrpSpPr>
          <p:nvPr/>
        </p:nvGrpSpPr>
        <p:grpSpPr bwMode="auto">
          <a:xfrm>
            <a:off x="2462213" y="5807075"/>
            <a:ext cx="3619500" cy="695325"/>
            <a:chOff x="1551" y="3658"/>
            <a:chExt cx="2280" cy="438"/>
          </a:xfrm>
        </p:grpSpPr>
        <p:sp>
          <p:nvSpPr>
            <p:cNvPr id="70761" name="Freeform 119"/>
            <p:cNvSpPr>
              <a:spLocks/>
            </p:cNvSpPr>
            <p:nvPr/>
          </p:nvSpPr>
          <p:spPr bwMode="auto">
            <a:xfrm>
              <a:off x="1551" y="3658"/>
              <a:ext cx="2280" cy="438"/>
            </a:xfrm>
            <a:custGeom>
              <a:avLst/>
              <a:gdLst>
                <a:gd name="T0" fmla="*/ 0 w 2280"/>
                <a:gd name="T1" fmla="*/ 218 h 438"/>
                <a:gd name="T2" fmla="*/ 456 w 2280"/>
                <a:gd name="T3" fmla="*/ 438 h 438"/>
                <a:gd name="T4" fmla="*/ 456 w 2280"/>
                <a:gd name="T5" fmla="*/ 328 h 438"/>
                <a:gd name="T6" fmla="*/ 1824 w 2280"/>
                <a:gd name="T7" fmla="*/ 328 h 438"/>
                <a:gd name="T8" fmla="*/ 1824 w 2280"/>
                <a:gd name="T9" fmla="*/ 438 h 438"/>
                <a:gd name="T10" fmla="*/ 2280 w 2280"/>
                <a:gd name="T11" fmla="*/ 218 h 438"/>
                <a:gd name="T12" fmla="*/ 1824 w 2280"/>
                <a:gd name="T13" fmla="*/ 0 h 438"/>
                <a:gd name="T14" fmla="*/ 1824 w 2280"/>
                <a:gd name="T15" fmla="*/ 109 h 438"/>
                <a:gd name="T16" fmla="*/ 456 w 2280"/>
                <a:gd name="T17" fmla="*/ 109 h 438"/>
                <a:gd name="T18" fmla="*/ 456 w 2280"/>
                <a:gd name="T19" fmla="*/ 0 h 438"/>
                <a:gd name="T20" fmla="*/ 0 w 2280"/>
                <a:gd name="T21" fmla="*/ 218 h 4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0"/>
                <a:gd name="T34" fmla="*/ 0 h 438"/>
                <a:gd name="T35" fmla="*/ 2280 w 2280"/>
                <a:gd name="T36" fmla="*/ 438 h 4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0" h="438">
                  <a:moveTo>
                    <a:pt x="0" y="218"/>
                  </a:moveTo>
                  <a:lnTo>
                    <a:pt x="456" y="438"/>
                  </a:lnTo>
                  <a:lnTo>
                    <a:pt x="456" y="328"/>
                  </a:lnTo>
                  <a:lnTo>
                    <a:pt x="1824" y="328"/>
                  </a:lnTo>
                  <a:lnTo>
                    <a:pt x="1824" y="438"/>
                  </a:lnTo>
                  <a:lnTo>
                    <a:pt x="2280" y="218"/>
                  </a:lnTo>
                  <a:lnTo>
                    <a:pt x="1824" y="0"/>
                  </a:lnTo>
                  <a:lnTo>
                    <a:pt x="1824" y="109"/>
                  </a:lnTo>
                  <a:lnTo>
                    <a:pt x="456" y="109"/>
                  </a:lnTo>
                  <a:lnTo>
                    <a:pt x="456" y="0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0762" name="Freeform 120"/>
            <p:cNvSpPr>
              <a:spLocks/>
            </p:cNvSpPr>
            <p:nvPr/>
          </p:nvSpPr>
          <p:spPr bwMode="auto">
            <a:xfrm>
              <a:off x="1551" y="3658"/>
              <a:ext cx="2280" cy="438"/>
            </a:xfrm>
            <a:custGeom>
              <a:avLst/>
              <a:gdLst>
                <a:gd name="T0" fmla="*/ 0 w 2280"/>
                <a:gd name="T1" fmla="*/ 218 h 438"/>
                <a:gd name="T2" fmla="*/ 456 w 2280"/>
                <a:gd name="T3" fmla="*/ 438 h 438"/>
                <a:gd name="T4" fmla="*/ 456 w 2280"/>
                <a:gd name="T5" fmla="*/ 328 h 438"/>
                <a:gd name="T6" fmla="*/ 1824 w 2280"/>
                <a:gd name="T7" fmla="*/ 328 h 438"/>
                <a:gd name="T8" fmla="*/ 1824 w 2280"/>
                <a:gd name="T9" fmla="*/ 438 h 438"/>
                <a:gd name="T10" fmla="*/ 2280 w 2280"/>
                <a:gd name="T11" fmla="*/ 218 h 438"/>
                <a:gd name="T12" fmla="*/ 1824 w 2280"/>
                <a:gd name="T13" fmla="*/ 0 h 438"/>
                <a:gd name="T14" fmla="*/ 1824 w 2280"/>
                <a:gd name="T15" fmla="*/ 109 h 438"/>
                <a:gd name="T16" fmla="*/ 456 w 2280"/>
                <a:gd name="T17" fmla="*/ 109 h 438"/>
                <a:gd name="T18" fmla="*/ 456 w 2280"/>
                <a:gd name="T19" fmla="*/ 0 h 438"/>
                <a:gd name="T20" fmla="*/ 0 w 2280"/>
                <a:gd name="T21" fmla="*/ 218 h 4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0"/>
                <a:gd name="T34" fmla="*/ 0 h 438"/>
                <a:gd name="T35" fmla="*/ 2280 w 2280"/>
                <a:gd name="T36" fmla="*/ 438 h 4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0" h="438">
                  <a:moveTo>
                    <a:pt x="0" y="218"/>
                  </a:moveTo>
                  <a:lnTo>
                    <a:pt x="456" y="438"/>
                  </a:lnTo>
                  <a:lnTo>
                    <a:pt x="456" y="328"/>
                  </a:lnTo>
                  <a:lnTo>
                    <a:pt x="1824" y="328"/>
                  </a:lnTo>
                  <a:lnTo>
                    <a:pt x="1824" y="438"/>
                  </a:lnTo>
                  <a:lnTo>
                    <a:pt x="2280" y="218"/>
                  </a:lnTo>
                  <a:lnTo>
                    <a:pt x="1824" y="0"/>
                  </a:lnTo>
                  <a:lnTo>
                    <a:pt x="1824" y="109"/>
                  </a:lnTo>
                  <a:lnTo>
                    <a:pt x="456" y="109"/>
                  </a:lnTo>
                  <a:lnTo>
                    <a:pt x="456" y="0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sp>
        <p:nvSpPr>
          <p:cNvPr id="70749" name="Rectangle 121"/>
          <p:cNvSpPr>
            <a:spLocks noChangeArrowheads="1"/>
          </p:cNvSpPr>
          <p:nvPr/>
        </p:nvSpPr>
        <p:spPr bwMode="auto">
          <a:xfrm>
            <a:off x="2887663" y="6002338"/>
            <a:ext cx="2768600" cy="3032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750" name="Rectangle 122"/>
          <p:cNvSpPr>
            <a:spLocks noChangeArrowheads="1"/>
          </p:cNvSpPr>
          <p:nvPr/>
        </p:nvSpPr>
        <p:spPr bwMode="auto">
          <a:xfrm>
            <a:off x="3360737" y="6080125"/>
            <a:ext cx="2163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ar-DZ" sz="1600" b="1" dirty="0">
                <a:solidFill>
                  <a:srgbClr val="000000"/>
                </a:solidFill>
                <a:latin typeface="Comic Sans MS" pitchFamily="66" charset="0"/>
              </a:rPr>
              <a:t>المستوى الاقتصادي المتوسط</a:t>
            </a:r>
            <a:endParaRPr lang="fr-FR" sz="16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51" name="Rectangle 123"/>
          <p:cNvSpPr>
            <a:spLocks noChangeArrowheads="1"/>
          </p:cNvSpPr>
          <p:nvPr/>
        </p:nvSpPr>
        <p:spPr bwMode="auto">
          <a:xfrm>
            <a:off x="5030788" y="6003925"/>
            <a:ext cx="555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70752" name="Group 124"/>
          <p:cNvGrpSpPr>
            <a:grpSpLocks/>
          </p:cNvGrpSpPr>
          <p:nvPr/>
        </p:nvGrpSpPr>
        <p:grpSpPr bwMode="auto">
          <a:xfrm>
            <a:off x="6138863" y="5807075"/>
            <a:ext cx="2732087" cy="695325"/>
            <a:chOff x="3867" y="3658"/>
            <a:chExt cx="1721" cy="438"/>
          </a:xfrm>
        </p:grpSpPr>
        <p:sp>
          <p:nvSpPr>
            <p:cNvPr id="70759" name="Freeform 125"/>
            <p:cNvSpPr>
              <a:spLocks/>
            </p:cNvSpPr>
            <p:nvPr/>
          </p:nvSpPr>
          <p:spPr bwMode="auto">
            <a:xfrm>
              <a:off x="3867" y="3658"/>
              <a:ext cx="1721" cy="438"/>
            </a:xfrm>
            <a:custGeom>
              <a:avLst/>
              <a:gdLst>
                <a:gd name="T0" fmla="*/ 0 w 1721"/>
                <a:gd name="T1" fmla="*/ 218 h 438"/>
                <a:gd name="T2" fmla="*/ 344 w 1721"/>
                <a:gd name="T3" fmla="*/ 438 h 438"/>
                <a:gd name="T4" fmla="*/ 344 w 1721"/>
                <a:gd name="T5" fmla="*/ 328 h 438"/>
                <a:gd name="T6" fmla="*/ 1377 w 1721"/>
                <a:gd name="T7" fmla="*/ 328 h 438"/>
                <a:gd name="T8" fmla="*/ 1377 w 1721"/>
                <a:gd name="T9" fmla="*/ 438 h 438"/>
                <a:gd name="T10" fmla="*/ 1721 w 1721"/>
                <a:gd name="T11" fmla="*/ 218 h 438"/>
                <a:gd name="T12" fmla="*/ 1377 w 1721"/>
                <a:gd name="T13" fmla="*/ 0 h 438"/>
                <a:gd name="T14" fmla="*/ 1377 w 1721"/>
                <a:gd name="T15" fmla="*/ 109 h 438"/>
                <a:gd name="T16" fmla="*/ 344 w 1721"/>
                <a:gd name="T17" fmla="*/ 109 h 438"/>
                <a:gd name="T18" fmla="*/ 344 w 1721"/>
                <a:gd name="T19" fmla="*/ 0 h 438"/>
                <a:gd name="T20" fmla="*/ 0 w 1721"/>
                <a:gd name="T21" fmla="*/ 218 h 4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21"/>
                <a:gd name="T34" fmla="*/ 0 h 438"/>
                <a:gd name="T35" fmla="*/ 1721 w 1721"/>
                <a:gd name="T36" fmla="*/ 438 h 4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21" h="438">
                  <a:moveTo>
                    <a:pt x="0" y="218"/>
                  </a:moveTo>
                  <a:lnTo>
                    <a:pt x="344" y="438"/>
                  </a:lnTo>
                  <a:lnTo>
                    <a:pt x="344" y="328"/>
                  </a:lnTo>
                  <a:lnTo>
                    <a:pt x="1377" y="328"/>
                  </a:lnTo>
                  <a:lnTo>
                    <a:pt x="1377" y="438"/>
                  </a:lnTo>
                  <a:lnTo>
                    <a:pt x="1721" y="218"/>
                  </a:lnTo>
                  <a:lnTo>
                    <a:pt x="1377" y="0"/>
                  </a:lnTo>
                  <a:lnTo>
                    <a:pt x="1377" y="109"/>
                  </a:lnTo>
                  <a:lnTo>
                    <a:pt x="344" y="109"/>
                  </a:lnTo>
                  <a:lnTo>
                    <a:pt x="344" y="0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0760" name="Freeform 126"/>
            <p:cNvSpPr>
              <a:spLocks/>
            </p:cNvSpPr>
            <p:nvPr/>
          </p:nvSpPr>
          <p:spPr bwMode="auto">
            <a:xfrm>
              <a:off x="3867" y="3658"/>
              <a:ext cx="1721" cy="438"/>
            </a:xfrm>
            <a:custGeom>
              <a:avLst/>
              <a:gdLst>
                <a:gd name="T0" fmla="*/ 0 w 1721"/>
                <a:gd name="T1" fmla="*/ 218 h 438"/>
                <a:gd name="T2" fmla="*/ 344 w 1721"/>
                <a:gd name="T3" fmla="*/ 438 h 438"/>
                <a:gd name="T4" fmla="*/ 344 w 1721"/>
                <a:gd name="T5" fmla="*/ 328 h 438"/>
                <a:gd name="T6" fmla="*/ 1377 w 1721"/>
                <a:gd name="T7" fmla="*/ 328 h 438"/>
                <a:gd name="T8" fmla="*/ 1377 w 1721"/>
                <a:gd name="T9" fmla="*/ 438 h 438"/>
                <a:gd name="T10" fmla="*/ 1721 w 1721"/>
                <a:gd name="T11" fmla="*/ 218 h 438"/>
                <a:gd name="T12" fmla="*/ 1377 w 1721"/>
                <a:gd name="T13" fmla="*/ 0 h 438"/>
                <a:gd name="T14" fmla="*/ 1377 w 1721"/>
                <a:gd name="T15" fmla="*/ 109 h 438"/>
                <a:gd name="T16" fmla="*/ 344 w 1721"/>
                <a:gd name="T17" fmla="*/ 109 h 438"/>
                <a:gd name="T18" fmla="*/ 344 w 1721"/>
                <a:gd name="T19" fmla="*/ 0 h 438"/>
                <a:gd name="T20" fmla="*/ 0 w 1721"/>
                <a:gd name="T21" fmla="*/ 218 h 4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21"/>
                <a:gd name="T34" fmla="*/ 0 h 438"/>
                <a:gd name="T35" fmla="*/ 1721 w 1721"/>
                <a:gd name="T36" fmla="*/ 438 h 4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21" h="438">
                  <a:moveTo>
                    <a:pt x="0" y="218"/>
                  </a:moveTo>
                  <a:lnTo>
                    <a:pt x="344" y="438"/>
                  </a:lnTo>
                  <a:lnTo>
                    <a:pt x="344" y="328"/>
                  </a:lnTo>
                  <a:lnTo>
                    <a:pt x="1377" y="328"/>
                  </a:lnTo>
                  <a:lnTo>
                    <a:pt x="1377" y="438"/>
                  </a:lnTo>
                  <a:lnTo>
                    <a:pt x="1721" y="218"/>
                  </a:lnTo>
                  <a:lnTo>
                    <a:pt x="1377" y="0"/>
                  </a:lnTo>
                  <a:lnTo>
                    <a:pt x="1377" y="109"/>
                  </a:lnTo>
                  <a:lnTo>
                    <a:pt x="344" y="109"/>
                  </a:lnTo>
                  <a:lnTo>
                    <a:pt x="344" y="0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sp>
        <p:nvSpPr>
          <p:cNvPr id="70753" name="Rectangle 127"/>
          <p:cNvSpPr>
            <a:spLocks noChangeArrowheads="1"/>
          </p:cNvSpPr>
          <p:nvPr/>
        </p:nvSpPr>
        <p:spPr bwMode="auto">
          <a:xfrm>
            <a:off x="6475413" y="6002338"/>
            <a:ext cx="2058987" cy="3032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ar-DZ" dirty="0"/>
          </a:p>
        </p:txBody>
      </p:sp>
      <p:sp>
        <p:nvSpPr>
          <p:cNvPr id="70754" name="Rectangle 128"/>
          <p:cNvSpPr>
            <a:spLocks noChangeArrowheads="1"/>
          </p:cNvSpPr>
          <p:nvPr/>
        </p:nvSpPr>
        <p:spPr bwMode="auto">
          <a:xfrm>
            <a:off x="6853035" y="6054725"/>
            <a:ext cx="1662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DZ" b="1" i="1" dirty="0">
                <a:solidFill>
                  <a:srgbClr val="000000"/>
                </a:solidFill>
                <a:latin typeface="Comic Sans MS" pitchFamily="66" charset="0"/>
              </a:rPr>
              <a:t>مستوى الاقتصاد الكلي</a:t>
            </a:r>
            <a:endParaRPr lang="fr-FR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55" name="Rectangle 129"/>
          <p:cNvSpPr>
            <a:spLocks noChangeArrowheads="1"/>
          </p:cNvSpPr>
          <p:nvPr/>
        </p:nvSpPr>
        <p:spPr bwMode="auto">
          <a:xfrm>
            <a:off x="8294688" y="6003925"/>
            <a:ext cx="555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0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fr-FR" sz="2800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56" name="Rectangle 130"/>
          <p:cNvSpPr>
            <a:spLocks noChangeArrowheads="1"/>
          </p:cNvSpPr>
          <p:nvPr/>
        </p:nvSpPr>
        <p:spPr bwMode="auto">
          <a:xfrm>
            <a:off x="442913" y="3869551"/>
            <a:ext cx="92868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ar-DZ" b="1" dirty="0" smtClean="0">
                <a:solidFill>
                  <a:srgbClr val="000000"/>
                </a:solidFill>
                <a:latin typeface="Comic Sans MS" pitchFamily="66" charset="0"/>
              </a:rPr>
              <a:t>محاسبة الشركات</a:t>
            </a:r>
            <a:endParaRPr lang="fr-FR" b="1" i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757" name="Rectangle 131"/>
          <p:cNvSpPr>
            <a:spLocks noChangeArrowheads="1"/>
          </p:cNvSpPr>
          <p:nvPr/>
        </p:nvSpPr>
        <p:spPr bwMode="auto">
          <a:xfrm>
            <a:off x="2452689" y="3644901"/>
            <a:ext cx="10080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rtl="1"/>
            <a:r>
              <a:rPr lang="ar-DZ" b="1" dirty="0">
                <a:latin typeface="Calibri" pitchFamily="34" charset="0"/>
                <a:cs typeface="Calibri" pitchFamily="34" charset="0"/>
              </a:rPr>
              <a:t>النظام الوسطي للمؤسسات</a:t>
            </a:r>
            <a:endParaRPr lang="fr-FR" b="1" i="1" dirty="0">
              <a:solidFill>
                <a:srgbClr val="000000"/>
              </a:solidFill>
            </a:endParaRPr>
          </a:p>
        </p:txBody>
      </p:sp>
      <p:sp>
        <p:nvSpPr>
          <p:cNvPr id="133" name="Titre 1"/>
          <p:cNvSpPr>
            <a:spLocks noGrp="1"/>
          </p:cNvSpPr>
          <p:nvPr>
            <p:ph type="title"/>
          </p:nvPr>
        </p:nvSpPr>
        <p:spPr>
          <a:xfrm>
            <a:off x="683568" y="277813"/>
            <a:ext cx="8208912" cy="846931"/>
          </a:xfrm>
          <a:solidFill>
            <a:schemeClr val="bg1">
              <a:lumMod val="5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/>
            <a:r>
              <a:rPr lang="fr-FR" sz="3600" b="1" dirty="0" smtClean="0">
                <a:latin typeface="Calibri" pitchFamily="34" charset="0"/>
                <a:cs typeface="Calibri" pitchFamily="34" charset="0"/>
              </a:rPr>
              <a:t>SIE   </a:t>
            </a:r>
            <a:r>
              <a:rPr lang="ar-DZ" sz="3600" b="1" dirty="0" smtClean="0">
                <a:latin typeface="Calibri" pitchFamily="34" charset="0"/>
                <a:cs typeface="Calibri" pitchFamily="34" charset="0"/>
              </a:rPr>
              <a:t> 3- </a:t>
            </a:r>
            <a:r>
              <a:rPr lang="ar-DZ" sz="3600" b="1" dirty="0">
                <a:latin typeface="Calibri" pitchFamily="34" charset="0"/>
                <a:cs typeface="Calibri" pitchFamily="34" charset="0"/>
              </a:rPr>
              <a:t>النظام الوسطي </a:t>
            </a:r>
            <a:r>
              <a:rPr lang="ar-DZ" sz="3600" b="1" dirty="0" smtClean="0">
                <a:latin typeface="Calibri" pitchFamily="34" charset="0"/>
                <a:cs typeface="Calibri" pitchFamily="34" charset="0"/>
              </a:rPr>
              <a:t>للمؤسسات</a:t>
            </a:r>
            <a:r>
              <a:rPr lang="fr-FR" sz="3600" b="1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sz="32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785926"/>
            <a:ext cx="8286808" cy="4829196"/>
          </a:xfrm>
        </p:spPr>
        <p:txBody>
          <a:bodyPr/>
          <a:lstStyle/>
          <a:p>
            <a:pPr algn="r" rtl="1"/>
            <a:r>
              <a:rPr lang="ar-DZ" sz="2400" b="1" dirty="0" smtClean="0">
                <a:solidFill>
                  <a:srgbClr val="FF0000"/>
                </a:solidFill>
              </a:rPr>
              <a:t>1- حساب الإنتاج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611560" y="332656"/>
            <a:ext cx="8208912" cy="84693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77130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fr-FR" sz="3600" b="1" kern="0" smtClean="0">
                <a:latin typeface="Calibri" pitchFamily="34" charset="0"/>
                <a:cs typeface="Calibri" pitchFamily="34" charset="0"/>
              </a:rPr>
              <a:t>SIE   </a:t>
            </a:r>
            <a:r>
              <a:rPr lang="ar-DZ" sz="3600" b="1" kern="0" smtClean="0">
                <a:latin typeface="Calibri" pitchFamily="34" charset="0"/>
                <a:cs typeface="Calibri" pitchFamily="34" charset="0"/>
              </a:rPr>
              <a:t> 3- النظام الوسطي للمؤسسات</a:t>
            </a:r>
            <a:r>
              <a:rPr lang="fr-FR" sz="3600" b="1" kern="0" smtClean="0">
                <a:latin typeface="Calibri" pitchFamily="34" charset="0"/>
                <a:cs typeface="Calibri" pitchFamily="34" charset="0"/>
              </a:rPr>
              <a:t> </a:t>
            </a:r>
            <a:endParaRPr lang="fr-FR" sz="3600" b="1" kern="0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27083"/>
              </p:ext>
            </p:extLst>
          </p:nvPr>
        </p:nvGraphicFramePr>
        <p:xfrm>
          <a:off x="755576" y="1556792"/>
          <a:ext cx="8568952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2" name="Document" r:id="rId3" imgW="5904800" imgH="2129476" progId="Word.Document.12">
                  <p:embed/>
                </p:oleObj>
              </mc:Choice>
              <mc:Fallback>
                <p:oleObj name="Document" r:id="rId3" imgW="5904800" imgH="21294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1556792"/>
                        <a:ext cx="8568952" cy="5112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sz="32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785926"/>
            <a:ext cx="8286808" cy="4829196"/>
          </a:xfrm>
        </p:spPr>
        <p:txBody>
          <a:bodyPr/>
          <a:lstStyle/>
          <a:p>
            <a:pPr algn="r" rtl="1"/>
            <a:r>
              <a:rPr lang="ar-DZ" sz="2400" b="1" dirty="0" smtClean="0">
                <a:solidFill>
                  <a:srgbClr val="FF0000"/>
                </a:solidFill>
              </a:rPr>
              <a:t>1- حساب الإنتاج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611560" y="332656"/>
            <a:ext cx="8208912" cy="84693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77130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fr-FR" sz="3600" b="1" kern="0" smtClean="0">
                <a:latin typeface="Calibri" pitchFamily="34" charset="0"/>
                <a:cs typeface="Calibri" pitchFamily="34" charset="0"/>
              </a:rPr>
              <a:t>SIE   </a:t>
            </a:r>
            <a:r>
              <a:rPr lang="ar-DZ" sz="3600" b="1" kern="0" smtClean="0">
                <a:latin typeface="Calibri" pitchFamily="34" charset="0"/>
                <a:cs typeface="Calibri" pitchFamily="34" charset="0"/>
              </a:rPr>
              <a:t> 3- النظام الوسطي للمؤسسات</a:t>
            </a:r>
            <a:r>
              <a:rPr lang="fr-FR" sz="3600" b="1" kern="0" smtClean="0">
                <a:latin typeface="Calibri" pitchFamily="34" charset="0"/>
                <a:cs typeface="Calibri" pitchFamily="34" charset="0"/>
              </a:rPr>
              <a:t> </a:t>
            </a:r>
            <a:endParaRPr lang="fr-FR" sz="3600" b="1" kern="0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468621"/>
              </p:ext>
            </p:extLst>
          </p:nvPr>
        </p:nvGraphicFramePr>
        <p:xfrm>
          <a:off x="0" y="2276872"/>
          <a:ext cx="9612560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7" name="Document" r:id="rId3" imgW="5904800" imgH="3518766" progId="Word.Document.12">
                  <p:embed/>
                </p:oleObj>
              </mc:Choice>
              <mc:Fallback>
                <p:oleObj name="Document" r:id="rId3" imgW="5904800" imgH="35187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2276872"/>
                        <a:ext cx="9612560" cy="482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6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600200"/>
            <a:ext cx="8072494" cy="4829196"/>
          </a:xfrm>
        </p:spPr>
        <p:txBody>
          <a:bodyPr/>
          <a:lstStyle/>
          <a:p>
            <a:pPr algn="r" rtl="1">
              <a:buNone/>
            </a:pPr>
            <a:r>
              <a:rPr lang="fr-FR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-1.II</a:t>
            </a:r>
            <a:r>
              <a:rPr lang="ar-DZ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حساب التوزيع الأولي للدخل</a:t>
            </a:r>
            <a:endParaRPr lang="fr-FR" sz="1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r" rtl="1"/>
            <a:r>
              <a:rPr lang="fr-FR" sz="1800" dirty="0" smtClean="0"/>
              <a:t>-1.1.II</a:t>
            </a:r>
            <a:r>
              <a:rPr lang="ar-DZ" sz="1800" dirty="0" smtClean="0"/>
              <a:t> حساب </a:t>
            </a:r>
            <a:r>
              <a:rPr lang="ar-DZ" sz="1800" dirty="0" err="1"/>
              <a:t>الإستغلال</a:t>
            </a:r>
            <a:endParaRPr lang="fr-FR" sz="1800" dirty="0"/>
          </a:p>
          <a:p>
            <a:endParaRPr lang="fr-FR" sz="1400" b="1" u="sng" dirty="0" smtClean="0"/>
          </a:p>
          <a:p>
            <a:endParaRPr lang="fr-FR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6" name="Titre 1"/>
          <p:cNvSpPr txBox="1">
            <a:spLocks noGrp="1"/>
          </p:cNvSpPr>
          <p:nvPr>
            <p:ph type="title"/>
          </p:nvPr>
        </p:nvSpPr>
        <p:spPr bwMode="auto">
          <a:xfrm>
            <a:off x="914400" y="277813"/>
            <a:ext cx="7772400" cy="77492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77130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fr-FR" sz="3600" b="1" kern="0" smtClean="0">
                <a:latin typeface="Calibri" pitchFamily="34" charset="0"/>
                <a:cs typeface="Calibri" pitchFamily="34" charset="0"/>
              </a:rPr>
              <a:t>SIE   </a:t>
            </a:r>
            <a:r>
              <a:rPr lang="ar-DZ" sz="3600" b="1" kern="0" smtClean="0">
                <a:latin typeface="Calibri" pitchFamily="34" charset="0"/>
                <a:cs typeface="Calibri" pitchFamily="34" charset="0"/>
              </a:rPr>
              <a:t> 3- النظام الوسطي للمؤسسات</a:t>
            </a:r>
            <a:r>
              <a:rPr lang="fr-FR" sz="3600" b="1" kern="0" smtClean="0">
                <a:latin typeface="Calibri" pitchFamily="34" charset="0"/>
                <a:cs typeface="Calibri" pitchFamily="34" charset="0"/>
              </a:rPr>
              <a:t> </a:t>
            </a:r>
            <a:endParaRPr lang="fr-FR" sz="3600" b="1" kern="0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417795"/>
              </p:ext>
            </p:extLst>
          </p:nvPr>
        </p:nvGraphicFramePr>
        <p:xfrm>
          <a:off x="179512" y="2420888"/>
          <a:ext cx="9217024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9" name="Document" r:id="rId3" imgW="5904800" imgH="2235680" progId="Word.Document.12">
                  <p:embed/>
                </p:oleObj>
              </mc:Choice>
              <mc:Fallback>
                <p:oleObj name="Document" r:id="rId3" imgW="5904800" imgH="22356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2420888"/>
                        <a:ext cx="9217024" cy="432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846931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4- المعالجات خارج النظام الوسطي</a:t>
            </a:r>
            <a:endParaRPr lang="fr-CA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الأهداف :</a:t>
            </a:r>
            <a:endParaRPr lang="ar-DZ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Clr>
                <a:srgbClr val="FF0000"/>
              </a:buClr>
              <a:buSzPct val="108000"/>
              <a:buFont typeface="Wingdings" panose="05000000000000000000" pitchFamily="2" charset="2"/>
              <a:buChar char="q"/>
            </a:pPr>
            <a:r>
              <a:rPr lang="ar-DZ" dirty="0" smtClean="0">
                <a:latin typeface="Calibri" pitchFamily="34" charset="0"/>
                <a:cs typeface="Calibri" pitchFamily="34" charset="0"/>
              </a:rPr>
              <a:t> جعل </a:t>
            </a:r>
            <a:r>
              <a:rPr lang="ar-DZ" dirty="0">
                <a:latin typeface="Calibri" pitchFamily="34" charset="0"/>
                <a:cs typeface="Calibri" pitchFamily="34" charset="0"/>
              </a:rPr>
              <a:t>مفهوم محاسبة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المؤسسات يتطابق </a:t>
            </a:r>
            <a:r>
              <a:rPr lang="ar-DZ" dirty="0">
                <a:latin typeface="Calibri" pitchFamily="34" charset="0"/>
                <a:cs typeface="Calibri" pitchFamily="34" charset="0"/>
              </a:rPr>
              <a:t>مع مفهوم المحاسبة القومية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(فوارق في المفاهيم ) </a:t>
            </a:r>
            <a:r>
              <a:rPr lang="ar-DZ" dirty="0">
                <a:latin typeface="Calibri" pitchFamily="34" charset="0"/>
                <a:cs typeface="Calibri" pitchFamily="34" charset="0"/>
              </a:rPr>
              <a:t>؛</a:t>
            </a:r>
          </a:p>
          <a:p>
            <a:pPr algn="r" rtl="1">
              <a:buClr>
                <a:srgbClr val="FF0000"/>
              </a:buClr>
              <a:buSzPct val="108000"/>
              <a:buFont typeface="Wingdings" panose="05000000000000000000" pitchFamily="2" charset="2"/>
              <a:buChar char="q"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Clr>
                <a:srgbClr val="FF0000"/>
              </a:buClr>
              <a:buSzPct val="108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استكمال وتوضيح بيانات حسابات المؤسسات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.</a:t>
            </a: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Clr>
                <a:srgbClr val="FF0000"/>
              </a:buClr>
              <a:buSzPct val="108000"/>
              <a:buFont typeface="Wingdings" panose="05000000000000000000" pitchFamily="2" charset="2"/>
              <a:buChar char="q"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Clr>
                <a:srgbClr val="FF0000"/>
              </a:buClr>
              <a:buSzPct val="108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البحث عن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الشمولية </a:t>
            </a:r>
            <a:endParaRPr lang="fr-FR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3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827584" y="277813"/>
            <a:ext cx="7992888" cy="774923"/>
          </a:xfrm>
          <a:solidFill>
            <a:schemeClr val="bg1">
              <a:lumMod val="9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4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محتوى العرض</a:t>
            </a:r>
            <a:endParaRPr lang="fr-FR" sz="46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142976" y="2000240"/>
            <a:ext cx="7072362" cy="6391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DZ" sz="3000" b="1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مقدمة عامة</a:t>
            </a:r>
            <a:endParaRPr lang="fr-FR" sz="30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142976" y="2746456"/>
            <a:ext cx="7072362" cy="53966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1001">
            <a:schemeClr val="dk2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anchor="ctr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defPPr>
              <a:defRPr lang="en-US"/>
            </a:defPPr>
            <a:lvl1pPr algn="ctr" eaLnBrk="0" hangingPunct="0">
              <a:lnSpc>
                <a:spcPct val="90000"/>
              </a:lnSpc>
              <a:buNone/>
              <a:defRPr b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Black" pitchFamily="34" charset="0"/>
              </a:defRPr>
            </a:lvl1pPr>
            <a:lvl2pPr eaLnBrk="0" hangingPunct="0">
              <a:defRPr sz="2800" b="1"/>
            </a:lvl2pPr>
            <a:lvl3pPr eaLnBrk="0" hangingPunct="0">
              <a:defRPr sz="2800" b="1"/>
            </a:lvl3pPr>
            <a:lvl4pPr eaLnBrk="0" hangingPunct="0">
              <a:defRPr sz="2800" b="1"/>
            </a:lvl4pPr>
            <a:lvl5pPr eaLnBrk="0" hangingPunct="0">
              <a:defRPr sz="2800" b="1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 b="1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 b="1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 b="1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 b="1"/>
            </a:lvl9pPr>
          </a:lstStyle>
          <a:p>
            <a:pPr>
              <a:defRPr/>
            </a:pPr>
            <a:r>
              <a:rPr lang="ar-DZ" sz="3000" dirty="0" smtClean="0">
                <a:latin typeface="Calibri" pitchFamily="34" charset="0"/>
                <a:cs typeface="Calibri" pitchFamily="34" charset="0"/>
              </a:rPr>
              <a:t>1- الإطار </a:t>
            </a:r>
            <a:r>
              <a:rPr lang="ar-DZ" sz="3000" dirty="0" err="1" smtClean="0">
                <a:latin typeface="Calibri" pitchFamily="34" charset="0"/>
                <a:cs typeface="Calibri" pitchFamily="34" charset="0"/>
              </a:rPr>
              <a:t>المفاهمي</a:t>
            </a:r>
            <a:endParaRPr lang="en-US" sz="3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42976" y="3429000"/>
            <a:ext cx="7127652" cy="643512"/>
          </a:xfrm>
          <a:prstGeom prst="round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1001">
            <a:schemeClr val="dk2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ar-DZ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142976" y="4214818"/>
            <a:ext cx="7143800" cy="66996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1001">
            <a:schemeClr val="dk2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anchor="ctr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defPPr>
              <a:defRPr lang="en-US"/>
            </a:defPPr>
            <a:lvl1pPr algn="ctr" eaLnBrk="0" hangingPunct="0">
              <a:buNone/>
              <a:defRPr sz="2800" b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Black" pitchFamily="34" charset="0"/>
              </a:defRPr>
            </a:lvl1pPr>
            <a:lvl2pPr eaLnBrk="0" hangingPunct="0">
              <a:defRPr sz="2800" b="1"/>
            </a:lvl2pPr>
            <a:lvl3pPr eaLnBrk="0" hangingPunct="0">
              <a:defRPr sz="2800" b="1"/>
            </a:lvl3pPr>
            <a:lvl4pPr eaLnBrk="0" hangingPunct="0">
              <a:defRPr sz="2800" b="1"/>
            </a:lvl4pPr>
            <a:lvl5pPr eaLnBrk="0" hangingPunct="0">
              <a:defRPr sz="2800" b="1"/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 b="1"/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 b="1"/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 b="1"/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 b="1"/>
            </a:lvl9pPr>
          </a:lstStyle>
          <a:p>
            <a:pPr>
              <a:defRPr/>
            </a:pPr>
            <a:r>
              <a:rPr lang="ar-DZ" sz="3000" dirty="0" smtClean="0">
                <a:latin typeface="Calibri" pitchFamily="34" charset="0"/>
                <a:cs typeface="Calibri" pitchFamily="34" charset="0"/>
              </a:rPr>
              <a:t>3- النظام الوسطي للمؤسسات</a:t>
            </a:r>
            <a:endParaRPr lang="fr-FR" sz="3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142976" y="5000636"/>
            <a:ext cx="7170590" cy="559973"/>
          </a:xfrm>
          <a:prstGeom prst="roundRect">
            <a:avLst/>
          </a:prstGeom>
          <a:ln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DZ" sz="3000" b="1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4- المعالجات خارج النظام الوسطي</a:t>
            </a:r>
            <a:endParaRPr lang="fr-CA" sz="30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142976" y="5715016"/>
            <a:ext cx="7147305" cy="631411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DZ" sz="3000" b="1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5-خاتمة</a:t>
            </a:r>
            <a:endParaRPr lang="fr-CA" sz="30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6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1- استهلاك </a:t>
            </a: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رأس المال الثابت </a:t>
            </a:r>
            <a:r>
              <a:rPr lang="fr-FR" b="1" dirty="0">
                <a:latin typeface="Calibri" pitchFamily="34" charset="0"/>
                <a:cs typeface="Calibri" pitchFamily="34" charset="0"/>
              </a:rPr>
              <a:t>K1</a:t>
            </a:r>
            <a:endParaRPr lang="ar-DZ" b="1" dirty="0" smtClean="0"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r>
              <a:rPr lang="ar-DZ" dirty="0" smtClean="0">
                <a:latin typeface="Calibri" pitchFamily="34" charset="0"/>
                <a:cs typeface="Calibri" pitchFamily="34" charset="0"/>
              </a:rPr>
              <a:t>يتم </a:t>
            </a:r>
            <a:r>
              <a:rPr lang="ar-DZ" dirty="0">
                <a:latin typeface="Calibri" pitchFamily="34" charset="0"/>
                <a:cs typeface="Calibri" pitchFamily="34" charset="0"/>
              </a:rPr>
              <a:t>تقييمه باستخدام طريقة الجرد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المستمر </a:t>
            </a:r>
          </a:p>
          <a:p>
            <a:pPr algn="r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r>
              <a:rPr lang="ar-DZ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fr-FR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ar-DZ" b="1" dirty="0">
                <a:latin typeface="Calibri" pitchFamily="34" charset="0"/>
                <a:cs typeface="Calibri" pitchFamily="34" charset="0"/>
              </a:rPr>
              <a:t>تكوين رأس المال الإجمالي الثابت </a:t>
            </a:r>
            <a:r>
              <a:rPr lang="ar-DZ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تقيم </a:t>
            </a:r>
            <a:r>
              <a:rPr lang="ar-DZ" dirty="0">
                <a:latin typeface="Calibri" pitchFamily="34" charset="0"/>
                <a:cs typeface="Calibri" pitchFamily="34" charset="0"/>
              </a:rPr>
              <a:t>على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أساس  مقتنيات </a:t>
            </a:r>
            <a:r>
              <a:rPr lang="ar-DZ" dirty="0">
                <a:latin typeface="Calibri" pitchFamily="34" charset="0"/>
                <a:cs typeface="Calibri" pitchFamily="34" charset="0"/>
              </a:rPr>
              <a:t>للسنة بعد خصم </a:t>
            </a:r>
            <a:r>
              <a:rPr lang="ar-DZ" dirty="0" err="1" smtClean="0">
                <a:latin typeface="Calibri" pitchFamily="34" charset="0"/>
                <a:cs typeface="Calibri" pitchFamily="34" charset="0"/>
              </a:rPr>
              <a:t>الاستبعدات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r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r>
              <a:rPr lang="ar-DZ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ملاحظات</a:t>
            </a:r>
            <a:r>
              <a:rPr lang="ar-DZ" dirty="0">
                <a:latin typeface="Calibri" pitchFamily="34" charset="0"/>
                <a:cs typeface="Calibri" pitchFamily="34" charset="0"/>
              </a:rPr>
              <a:t>: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الأرضي </a:t>
            </a:r>
            <a:r>
              <a:rPr lang="ar-DZ" dirty="0">
                <a:latin typeface="Calibri" pitchFamily="34" charset="0"/>
                <a:cs typeface="Calibri" pitchFamily="34" charset="0"/>
              </a:rPr>
              <a:t>لا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تحتسب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846931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4- المعالجات خارج النظام الوسطي</a:t>
            </a:r>
            <a:endParaRPr lang="fr-CA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8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700808"/>
            <a:ext cx="7772400" cy="4530725"/>
          </a:xfrm>
        </p:spPr>
        <p:txBody>
          <a:bodyPr/>
          <a:lstStyle/>
          <a:p>
            <a:pPr algn="r" rtl="1">
              <a:buNone/>
            </a:pP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3- 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رسوم حول المحروقات</a:t>
            </a:r>
            <a:endParaRPr lang="fr-FR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endParaRPr lang="fr-FR" b="1" dirty="0"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r>
              <a:rPr lang="ar-DZ" dirty="0">
                <a:latin typeface="Calibri" pitchFamily="34" charset="0"/>
                <a:cs typeface="Calibri" pitchFamily="34" charset="0"/>
              </a:rPr>
              <a:t>مبلغ كبير له تأثير كبير على مستوى الناتج المحلي الإجمالي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(5.2</a:t>
            </a:r>
            <a:r>
              <a:rPr lang="ar-DZ" dirty="0">
                <a:latin typeface="Calibri" pitchFamily="34" charset="0"/>
                <a:cs typeface="Calibri" pitchFamily="34" charset="0"/>
              </a:rPr>
              <a:t>٪ من الناتج المحلي الإجمالي).</a:t>
            </a:r>
          </a:p>
          <a:p>
            <a:pPr algn="r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محاسبة 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المؤسسات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: تعتبر شراء خدمة </a:t>
            </a:r>
            <a:r>
              <a:rPr lang="ar-DZ" dirty="0">
                <a:latin typeface="Calibri" pitchFamily="34" charset="0"/>
                <a:cs typeface="Calibri" pitchFamily="34" charset="0"/>
              </a:rPr>
              <a:t>(الحساب 61- الخدمات الخارجية)</a:t>
            </a:r>
          </a:p>
          <a:p>
            <a:pPr algn="r" rt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  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حسابات </a:t>
            </a: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الشركات غير المالية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: مسجلة </a:t>
            </a:r>
            <a:r>
              <a:rPr lang="ar-DZ" dirty="0">
                <a:latin typeface="Calibri" pitchFamily="34" charset="0"/>
                <a:cs typeface="Calibri" pitchFamily="34" charset="0"/>
              </a:rPr>
              <a:t>كدخل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ملكية (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D.4</a:t>
            </a:r>
            <a:r>
              <a:rPr lang="ar-DZ" dirty="0">
                <a:latin typeface="Calibri" pitchFamily="34" charset="0"/>
                <a:cs typeface="Calibri" pitchFamily="34" charset="0"/>
              </a:rPr>
              <a:t>)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846931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4- المعالجات خارج النظام الوسطي</a:t>
            </a:r>
            <a:endParaRPr lang="fr-CA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4- </a:t>
            </a: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ضريبة الدخل البترولي </a:t>
            </a:r>
          </a:p>
          <a:p>
            <a:pPr algn="r" rtl="1"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r>
              <a:rPr lang="ar-DZ" dirty="0">
                <a:latin typeface="Calibri" pitchFamily="34" charset="0"/>
                <a:cs typeface="Calibri" pitchFamily="34" charset="0"/>
              </a:rPr>
              <a:t>مبلغ كبير له تأثير كبير على مستوى الناتج المحلي الإجمالي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(10.9</a:t>
            </a:r>
            <a:r>
              <a:rPr lang="ar-DZ" dirty="0">
                <a:latin typeface="Calibri" pitchFamily="34" charset="0"/>
                <a:cs typeface="Calibri" pitchFamily="34" charset="0"/>
              </a:rPr>
              <a:t>٪ من الناتج المحلي الإجمالي)</a:t>
            </a:r>
          </a:p>
          <a:p>
            <a:pPr algn="r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 </a:t>
            </a: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محاسبة المؤسسات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ar-DZ" dirty="0">
                <a:latin typeface="Calibri" pitchFamily="34" charset="0"/>
                <a:cs typeface="Calibri" pitchFamily="34" charset="0"/>
              </a:rPr>
              <a:t>مسجلة في حساب </a:t>
            </a:r>
            <a:r>
              <a:rPr lang="fr-FR" dirty="0">
                <a:latin typeface="Calibri" pitchFamily="34" charset="0"/>
                <a:cs typeface="Calibri" pitchFamily="34" charset="0"/>
              </a:rPr>
              <a:t>SCF 64 - </a:t>
            </a:r>
            <a:r>
              <a:rPr lang="ar-DZ" dirty="0">
                <a:latin typeface="Calibri" pitchFamily="34" charset="0"/>
                <a:cs typeface="Calibri" pitchFamily="34" charset="0"/>
              </a:rPr>
              <a:t>الضرائب والمدفوعات المماثلة (الضرائب غير المباشرة)</a:t>
            </a:r>
          </a:p>
          <a:p>
            <a:pPr algn="r" rtl="1"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</a:pPr>
            <a:r>
              <a:rPr lang="ar-DZ" dirty="0">
                <a:latin typeface="Calibri" pitchFamily="34" charset="0"/>
                <a:cs typeface="Calibri" pitchFamily="34" charset="0"/>
              </a:rPr>
              <a:t> </a:t>
            </a: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حسابات الشركات غير المالية 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ar-DZ" dirty="0">
                <a:latin typeface="Calibri" pitchFamily="34" charset="0"/>
                <a:cs typeface="Calibri" pitchFamily="34" charset="0"/>
              </a:rPr>
              <a:t>مسجلة كضريبة دخل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–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D51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846931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4- المعالجات خارج النظام الوسطي</a:t>
            </a:r>
            <a:endParaRPr lang="fr-CA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r-F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الضرائب على 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المنتجات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dirty="0"/>
              <a:t>(D21) </a:t>
            </a:r>
            <a:endParaRPr lang="fr-FR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r>
              <a:rPr lang="ar-DZ" dirty="0">
                <a:latin typeface="Calibri" pitchFamily="34" charset="0"/>
                <a:cs typeface="Calibri" pitchFamily="34" charset="0"/>
              </a:rPr>
              <a:t>تأكد من بعض الأنشطة المحددة (التبغ والمشروبات الكحولية وما إلى ذلك) أن المبيعات مسجلة باستثناء الضرائب على المنتجات</a:t>
            </a:r>
          </a:p>
          <a:p>
            <a:pPr algn="r" rtl="1">
              <a:buNone/>
            </a:pPr>
            <a:endParaRPr lang="ar-DZ" dirty="0">
              <a:latin typeface="Calibri" pitchFamily="34" charset="0"/>
              <a:cs typeface="Calibri" pitchFamily="34" charset="0"/>
            </a:endParaRPr>
          </a:p>
          <a:p>
            <a:pPr algn="r" rtl="1">
              <a:buNone/>
            </a:pPr>
            <a:r>
              <a:rPr lang="ar-DZ" dirty="0">
                <a:latin typeface="Calibri" pitchFamily="34" charset="0"/>
                <a:cs typeface="Calibri" pitchFamily="34" charset="0"/>
              </a:rPr>
              <a:t>هذا يسمح بتقييم الإنتاج بالسعر </a:t>
            </a:r>
            <a:r>
              <a:rPr lang="ar-DZ" dirty="0" smtClean="0">
                <a:latin typeface="Calibri" pitchFamily="34" charset="0"/>
                <a:cs typeface="Calibri" pitchFamily="34" charset="0"/>
              </a:rPr>
              <a:t>الأساس</a:t>
            </a:r>
            <a:endParaRPr lang="fr-FR" b="1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846931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4- المعالجات خارج النظام الوسطي</a:t>
            </a:r>
            <a:endParaRPr lang="fr-CA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571612"/>
            <a:ext cx="8215370" cy="5072098"/>
          </a:xfrm>
        </p:spPr>
        <p:txBody>
          <a:bodyPr/>
          <a:lstStyle/>
          <a:p>
            <a:pPr algn="r" rtl="1">
              <a:buNone/>
            </a:pPr>
            <a:r>
              <a:rPr lang="ar-DZ" sz="2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6- </a:t>
            </a:r>
            <a:r>
              <a:rPr lang="ar-DZ" sz="2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معلومات وتفاصيل إضافية عبر الاستبيانات</a:t>
            </a:r>
            <a:r>
              <a:rPr lang="ar-DZ" sz="26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r" rtl="1">
              <a:buNone/>
            </a:pPr>
            <a:endParaRPr lang="ar-DZ" sz="800" dirty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rgbClr val="FF0000"/>
              </a:buClr>
              <a:buSzPct val="86000"/>
              <a:buFont typeface="Wingdings" panose="05000000000000000000" pitchFamily="2" charset="2"/>
              <a:buChar char="q"/>
            </a:pPr>
            <a:r>
              <a:rPr lang="ar-DZ" sz="2400" dirty="0">
                <a:latin typeface="Calibri" pitchFamily="34" charset="0"/>
                <a:cs typeface="Calibri" pitchFamily="34" charset="0"/>
              </a:rPr>
              <a:t>يتم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تسجيل اقتناء برامج الإعلام الآلي ضمن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GFCF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 ،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ولهذا السبب تُسأل الشركة عما إذا كانت تصنف البرنامج على مستوى الحساب 62 (الخدمات) وفي هذه الحالة سيتعين خصمها ؛</a:t>
            </a:r>
          </a:p>
          <a:p>
            <a:pPr marL="0" indent="0" algn="just" rtl="1">
              <a:buClr>
                <a:srgbClr val="FF0000"/>
              </a:buClr>
              <a:buSzPct val="86000"/>
              <a:buNone/>
            </a:pPr>
            <a:endParaRPr lang="ar-DZ" sz="800" dirty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rgbClr val="FF0000"/>
              </a:buClr>
              <a:buSzPct val="86000"/>
              <a:buFont typeface="Wingdings" panose="05000000000000000000" pitchFamily="2" charset="2"/>
              <a:buChar char="q"/>
            </a:pPr>
            <a:r>
              <a:rPr lang="ar-DZ" sz="2400" dirty="0">
                <a:latin typeface="Calibri" pitchFamily="34" charset="0"/>
                <a:cs typeface="Calibri" pitchFamily="34" charset="0"/>
              </a:rPr>
              <a:t>عبوات قابلة للاسترداد ، إذا قامت الشركة بتسجيلها في الحساب 60 مشتريات مستهلكة ، فسيتم خصمها لنقلها إلى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GFCF</a:t>
            </a:r>
            <a:endParaRPr lang="fr-FR" sz="2400" dirty="0">
              <a:latin typeface="Calibri" pitchFamily="34" charset="0"/>
              <a:cs typeface="Calibri" pitchFamily="34" charset="0"/>
            </a:endParaRPr>
          </a:p>
          <a:p>
            <a:pPr marL="0" indent="0" algn="just" rtl="1">
              <a:buClr>
                <a:srgbClr val="FF0000"/>
              </a:buClr>
              <a:buSzPct val="86000"/>
              <a:buNone/>
            </a:pPr>
            <a:endParaRPr lang="fr-FR" sz="800" dirty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rgbClr val="FF0000"/>
              </a:buClr>
              <a:buSzPct val="86000"/>
              <a:buFont typeface="Wingdings" panose="05000000000000000000" pitchFamily="2" charset="2"/>
              <a:buChar char="q"/>
            </a:pPr>
            <a:r>
              <a:rPr lang="ar-DZ" sz="2400" dirty="0">
                <a:latin typeface="Calibri" pitchFamily="34" charset="0"/>
                <a:cs typeface="Calibri" pitchFamily="34" charset="0"/>
              </a:rPr>
              <a:t>المزايا العينية التي تنتجها الشركة وتحولها إلى الموظفين كمكمل راتب. يضاف إلى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أجور الموظفين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في حالة عدم احتساب الشركة لهم.</a:t>
            </a:r>
          </a:p>
          <a:p>
            <a:pPr marL="0" indent="0" algn="just" rtl="1">
              <a:buClr>
                <a:srgbClr val="FF0000"/>
              </a:buClr>
              <a:buSzPct val="86000"/>
              <a:buNone/>
            </a:pPr>
            <a:endParaRPr lang="ar-DZ" sz="800" dirty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rgbClr val="FF0000"/>
              </a:buClr>
              <a:buSzPct val="86000"/>
              <a:buFont typeface="Wingdings" panose="05000000000000000000" pitchFamily="2" charset="2"/>
              <a:buChar char="q"/>
            </a:pPr>
            <a:r>
              <a:rPr lang="ar-DZ" sz="2600" dirty="0">
                <a:latin typeface="Calibri" pitchFamily="34" charset="0"/>
                <a:cs typeface="Calibri" pitchFamily="34" charset="0"/>
              </a:rPr>
              <a:t>لاستئجار مبنى </a:t>
            </a:r>
            <a:r>
              <a:rPr lang="ar-DZ" sz="2600" dirty="0" smtClean="0">
                <a:latin typeface="Calibri" pitchFamily="34" charset="0"/>
                <a:cs typeface="Calibri" pitchFamily="34" charset="0"/>
              </a:rPr>
              <a:t>و قطعة أرض بفاتورة واحدة</a:t>
            </a:r>
            <a:r>
              <a:rPr lang="ar-DZ" sz="2600" dirty="0">
                <a:latin typeface="Calibri" pitchFamily="34" charset="0"/>
                <a:cs typeface="Calibri" pitchFamily="34" charset="0"/>
              </a:rPr>
              <a:t>: </a:t>
            </a:r>
            <a:r>
              <a:rPr lang="ar-DZ" sz="2600" dirty="0" smtClean="0">
                <a:latin typeface="Calibri" pitchFamily="34" charset="0"/>
                <a:cs typeface="Calibri" pitchFamily="34" charset="0"/>
              </a:rPr>
              <a:t>يطلب </a:t>
            </a:r>
            <a:r>
              <a:rPr lang="ar-DZ" sz="2600" dirty="0">
                <a:latin typeface="Calibri" pitchFamily="34" charset="0"/>
                <a:cs typeface="Calibri" pitchFamily="34" charset="0"/>
              </a:rPr>
              <a:t>من الشركة إعطاء مفتاح: جزء من إيجار المبنى </a:t>
            </a:r>
            <a:r>
              <a:rPr lang="ar-DZ" sz="2600" dirty="0" smtClean="0">
                <a:latin typeface="Calibri" pitchFamily="34" charset="0"/>
                <a:cs typeface="Calibri" pitchFamily="34" charset="0"/>
              </a:rPr>
              <a:t>استهلاكات وسيطيه </a:t>
            </a:r>
            <a:r>
              <a:rPr lang="fr-FR" sz="2600" dirty="0" smtClean="0">
                <a:latin typeface="Calibri" pitchFamily="34" charset="0"/>
                <a:cs typeface="Calibri" pitchFamily="34" charset="0"/>
              </a:rPr>
              <a:t>P2 </a:t>
            </a:r>
            <a:r>
              <a:rPr lang="ar-DZ" sz="2600" dirty="0">
                <a:latin typeface="Calibri" pitchFamily="34" charset="0"/>
                <a:cs typeface="Calibri" pitchFamily="34" charset="0"/>
              </a:rPr>
              <a:t>وجزء من الأرض (دخل الملكية) ..........</a:t>
            </a:r>
            <a:endParaRPr lang="fr-FR" sz="16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846931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4- المعالجات خارج النظام الوسطي</a:t>
            </a:r>
            <a:endParaRPr lang="fr-CA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571612"/>
            <a:ext cx="8358246" cy="5000660"/>
          </a:xfrm>
        </p:spPr>
        <p:txBody>
          <a:bodyPr/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7- </a:t>
            </a:r>
            <a:r>
              <a:rPr lang="ar-DZ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البحث </a:t>
            </a:r>
            <a:r>
              <a:rPr lang="ar-DZ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عن الشمولية</a:t>
            </a:r>
            <a:endParaRPr lang="fr-FR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rgbClr val="FF0000"/>
              </a:buClr>
              <a:buSzPct val="99000"/>
              <a:buFont typeface="Wingdings" panose="05000000000000000000" pitchFamily="2" charset="2"/>
              <a:buChar char="q"/>
            </a:pPr>
            <a:r>
              <a:rPr lang="ar-D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إدخال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مفهوم الاقتصاد غير المرصود بمكوناته الثلاثة: القطاع غير الرسمي والاقتصاد </a:t>
            </a:r>
            <a:r>
              <a:rPr lang="ar-DZ" sz="2400" dirty="0" err="1" smtClean="0">
                <a:latin typeface="Calibri" pitchFamily="34" charset="0"/>
                <a:cs typeface="Calibri" pitchFamily="34" charset="0"/>
              </a:rPr>
              <a:t>النفقي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 و الأنشطة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غير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المشروعة</a:t>
            </a:r>
          </a:p>
          <a:p>
            <a:pPr marL="0" indent="0" algn="r" rtl="1">
              <a:buClr>
                <a:srgbClr val="FF0000"/>
              </a:buClr>
              <a:buSzPct val="99000"/>
              <a:buNone/>
            </a:pPr>
            <a:endParaRPr lang="ar-DZ" sz="2400" dirty="0" smtClean="0">
              <a:latin typeface="Calibri" pitchFamily="34" charset="0"/>
              <a:cs typeface="Calibri" pitchFamily="34" charset="0"/>
            </a:endParaRPr>
          </a:p>
          <a:p>
            <a:pPr algn="r" rtl="1">
              <a:buClr>
                <a:srgbClr val="FF0000"/>
              </a:buClr>
              <a:buSzPct val="99000"/>
              <a:buFont typeface="Wingdings" panose="05000000000000000000" pitchFamily="2" charset="2"/>
              <a:buChar char="q"/>
            </a:pPr>
            <a:r>
              <a:rPr lang="ar-D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حسابات </a:t>
            </a:r>
            <a:r>
              <a:rPr lang="ar-D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الشركات غير المالية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 معنية خاصة 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بالاقتصاد </a:t>
            </a:r>
            <a:r>
              <a:rPr lang="ar-DZ" sz="2400" dirty="0" err="1" smtClean="0">
                <a:latin typeface="Calibri" pitchFamily="34" charset="0"/>
                <a:cs typeface="Calibri" pitchFamily="34" charset="0"/>
              </a:rPr>
              <a:t>النفقي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r" rtl="1">
              <a:buClr>
                <a:srgbClr val="FF0000"/>
              </a:buClr>
              <a:buSzPct val="99000"/>
              <a:buFont typeface="Wingdings" panose="05000000000000000000" pitchFamily="2" charset="2"/>
              <a:buChar char="q"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في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حالة عدم وجود ملاحظات مباشرة ؛ استخدام مصادر مختلفة للمعلومات وطرق مختلطة غير مباشرة.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مثال :</a:t>
            </a:r>
          </a:p>
          <a:p>
            <a:pPr algn="just" rtl="1">
              <a:buClr>
                <a:srgbClr val="FF0000"/>
              </a:buClr>
              <a:buSzPct val="99000"/>
              <a:buFont typeface="Wingdings" panose="05000000000000000000" pitchFamily="2" charset="2"/>
              <a:buChar char="§"/>
            </a:pPr>
            <a:r>
              <a:rPr lang="ar-DZ" sz="2200" dirty="0" smtClean="0">
                <a:latin typeface="Calibri" pitchFamily="34" charset="0"/>
                <a:cs typeface="Calibri" pitchFamily="34" charset="0"/>
              </a:rPr>
              <a:t>المسح حول الشغل (مع </a:t>
            </a:r>
            <a:r>
              <a:rPr lang="ar-DZ" sz="2200" dirty="0">
                <a:latin typeface="Calibri" pitchFamily="34" charset="0"/>
                <a:cs typeface="Calibri" pitchFamily="34" charset="0"/>
              </a:rPr>
              <a:t>الأسر </a:t>
            </a:r>
            <a:r>
              <a:rPr lang="ar-DZ" sz="2200" dirty="0" smtClean="0">
                <a:latin typeface="Calibri" pitchFamily="34" charset="0"/>
                <a:cs typeface="Calibri" pitchFamily="34" charset="0"/>
              </a:rPr>
              <a:t>والشركات) </a:t>
            </a:r>
            <a:r>
              <a:rPr lang="ar-DZ" sz="2200" dirty="0">
                <a:latin typeface="Calibri" pitchFamily="34" charset="0"/>
                <a:cs typeface="Calibri" pitchFamily="34" charset="0"/>
              </a:rPr>
              <a:t>، ومسح حول </a:t>
            </a:r>
            <a:r>
              <a:rPr lang="ar-DZ" sz="2200" dirty="0" smtClean="0">
                <a:latin typeface="Calibri" pitchFamily="34" charset="0"/>
                <a:cs typeface="Calibri" pitchFamily="34" charset="0"/>
              </a:rPr>
              <a:t>الإنفاق الاستهلاكي، مقاربة الإنفاق،  </a:t>
            </a:r>
            <a:r>
              <a:rPr lang="ar-DZ" sz="2200" dirty="0">
                <a:latin typeface="Calibri" pitchFamily="34" charset="0"/>
                <a:cs typeface="Calibri" pitchFamily="34" charset="0"/>
              </a:rPr>
              <a:t>والتقييمات الضمنية لضريبة القيمة المضافة غير القابلة للخصم ، وما إلى ذلك</a:t>
            </a:r>
            <a:r>
              <a:rPr lang="ar-DZ" sz="2200" dirty="0" smtClean="0">
                <a:latin typeface="Calibri" pitchFamily="34" charset="0"/>
                <a:cs typeface="Calibri" pitchFamily="34" charset="0"/>
              </a:rPr>
              <a:t>).</a:t>
            </a:r>
          </a:p>
          <a:p>
            <a:pPr algn="just" rtl="1">
              <a:buClr>
                <a:srgbClr val="FF0000"/>
              </a:buClr>
              <a:buSzPct val="99000"/>
              <a:buFont typeface="Wingdings" panose="05000000000000000000" pitchFamily="2" charset="2"/>
              <a:buChar char="§"/>
            </a:pPr>
            <a:r>
              <a:rPr lang="ar-DZ" sz="2200" dirty="0" smtClean="0">
                <a:latin typeface="Calibri" pitchFamily="34" charset="0"/>
                <a:cs typeface="Calibri" pitchFamily="34" charset="0"/>
              </a:rPr>
              <a:t>تباينات </a:t>
            </a:r>
            <a:r>
              <a:rPr lang="ar-DZ" sz="2200" dirty="0">
                <a:latin typeface="Calibri" pitchFamily="34" charset="0"/>
                <a:cs typeface="Calibri" pitchFamily="34" charset="0"/>
              </a:rPr>
              <a:t>ضريبة القيمة المضافة (الاحتيال ، التهرب) ، مشكلة تحديث </a:t>
            </a:r>
            <a:r>
              <a:rPr lang="ar-DZ" sz="2200" dirty="0" smtClean="0">
                <a:latin typeface="Calibri" pitchFamily="34" charset="0"/>
                <a:cs typeface="Calibri" pitchFamily="34" charset="0"/>
              </a:rPr>
              <a:t>فهرس المؤسسات ، </a:t>
            </a:r>
            <a:r>
              <a:rPr lang="ar-DZ" sz="2200" dirty="0">
                <a:latin typeface="Calibri" pitchFamily="34" charset="0"/>
                <a:cs typeface="Calibri" pitchFamily="34" charset="0"/>
              </a:rPr>
              <a:t>إلخ.</a:t>
            </a:r>
            <a:endParaRPr lang="fr-FR" sz="22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936104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4- المعالجات خارج النظام الوسطي</a:t>
            </a:r>
            <a:endParaRPr lang="fr-CA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77813"/>
            <a:ext cx="8280920" cy="918939"/>
          </a:xfrm>
          <a:solidFill>
            <a:schemeClr val="accent3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4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5-خاتمة</a:t>
            </a:r>
            <a:endParaRPr lang="fr-CA" sz="4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772816"/>
            <a:ext cx="8174142" cy="5085184"/>
          </a:xfrm>
        </p:spPr>
        <p:txBody>
          <a:bodyPr/>
          <a:lstStyle/>
          <a:p>
            <a:pPr algn="just" rtl="1">
              <a:buClr>
                <a:schemeClr val="accent2"/>
              </a:buClr>
              <a:buSzPct val="100000"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تعتبر عملية المرور من حسابات المؤسسات على المستوى الجزئي إلى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حسابات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لشركات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غير المالية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لنظام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SNA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 عملية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معقدة نسبيًا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؛</a:t>
            </a:r>
          </a:p>
          <a:p>
            <a:pPr marL="0" indent="0" algn="just" rtl="1">
              <a:buClr>
                <a:schemeClr val="accent2"/>
              </a:buClr>
              <a:buSzPct val="100000"/>
              <a:buNone/>
            </a:pPr>
            <a:endParaRPr lang="fr-FR" sz="10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chemeClr val="accent2"/>
              </a:buClr>
              <a:buSzPct val="100000"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حسابات المؤسسات وحدها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لا تكفي لإجراء هذا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المرور ؛</a:t>
            </a:r>
          </a:p>
          <a:p>
            <a:pPr marL="0" indent="0" algn="just" rtl="1">
              <a:buClr>
                <a:schemeClr val="accent2"/>
              </a:buClr>
              <a:buSzPct val="100000"/>
              <a:buNone/>
            </a:pPr>
            <a:endParaRPr lang="fr-FR" sz="10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chemeClr val="accent2"/>
              </a:buClr>
              <a:buSzPct val="100000"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يجب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إجراء التعديلات واستخدام مصادر خارجية أخرى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؛</a:t>
            </a:r>
          </a:p>
          <a:p>
            <a:pPr marL="0" indent="0" algn="just" rtl="1">
              <a:buClr>
                <a:schemeClr val="accent2"/>
              </a:buClr>
              <a:buSzPct val="100000"/>
              <a:buNone/>
            </a:pPr>
            <a:endParaRPr lang="fr-FR" sz="10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chemeClr val="accent2"/>
              </a:buClr>
              <a:buSzPct val="100000"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من الضروري تقييم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جودة واتساق حسابات لشركات غير المالية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بعد دمجها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في جدول الحسابات الاقتصادية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المتكاملة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؛</a:t>
            </a:r>
            <a:endParaRPr lang="ar-DZ" sz="24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rtl="1">
              <a:buClr>
                <a:schemeClr val="accent2"/>
              </a:buClr>
              <a:buSzPct val="100000"/>
              <a:buNone/>
            </a:pPr>
            <a:endParaRPr lang="fr-FR" sz="10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chemeClr val="accent2"/>
              </a:buClr>
              <a:buSzPct val="100000"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من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الضروري دمج حسابات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القطاع الحقيقي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مع الحسابات المالية.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و لا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يمكن القيام بذلك إلا من خلال التنسيق بين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الديوان الوطني للإحصائيات وبنك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الجزائر.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143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DZ" sz="6600" dirty="0" smtClean="0"/>
              <a:t>شكرا </a:t>
            </a:r>
          </a:p>
          <a:p>
            <a:pPr algn="ctr">
              <a:buNone/>
            </a:pPr>
            <a:r>
              <a:rPr lang="ar-DZ" sz="6600" dirty="0" smtClean="0"/>
              <a:t>على حسن المتابعة</a:t>
            </a:r>
            <a:endParaRPr lang="fr-F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08912" cy="792088"/>
          </a:xfrm>
          <a:solidFill>
            <a:schemeClr val="accent5">
              <a:lumMod val="75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/>
            <a:r>
              <a:rPr lang="ar-DZ" sz="3600" b="1" dirty="0" smtClean="0">
                <a:latin typeface="Calibri" pitchFamily="34" charset="0"/>
                <a:cs typeface="Calibri" pitchFamily="34" charset="0"/>
              </a:rPr>
              <a:t>بعض المصادر</a:t>
            </a:r>
            <a:endParaRPr lang="fr-FR" sz="36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643050"/>
            <a:ext cx="8143932" cy="4786346"/>
          </a:xfrm>
        </p:spPr>
        <p:txBody>
          <a:bodyPr/>
          <a:lstStyle/>
          <a:p>
            <a:pPr algn="just" rtl="1">
              <a:buClr>
                <a:schemeClr val="accent6"/>
              </a:buClr>
              <a:buSzPct val="120000"/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الأمم المتحدة "نظام الأمم المتحدة للحسابات القومية - الحسابات القومية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2008-« </a:t>
            </a:r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rtl="1">
              <a:buClr>
                <a:schemeClr val="accent6"/>
              </a:buClr>
              <a:buSzPct val="120000"/>
              <a:buNone/>
            </a:pPr>
            <a:endParaRPr lang="fr-FR" sz="8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chemeClr val="accent6"/>
              </a:buClr>
              <a:buSzPct val="120000"/>
              <a:buFont typeface="Wingdings" pitchFamily="2" charset="2"/>
              <a:buChar char="q"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ar-DZ" sz="2400" dirty="0" err="1" smtClean="0">
                <a:latin typeface="Calibri" pitchFamily="34" charset="0"/>
                <a:cs typeface="Calibri" pitchFamily="34" charset="0"/>
              </a:rPr>
              <a:t>اليوروستات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 "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النظام الأوروبي للحسابات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ESA 2010" </a:t>
            </a:r>
            <a:endParaRPr lang="ar-DZ" sz="24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rtl="1">
              <a:buClr>
                <a:schemeClr val="accent6"/>
              </a:buClr>
              <a:buSzPct val="120000"/>
              <a:buNone/>
            </a:pPr>
            <a:endParaRPr lang="ar-DZ" sz="8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rtl="1">
              <a:buClr>
                <a:schemeClr val="accent6"/>
              </a:buClr>
              <a:buSzPct val="120000"/>
              <a:buNone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الفصل الحادي والعشرون - الروابط بين محاسبة الأعمال والمحاسبة القومية وقياس إنتاجية الأعمال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just" rtl="1">
              <a:buClr>
                <a:schemeClr val="accent6"/>
              </a:buClr>
              <a:buSzPct val="120000"/>
              <a:buNone/>
            </a:pPr>
            <a:endParaRPr lang="fr-FR" sz="24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Clr>
                <a:schemeClr val="accent6"/>
              </a:buClr>
              <a:buSzPct val="120000"/>
              <a:buFont typeface="Wingdings" pitchFamily="2" charset="2"/>
              <a:buChar char="q"/>
            </a:pPr>
            <a:r>
              <a:rPr lang="fr-FR" sz="2000" dirty="0"/>
              <a:t>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الأمم المتحدة "الروابط بين محاسبة الأعمال والمحاسبة الوطنية - نيويورك 2000"</a:t>
            </a:r>
            <a:endParaRPr lang="fr-FR" sz="2400" dirty="0">
              <a:latin typeface="Calibri" pitchFamily="34" charset="0"/>
              <a:cs typeface="Calibri" pitchFamily="34" charset="0"/>
            </a:endParaRPr>
          </a:p>
          <a:p>
            <a:pPr algn="just">
              <a:buClr>
                <a:schemeClr val="accent6"/>
              </a:buClr>
              <a:buSzPct val="120000"/>
              <a:buFont typeface="Wingdings" pitchFamily="2" charset="2"/>
              <a:buChar char="q"/>
            </a:pPr>
            <a:r>
              <a:rPr lang="fr-FR" sz="2400" dirty="0" smtClean="0">
                <a:latin typeface="Calibri" pitchFamily="34" charset="0"/>
                <a:cs typeface="Calibri" pitchFamily="34" charset="0"/>
              </a:rPr>
              <a:t> United nations  « </a:t>
            </a:r>
            <a:r>
              <a:rPr lang="fr-FR" sz="2400" b="1" i="1" dirty="0" smtClean="0">
                <a:latin typeface="Calibri" pitchFamily="34" charset="0"/>
                <a:cs typeface="Calibri" pitchFamily="34" charset="0"/>
              </a:rPr>
              <a:t>Links between Business Accounting and National Accounting – NY 2000 </a:t>
            </a:r>
            <a:r>
              <a:rPr lang="fr-FR" sz="2400" dirty="0" smtClean="0">
                <a:latin typeface="Calibri" pitchFamily="34" charset="0"/>
                <a:cs typeface="Calibri" pitchFamily="34" charset="0"/>
              </a:rPr>
              <a:t>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543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8280920" cy="839016"/>
          </a:xfrm>
          <a:solidFill>
            <a:schemeClr val="bg1">
              <a:lumMod val="5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/>
            <a:r>
              <a:rPr lang="ar-DZ" sz="3600" b="1" dirty="0" smtClean="0">
                <a:latin typeface="Calibri" pitchFamily="34" charset="0"/>
                <a:cs typeface="Calibri" pitchFamily="34" charset="0"/>
              </a:rPr>
              <a:t>مقدمة</a:t>
            </a:r>
            <a:endParaRPr lang="fr-FR" sz="36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600200"/>
            <a:ext cx="8286808" cy="4972072"/>
          </a:xfrm>
        </p:spPr>
        <p:txBody>
          <a:bodyPr/>
          <a:lstStyle/>
          <a:p>
            <a:pPr algn="just" rtl="1">
              <a:buClr>
                <a:schemeClr val="accent2"/>
              </a:buClr>
              <a:buSzPct val="120000"/>
              <a:buFont typeface="Wingdings" pitchFamily="2" charset="2"/>
              <a:buChar char="q"/>
            </a:pPr>
            <a:r>
              <a:rPr lang="fr-FR" sz="2400" dirty="0" smtClean="0"/>
              <a:t> </a:t>
            </a:r>
            <a:r>
              <a:rPr lang="ar-DZ" sz="2400" dirty="0"/>
              <a:t>سنحاول عرض بعض </a:t>
            </a:r>
            <a:r>
              <a:rPr lang="ar-DZ" sz="2400" dirty="0" smtClean="0"/>
              <a:t>جوانب منهجية </a:t>
            </a:r>
            <a:r>
              <a:rPr lang="ar-DZ" sz="2400" dirty="0"/>
              <a:t>إعداد حسابات الشركات غير المالية.</a:t>
            </a:r>
          </a:p>
          <a:p>
            <a:pPr algn="just" rtl="1">
              <a:buClr>
                <a:schemeClr val="accent2"/>
              </a:buClr>
              <a:buSzPct val="120000"/>
              <a:buFont typeface="Wingdings" pitchFamily="2" charset="2"/>
              <a:buChar char="q"/>
            </a:pPr>
            <a:endParaRPr lang="ar-DZ" sz="2400" dirty="0" smtClean="0"/>
          </a:p>
          <a:p>
            <a:pPr algn="just" rtl="1">
              <a:buClr>
                <a:schemeClr val="accent2"/>
              </a:buClr>
              <a:buSzPct val="120000"/>
              <a:buFont typeface="Wingdings" pitchFamily="2" charset="2"/>
              <a:buChar char="q"/>
            </a:pPr>
            <a:r>
              <a:rPr lang="fr-FR" sz="2400" dirty="0" smtClean="0"/>
              <a:t> </a:t>
            </a:r>
            <a:r>
              <a:rPr lang="ar-DZ" sz="2400" dirty="0"/>
              <a:t>لا يتم إعداد حسابات الشركات غير المالية بشكل مستقل عن حسابات القطاعات المؤسسية </a:t>
            </a:r>
            <a:r>
              <a:rPr lang="ar-DZ" sz="2400" dirty="0" smtClean="0"/>
              <a:t>الأخرى، </a:t>
            </a:r>
            <a:r>
              <a:rPr lang="ar-DZ" sz="2400" dirty="0"/>
              <a:t>ولا سيما حسابات الشركات الفردية </a:t>
            </a:r>
            <a:r>
              <a:rPr lang="ar-DZ" sz="2400" dirty="0" smtClean="0"/>
              <a:t>؛</a:t>
            </a:r>
          </a:p>
          <a:p>
            <a:pPr algn="just" rtl="1">
              <a:buClr>
                <a:schemeClr val="accent2"/>
              </a:buClr>
              <a:buSzPct val="120000"/>
              <a:buFont typeface="Wingdings" pitchFamily="2" charset="2"/>
              <a:buChar char="q"/>
            </a:pPr>
            <a:endParaRPr lang="ar-DZ" sz="1200" dirty="0" smtClean="0"/>
          </a:p>
          <a:p>
            <a:pPr marL="0" indent="0" algn="just" rtl="1">
              <a:buClr>
                <a:schemeClr val="accent2"/>
              </a:buClr>
              <a:buSzPct val="120000"/>
              <a:buNone/>
            </a:pPr>
            <a:endParaRPr lang="fr-FR" sz="1200" dirty="0" smtClean="0"/>
          </a:p>
          <a:p>
            <a:pPr algn="just" rtl="1">
              <a:buClr>
                <a:schemeClr val="accent2"/>
              </a:buClr>
              <a:buSzPct val="120000"/>
              <a:buFont typeface="Wingdings" pitchFamily="2" charset="2"/>
              <a:buChar char="q"/>
            </a:pPr>
            <a:r>
              <a:rPr lang="ar-DZ" sz="2400" dirty="0" smtClean="0"/>
              <a:t>نكتفي على </a:t>
            </a:r>
            <a:r>
              <a:rPr lang="ar-DZ" sz="2400" dirty="0"/>
              <a:t>مستوى سلسلة حسابات الشركات غير المالية </a:t>
            </a:r>
            <a:r>
              <a:rPr lang="ar-DZ" sz="2400" dirty="0" smtClean="0"/>
              <a:t>إلى حد حساب </a:t>
            </a:r>
            <a:r>
              <a:rPr lang="ar-DZ" sz="2400" dirty="0"/>
              <a:t>رأس المال.</a:t>
            </a:r>
            <a:endParaRPr lang="fr-FR" sz="2400" dirty="0" smtClean="0"/>
          </a:p>
          <a:p>
            <a:pPr algn="ctr" rtl="1">
              <a:buClr>
                <a:schemeClr val="accent2"/>
              </a:buClr>
              <a:buSzPct val="120000"/>
              <a:buNone/>
            </a:pPr>
            <a:endParaRPr lang="fr-FR" sz="2400" dirty="0"/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611560" y="4869160"/>
            <a:ext cx="7272808" cy="136815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1">
              <a:buClr>
                <a:schemeClr val="accent2"/>
              </a:buClr>
              <a:buSzPct val="120000"/>
              <a:buNone/>
            </a:pPr>
            <a:r>
              <a:rPr lang="ar-DZ" sz="2400" b="1" dirty="0" smtClean="0"/>
              <a:t>لا </a:t>
            </a:r>
            <a:r>
              <a:rPr lang="ar-DZ" sz="2400" b="1" dirty="0"/>
              <a:t>يتم </a:t>
            </a:r>
            <a:r>
              <a:rPr lang="ar-DZ" sz="2400" b="1" dirty="0" smtClean="0"/>
              <a:t>إعداد الحساب المالي </a:t>
            </a:r>
          </a:p>
          <a:p>
            <a:pPr algn="ctr">
              <a:buClr>
                <a:schemeClr val="accent2"/>
              </a:buClr>
              <a:buSzPct val="120000"/>
              <a:buNone/>
            </a:pPr>
            <a:endParaRPr lang="ar-DZ" sz="1200" b="1" dirty="0"/>
          </a:p>
          <a:p>
            <a:pPr algn="ctr" rtl="1">
              <a:buClr>
                <a:schemeClr val="accent2"/>
              </a:buClr>
              <a:buSzPct val="120000"/>
              <a:buNone/>
            </a:pPr>
            <a:r>
              <a:rPr lang="ar-DZ" sz="2400" b="1" dirty="0" smtClean="0"/>
              <a:t>لا يتم إعداد حسابات الميزانية العمومية </a:t>
            </a:r>
          </a:p>
          <a:p>
            <a:pPr algn="ctr">
              <a:buClr>
                <a:schemeClr val="accent2"/>
              </a:buClr>
              <a:buSzPct val="120000"/>
              <a:buNone/>
            </a:pPr>
            <a:endParaRPr lang="fr-FR" b="1" dirty="0"/>
          </a:p>
        </p:txBody>
      </p:sp>
      <p:graphicFrame>
        <p:nvGraphicFramePr>
          <p:cNvPr id="1198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001606"/>
              </p:ext>
            </p:extLst>
          </p:nvPr>
        </p:nvGraphicFramePr>
        <p:xfrm>
          <a:off x="8100392" y="4857792"/>
          <a:ext cx="785794" cy="1157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5" name="Clip" r:id="rId4" imgW="1728720" imgH="3252600" progId="">
                  <p:embed/>
                </p:oleObj>
              </mc:Choice>
              <mc:Fallback>
                <p:oleObj name="Clip" r:id="rId4" imgW="1728720" imgH="32526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4857792"/>
                        <a:ext cx="785794" cy="11572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7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77813"/>
            <a:ext cx="8280920" cy="846931"/>
          </a:xfrm>
          <a:solidFill>
            <a:schemeClr val="accent3">
              <a:lumMod val="5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600" b="1" dirty="0">
                <a:latin typeface="Calibri" pitchFamily="34" charset="0"/>
                <a:cs typeface="Calibri" pitchFamily="34" charset="0"/>
              </a:rPr>
              <a:t>1- الإطار </a:t>
            </a:r>
            <a:r>
              <a:rPr lang="ar-DZ" sz="3600" b="1" dirty="0" err="1">
                <a:latin typeface="Calibri" pitchFamily="34" charset="0"/>
                <a:cs typeface="Calibri" pitchFamily="34" charset="0"/>
              </a:rPr>
              <a:t>المفاهمي</a:t>
            </a:r>
            <a:endParaRPr lang="en-US" sz="3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71612"/>
            <a:ext cx="8102704" cy="4643470"/>
          </a:xfrm>
        </p:spPr>
        <p:txBody>
          <a:bodyPr/>
          <a:lstStyle/>
          <a:p>
            <a:pPr algn="just" rtl="1">
              <a:buClr>
                <a:schemeClr val="accent6">
                  <a:lumMod val="50000"/>
                </a:schemeClr>
              </a:buClr>
              <a:buSzPct val="111000"/>
            </a:pPr>
            <a:r>
              <a:rPr lang="ar-DZ" sz="2200" b="1" dirty="0">
                <a:solidFill>
                  <a:srgbClr val="CC0000"/>
                </a:solidFill>
              </a:rPr>
              <a:t>يُعرِّف نظام الحسابات القومية لعام 2008 الشركات غير المالية بأنها "</a:t>
            </a:r>
            <a:r>
              <a:rPr lang="ar-DZ" sz="2200" b="1" dirty="0"/>
              <a:t>وحدات مؤسسية تتمثل وظيفتها الرئيسية في إنتاج سلع </a:t>
            </a:r>
            <a:r>
              <a:rPr lang="ar-DZ" sz="2200" b="1" dirty="0" smtClean="0"/>
              <a:t>و خدمات غير المالية سوقية " (</a:t>
            </a:r>
            <a:r>
              <a:rPr lang="fr-FR" sz="2200" b="1" dirty="0" smtClean="0"/>
              <a:t>SNA</a:t>
            </a:r>
            <a:r>
              <a:rPr lang="ar-DZ" sz="2200" b="1" dirty="0" smtClean="0"/>
              <a:t>2008 </a:t>
            </a:r>
            <a:r>
              <a:rPr lang="ar-DZ" sz="2200" b="1" dirty="0"/>
              <a:t>، 2.17)</a:t>
            </a:r>
            <a:endParaRPr lang="fr-FR" sz="2200" b="1" dirty="0" smtClean="0"/>
          </a:p>
          <a:p>
            <a:pPr algn="just" rtl="1">
              <a:lnSpc>
                <a:spcPct val="90000"/>
              </a:lnSpc>
              <a:buNone/>
            </a:pPr>
            <a:r>
              <a:rPr lang="fr-FR" sz="2000" b="1" dirty="0" smtClean="0">
                <a:solidFill>
                  <a:srgbClr val="CC0000"/>
                </a:solidFill>
              </a:rPr>
              <a:t> </a:t>
            </a:r>
            <a:endParaRPr lang="fr-FR" sz="2400" b="1" dirty="0" smtClean="0">
              <a:solidFill>
                <a:srgbClr val="CC0000"/>
              </a:solidFill>
            </a:endParaRPr>
          </a:p>
          <a:p>
            <a:pPr algn="just" rtl="1">
              <a:lnSpc>
                <a:spcPct val="90000"/>
              </a:lnSpc>
              <a:buNone/>
            </a:pPr>
            <a:r>
              <a:rPr lang="fr-FR" sz="2200" b="1" dirty="0" smtClean="0">
                <a:solidFill>
                  <a:srgbClr val="CC0000"/>
                </a:solidFill>
              </a:rPr>
              <a:t> </a:t>
            </a:r>
            <a:r>
              <a:rPr lang="ar-DZ" sz="2200" b="1" dirty="0">
                <a:solidFill>
                  <a:srgbClr val="CC0000"/>
                </a:solidFill>
              </a:rPr>
              <a:t>يعتبر </a:t>
            </a:r>
            <a:r>
              <a:rPr lang="fr-FR" sz="2200" b="1" dirty="0" smtClean="0">
                <a:solidFill>
                  <a:srgbClr val="CC0000"/>
                </a:solidFill>
              </a:rPr>
              <a:t>SNA</a:t>
            </a:r>
            <a:r>
              <a:rPr lang="ar-DZ" sz="2200" b="1" dirty="0" smtClean="0">
                <a:solidFill>
                  <a:srgbClr val="CC0000"/>
                </a:solidFill>
              </a:rPr>
              <a:t> </a:t>
            </a:r>
            <a:r>
              <a:rPr lang="ar-DZ" sz="2200" b="1" dirty="0">
                <a:solidFill>
                  <a:srgbClr val="CC0000"/>
                </a:solidFill>
              </a:rPr>
              <a:t>2008 أن قطاع الشركات غير المالية </a:t>
            </a:r>
            <a:r>
              <a:rPr lang="ar-DZ" sz="2200" b="1" dirty="0" smtClean="0">
                <a:solidFill>
                  <a:srgbClr val="CC0000"/>
                </a:solidFill>
              </a:rPr>
              <a:t>"</a:t>
            </a:r>
            <a:r>
              <a:rPr lang="ar-DZ" sz="2200" b="1" dirty="0"/>
              <a:t>يتكون من المجموعة التالية من الوحدات المؤسسية </a:t>
            </a:r>
            <a:r>
              <a:rPr lang="ar-DZ" sz="2200" b="1" dirty="0" smtClean="0"/>
              <a:t>المقيمة:</a:t>
            </a:r>
          </a:p>
          <a:p>
            <a:pPr algn="just" rtl="1">
              <a:lnSpc>
                <a:spcPct val="90000"/>
              </a:lnSpc>
              <a:buNone/>
            </a:pPr>
            <a:endParaRPr lang="fr-FR" sz="2200" dirty="0" smtClean="0"/>
          </a:p>
          <a:p>
            <a:pPr algn="just" rtl="1">
              <a:lnSpc>
                <a:spcPct val="90000"/>
              </a:lnSpc>
              <a:buNone/>
            </a:pPr>
            <a:r>
              <a:rPr lang="ar-DZ" sz="2200" dirty="0" smtClean="0"/>
              <a:t>أ</a:t>
            </a:r>
            <a:r>
              <a:rPr lang="ar-DZ" sz="2200" dirty="0"/>
              <a:t>) جميع الشركات غير المالية المقيمة (على النحو المحدد في نظام الحسابات القومية ولا يقتصر فقط على الشركات المؤسسة قانونًا) ، بغض النظر عن مكان إقامة </a:t>
            </a:r>
            <a:r>
              <a:rPr lang="ar-DZ" sz="2200" dirty="0" smtClean="0"/>
              <a:t>مساهميها ؛</a:t>
            </a:r>
            <a:endParaRPr lang="fr-FR" sz="2200" dirty="0" smtClean="0"/>
          </a:p>
          <a:p>
            <a:pPr algn="just" rtl="1">
              <a:lnSpc>
                <a:spcPct val="90000"/>
              </a:lnSpc>
              <a:buNone/>
            </a:pPr>
            <a:r>
              <a:rPr lang="ar-DZ" sz="2200" dirty="0" smtClean="0"/>
              <a:t>(</a:t>
            </a:r>
            <a:r>
              <a:rPr lang="ar-DZ" sz="2200" dirty="0"/>
              <a:t>ب) فروع الشركات غير المقيمة التي تعمل على المدى الطويل في أنشطة الإنتاج غير المالي في المنطقة الاقتصادية </a:t>
            </a:r>
            <a:r>
              <a:rPr lang="ar-DZ" sz="2200" dirty="0" smtClean="0"/>
              <a:t>؛</a:t>
            </a:r>
            <a:endParaRPr lang="fr-FR" sz="2200" dirty="0" smtClean="0"/>
          </a:p>
          <a:p>
            <a:pPr algn="just" rtl="1">
              <a:lnSpc>
                <a:spcPct val="90000"/>
              </a:lnSpc>
              <a:buNone/>
            </a:pPr>
            <a:r>
              <a:rPr lang="ar-DZ" sz="2200" dirty="0" smtClean="0"/>
              <a:t>ج</a:t>
            </a:r>
            <a:r>
              <a:rPr lang="ar-DZ" sz="2200" dirty="0"/>
              <a:t>) جميع المؤسسات </a:t>
            </a:r>
            <a:r>
              <a:rPr lang="ar-DZ" sz="2200" dirty="0" smtClean="0"/>
              <a:t>التي لا تهدف إلى الربح المقيمة و المنتجة لسلع </a:t>
            </a:r>
            <a:r>
              <a:rPr lang="ar-DZ" sz="2200" dirty="0"/>
              <a:t>أو الخدمات </a:t>
            </a:r>
            <a:r>
              <a:rPr lang="ar-DZ" sz="2200" dirty="0" smtClean="0"/>
              <a:t>سوقية غير </a:t>
            </a:r>
            <a:r>
              <a:rPr lang="ar-DZ" sz="2200" dirty="0"/>
              <a:t>المالية.</a:t>
            </a:r>
            <a:endParaRPr lang="fr-FR" sz="2200" dirty="0" smtClean="0"/>
          </a:p>
          <a:p>
            <a:pPr algn="just" rtl="1">
              <a:lnSpc>
                <a:spcPct val="90000"/>
              </a:lnSpc>
              <a:buFont typeface="Wingdings" pitchFamily="2" charset="2"/>
              <a:buNone/>
            </a:pPr>
            <a:r>
              <a:rPr lang="fr-FR" sz="2200" dirty="0" smtClean="0"/>
              <a:t>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fr-FR" sz="2400" b="1" dirty="0" smtClean="0"/>
          </a:p>
          <a:p>
            <a:pPr>
              <a:lnSpc>
                <a:spcPct val="90000"/>
              </a:lnSpc>
            </a:pPr>
            <a:endParaRPr lang="fr-FR" sz="2400" b="1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9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12776"/>
            <a:ext cx="8288518" cy="5112568"/>
          </a:xfrm>
        </p:spPr>
        <p:txBody>
          <a:bodyPr/>
          <a:lstStyle/>
          <a:p>
            <a:pPr algn="just" rtl="1">
              <a:buNone/>
            </a:pPr>
            <a:endParaRPr lang="ar-DZ" sz="8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None/>
            </a:pPr>
            <a:r>
              <a:rPr lang="ar-DZ" sz="2300" dirty="0" smtClean="0">
                <a:latin typeface="Calibri" pitchFamily="34" charset="0"/>
                <a:cs typeface="Calibri" pitchFamily="34" charset="0"/>
              </a:rPr>
              <a:t>عملا بهذا </a:t>
            </a:r>
            <a:r>
              <a:rPr lang="ar-DZ" sz="2300" dirty="0">
                <a:latin typeface="Calibri" pitchFamily="34" charset="0"/>
                <a:cs typeface="Calibri" pitchFamily="34" charset="0"/>
              </a:rPr>
              <a:t>الإطار </a:t>
            </a:r>
            <a:r>
              <a:rPr lang="ar-DZ" sz="2300" dirty="0" smtClean="0">
                <a:latin typeface="Calibri" pitchFamily="34" charset="0"/>
                <a:cs typeface="Calibri" pitchFamily="34" charset="0"/>
              </a:rPr>
              <a:t>ومن الناحية العملية </a:t>
            </a:r>
            <a:r>
              <a:rPr lang="ar-DZ" sz="2300" dirty="0">
                <a:latin typeface="Calibri" pitchFamily="34" charset="0"/>
                <a:cs typeface="Calibri" pitchFamily="34" charset="0"/>
              </a:rPr>
              <a:t>، </a:t>
            </a:r>
            <a:endParaRPr lang="ar-DZ" sz="23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None/>
            </a:pPr>
            <a:endParaRPr lang="ar-DZ" sz="800" dirty="0">
              <a:latin typeface="Calibri" pitchFamily="34" charset="0"/>
              <a:cs typeface="Calibri" pitchFamily="34" charset="0"/>
            </a:endParaRPr>
          </a:p>
          <a:p>
            <a:pPr algn="just" rtl="1">
              <a:buNone/>
            </a:pPr>
            <a:r>
              <a:rPr lang="ar-DZ" sz="2300" dirty="0" smtClean="0">
                <a:latin typeface="Calibri" pitchFamily="34" charset="0"/>
                <a:cs typeface="Calibri" pitchFamily="34" charset="0"/>
              </a:rPr>
              <a:t>1- يظم هذا القطاع في الجزائر :</a:t>
            </a: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sz="2300" dirty="0">
                <a:latin typeface="Calibri" pitchFamily="34" charset="0"/>
                <a:cs typeface="Calibri" pitchFamily="34" charset="0"/>
              </a:rPr>
              <a:t>الشركات</a:t>
            </a:r>
            <a:r>
              <a:rPr lang="ar-DZ" sz="2300" dirty="0" smtClean="0">
                <a:latin typeface="Calibri" pitchFamily="34" charset="0"/>
                <a:cs typeface="Calibri" pitchFamily="34" charset="0"/>
              </a:rPr>
              <a:t> العمومية </a:t>
            </a:r>
            <a:r>
              <a:rPr lang="ar-DZ" sz="2300" dirty="0">
                <a:latin typeface="Calibri" pitchFamily="34" charset="0"/>
                <a:cs typeface="Calibri" pitchFamily="34" charset="0"/>
              </a:rPr>
              <a:t>الوطنية </a:t>
            </a:r>
            <a:r>
              <a:rPr lang="ar-DZ" sz="2300" dirty="0" smtClean="0">
                <a:latin typeface="Calibri" pitchFamily="34" charset="0"/>
                <a:cs typeface="Calibri" pitchFamily="34" charset="0"/>
              </a:rPr>
              <a:t>؛</a:t>
            </a: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sz="2300" dirty="0">
                <a:latin typeface="Calibri" pitchFamily="34" charset="0"/>
                <a:cs typeface="Calibri" pitchFamily="34" charset="0"/>
              </a:rPr>
              <a:t>الشركات العمومية </a:t>
            </a:r>
            <a:r>
              <a:rPr lang="ar-DZ" sz="2300" dirty="0" smtClean="0">
                <a:latin typeface="Calibri" pitchFamily="34" charset="0"/>
                <a:cs typeface="Calibri" pitchFamily="34" charset="0"/>
              </a:rPr>
              <a:t>المحلية ؛</a:t>
            </a: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sz="2300" dirty="0" smtClean="0">
                <a:latin typeface="Calibri" pitchFamily="34" charset="0"/>
                <a:cs typeface="Calibri" pitchFamily="34" charset="0"/>
              </a:rPr>
              <a:t>الشركات الخاصة</a:t>
            </a:r>
            <a:r>
              <a:rPr lang="ar-DZ" sz="2300" dirty="0">
                <a:latin typeface="Calibri" pitchFamily="34" charset="0"/>
                <a:cs typeface="Calibri" pitchFamily="34" charset="0"/>
              </a:rPr>
              <a:t>؛</a:t>
            </a:r>
          </a:p>
          <a:p>
            <a:pPr algn="just" rtl="1">
              <a:buClr>
                <a:srgbClr val="FF0000"/>
              </a:buClr>
              <a:buSzPct val="110000"/>
              <a:buFont typeface="Wingdings" panose="05000000000000000000" pitchFamily="2" charset="2"/>
              <a:buChar char="q"/>
            </a:pPr>
            <a:r>
              <a:rPr lang="ar-DZ" sz="2300" dirty="0" smtClean="0">
                <a:latin typeface="Calibri" pitchFamily="34" charset="0"/>
                <a:cs typeface="Calibri" pitchFamily="34" charset="0"/>
              </a:rPr>
              <a:t>الشركات المختلطة</a:t>
            </a:r>
          </a:p>
          <a:p>
            <a:pPr marL="0" indent="0" algn="just" rtl="1">
              <a:buClr>
                <a:srgbClr val="FF0000"/>
              </a:buClr>
              <a:buSzPct val="110000"/>
              <a:buNone/>
            </a:pPr>
            <a:endParaRPr lang="ar-DZ" sz="8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None/>
            </a:pPr>
            <a:r>
              <a:rPr lang="ar-DZ" sz="2300" dirty="0" smtClean="0">
                <a:latin typeface="Calibri" pitchFamily="34" charset="0"/>
                <a:cs typeface="Calibri" pitchFamily="34" charset="0"/>
              </a:rPr>
              <a:t>2- </a:t>
            </a:r>
            <a:r>
              <a:rPr lang="ar-DZ" sz="2300" dirty="0">
                <a:latin typeface="Calibri" pitchFamily="34" charset="0"/>
                <a:cs typeface="Calibri" pitchFamily="34" charset="0"/>
              </a:rPr>
              <a:t>الشركات </a:t>
            </a:r>
            <a:r>
              <a:rPr lang="ar-DZ" sz="2300" dirty="0">
                <a:latin typeface="Calibri" pitchFamily="34" charset="0"/>
                <a:cs typeface="Calibri" pitchFamily="34" charset="0"/>
              </a:rPr>
              <a:t>التي لا يتعدى عدد موظفيها 10 موظفين وليس لديها حسابات مرتبطة تكون تابعة لقطاع بالأسر</a:t>
            </a:r>
            <a:endParaRPr lang="ar-DZ" sz="23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None/>
            </a:pPr>
            <a:endParaRPr lang="ar-DZ" sz="800" dirty="0" smtClean="0">
              <a:latin typeface="Calibri" pitchFamily="34" charset="0"/>
              <a:cs typeface="Calibri" pitchFamily="34" charset="0"/>
            </a:endParaRPr>
          </a:p>
          <a:p>
            <a:pPr algn="just" rtl="1">
              <a:buNone/>
            </a:pPr>
            <a:r>
              <a:rPr lang="ar-DZ" sz="2300" dirty="0" smtClean="0">
                <a:latin typeface="Calibri" pitchFamily="34" charset="0"/>
                <a:cs typeface="Calibri" pitchFamily="34" charset="0"/>
              </a:rPr>
              <a:t>3- </a:t>
            </a:r>
            <a:r>
              <a:rPr lang="ar-DZ" sz="2300" dirty="0">
                <a:latin typeface="Calibri" pitchFamily="34" charset="0"/>
                <a:cs typeface="Calibri" pitchFamily="34" charset="0"/>
              </a:rPr>
              <a:t>على مستوى حسابات الشركات غير المالية، لا يقوم الديوان الوطني للإحصائيات بضم أنشطة المؤسسات التي لا تهدف للربح المقيمة و المنتجة لسلع أو الخدمات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سوقية</a:t>
            </a:r>
            <a:endParaRPr lang="fr-F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77813"/>
            <a:ext cx="8280920" cy="846931"/>
          </a:xfrm>
          <a:solidFill>
            <a:schemeClr val="accent3">
              <a:lumMod val="5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>
              <a:defRPr/>
            </a:pPr>
            <a:r>
              <a:rPr lang="ar-DZ" sz="3600" b="1" dirty="0">
                <a:latin typeface="Calibri" pitchFamily="34" charset="0"/>
                <a:cs typeface="Calibri" pitchFamily="34" charset="0"/>
              </a:rPr>
              <a:t>1- الإطار </a:t>
            </a:r>
            <a:r>
              <a:rPr lang="ar-DZ" sz="3600" b="1" dirty="0" err="1">
                <a:latin typeface="Calibri" pitchFamily="34" charset="0"/>
                <a:cs typeface="Calibri" pitchFamily="34" charset="0"/>
              </a:rPr>
              <a:t>المفاهمي</a:t>
            </a:r>
            <a:endParaRPr lang="en-US" sz="3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40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277813"/>
            <a:ext cx="8072494" cy="918939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 rtl="1">
              <a:lnSpc>
                <a:spcPct val="90000"/>
              </a:lnSpc>
              <a:defRPr/>
            </a:pPr>
            <a:r>
              <a:rPr lang="ar-DZ" sz="3600" b="1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6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1600200"/>
            <a:ext cx="8001056" cy="4829196"/>
          </a:xfrm>
        </p:spPr>
        <p:txBody>
          <a:bodyPr/>
          <a:lstStyle/>
          <a:p>
            <a:pPr algn="just" rtl="1" eaLnBrk="1" hangingPunct="1">
              <a:buClr>
                <a:srgbClr val="FF0000"/>
              </a:buClr>
              <a:buSzTx/>
            </a:pPr>
            <a:r>
              <a:rPr lang="ar-DZ" sz="2400" dirty="0">
                <a:latin typeface="Calibri" pitchFamily="34" charset="0"/>
                <a:cs typeface="Calibri" pitchFamily="34" charset="0"/>
              </a:rPr>
              <a:t>ترتبط جودة حسابات الشركات غير المالية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 ارتباطًا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وثيقًا بجودة مصادر المعلومات الإحصائية المتاحة ؛</a:t>
            </a:r>
          </a:p>
          <a:p>
            <a:pPr algn="just" rtl="1" eaLnBrk="1" hangingPunct="1">
              <a:buClr>
                <a:srgbClr val="FF0000"/>
              </a:buClr>
              <a:buSzTx/>
            </a:pPr>
            <a:endParaRPr lang="ar-DZ" sz="2400" dirty="0">
              <a:latin typeface="Calibri" pitchFamily="34" charset="0"/>
              <a:cs typeface="Calibri" pitchFamily="34" charset="0"/>
            </a:endParaRPr>
          </a:p>
          <a:p>
            <a:pPr algn="just" rtl="1" eaLnBrk="1" hangingPunct="1">
              <a:buClr>
                <a:srgbClr val="FF0000"/>
              </a:buClr>
              <a:buSzTx/>
            </a:pPr>
            <a:r>
              <a:rPr lang="ar-DZ" sz="2400" dirty="0">
                <a:latin typeface="Calibri" pitchFamily="34" charset="0"/>
                <a:cs typeface="Calibri" pitchFamily="34" charset="0"/>
              </a:rPr>
              <a:t>لا ينبغي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التغافل على أي نوع من مصادر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للمعلومات ؛</a:t>
            </a:r>
          </a:p>
          <a:p>
            <a:pPr marL="0" indent="0" algn="just" rtl="1" eaLnBrk="1" hangingPunct="1">
              <a:buClr>
                <a:srgbClr val="FF0000"/>
              </a:buClr>
              <a:buSzTx/>
              <a:buNone/>
            </a:pPr>
            <a:endParaRPr lang="ar-DZ" sz="2400" dirty="0">
              <a:latin typeface="Calibri" pitchFamily="34" charset="0"/>
              <a:cs typeface="Calibri" pitchFamily="34" charset="0"/>
            </a:endParaRPr>
          </a:p>
          <a:p>
            <a:pPr algn="just" rtl="1" eaLnBrk="1" hangingPunct="1">
              <a:buClr>
                <a:srgbClr val="FF0000"/>
              </a:buClr>
              <a:buSzTx/>
            </a:pPr>
            <a:r>
              <a:rPr lang="ar-DZ" sz="2400" dirty="0" smtClean="0">
                <a:latin typeface="Calibri" pitchFamily="34" charset="0"/>
                <a:cs typeface="Calibri" pitchFamily="34" charset="0"/>
              </a:rPr>
              <a:t>ينبغي ترتيب المصادر حسب الأولويات؛</a:t>
            </a:r>
            <a:endParaRPr lang="ar-DZ" sz="2400" dirty="0">
              <a:latin typeface="Calibri" pitchFamily="34" charset="0"/>
              <a:cs typeface="Calibri" pitchFamily="34" charset="0"/>
            </a:endParaRPr>
          </a:p>
          <a:p>
            <a:pPr algn="just" rtl="1" eaLnBrk="1" hangingPunct="1">
              <a:buClr>
                <a:srgbClr val="FF0000"/>
              </a:buClr>
              <a:buSzTx/>
            </a:pPr>
            <a:endParaRPr lang="ar-DZ" sz="2400" dirty="0">
              <a:latin typeface="Calibri" pitchFamily="34" charset="0"/>
              <a:cs typeface="Calibri" pitchFamily="34" charset="0"/>
            </a:endParaRPr>
          </a:p>
          <a:p>
            <a:pPr algn="just" rtl="1" eaLnBrk="1" hangingPunct="1">
              <a:buClr>
                <a:srgbClr val="FF0000"/>
              </a:buClr>
              <a:buSzTx/>
            </a:pPr>
            <a:r>
              <a:rPr lang="ar-DZ" sz="2400" dirty="0">
                <a:latin typeface="Calibri" pitchFamily="34" charset="0"/>
                <a:cs typeface="Calibri" pitchFamily="34" charset="0"/>
              </a:rPr>
              <a:t>المحاسب الوطني لديه دائمًا في صندوق أدواته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حلولا لمواجهة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المشاكل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التقنية و المنهجية، بينما  تظل </a:t>
            </a:r>
            <a:r>
              <a:rPr lang="ar-DZ" sz="2400" dirty="0">
                <a:latin typeface="Calibri" pitchFamily="34" charset="0"/>
                <a:cs typeface="Calibri" pitchFamily="34" charset="0"/>
              </a:rPr>
              <a:t>يديه أحيانًا </a:t>
            </a:r>
            <a:r>
              <a:rPr lang="ar-DZ" sz="2400" dirty="0" smtClean="0">
                <a:latin typeface="Calibri" pitchFamily="34" charset="0"/>
                <a:cs typeface="Calibri" pitchFamily="34" charset="0"/>
              </a:rPr>
              <a:t>مقيدة لمواجهة المشاكل المتعلقة بمصادر البيانات.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068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600200"/>
            <a:ext cx="8215340" cy="5043510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None/>
              <a:defRPr/>
            </a:pPr>
            <a:r>
              <a:rPr lang="ar-DZ" b="1" dirty="0">
                <a:solidFill>
                  <a:srgbClr val="FF0000"/>
                </a:solidFill>
              </a:rPr>
              <a:t>1- </a:t>
            </a:r>
            <a:r>
              <a:rPr lang="ar-DZ" b="1" dirty="0" smtClean="0">
                <a:solidFill>
                  <a:srgbClr val="FF0000"/>
                </a:solidFill>
              </a:rPr>
              <a:t>المسح السنوي للشركات</a:t>
            </a:r>
          </a:p>
          <a:p>
            <a:pPr algn="r" rtl="1" eaLnBrk="1" hangingPunct="1">
              <a:lnSpc>
                <a:spcPct val="80000"/>
              </a:lnSpc>
              <a:buNone/>
              <a:defRPr/>
            </a:pPr>
            <a:endParaRPr lang="ar-D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lnSpc>
                <a:spcPct val="80000"/>
              </a:lnSpc>
              <a:buNone/>
              <a:defRPr/>
            </a:pPr>
            <a:r>
              <a:rPr lang="ar-DZ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المجال</a:t>
            </a:r>
            <a:r>
              <a:rPr lang="ar-D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ar-DZ" sz="2400" b="1" dirty="0">
                <a:latin typeface="Calibri" panose="020F0502020204030204" pitchFamily="34" charset="0"/>
                <a:cs typeface="Calibri" panose="020F0502020204030204" pitchFamily="34" charset="0"/>
              </a:rPr>
              <a:t>عمومًا المجال الحقيقي بأكمله باستثناء </a:t>
            </a:r>
            <a:r>
              <a:rPr lang="ar-D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الزراعة</a:t>
            </a:r>
          </a:p>
          <a:p>
            <a:pPr algn="r" rtl="1" eaLnBrk="1" hangingPunct="1">
              <a:lnSpc>
                <a:spcPct val="80000"/>
              </a:lnSpc>
              <a:buNone/>
              <a:defRPr/>
            </a:pPr>
            <a:endParaRPr lang="ar-DZ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lnSpc>
                <a:spcPct val="80000"/>
              </a:lnSpc>
              <a:buNone/>
              <a:defRPr/>
            </a:pPr>
            <a:r>
              <a:rPr lang="ar-D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البيانات المتاحة </a:t>
            </a:r>
            <a:r>
              <a:rPr lang="ar-D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 البيانات </a:t>
            </a:r>
            <a:r>
              <a:rPr lang="ar-DZ" sz="2400" b="1" dirty="0">
                <a:latin typeface="Calibri" panose="020F0502020204030204" pitchFamily="34" charset="0"/>
                <a:cs typeface="Calibri" panose="020F0502020204030204" pitchFamily="34" charset="0"/>
              </a:rPr>
              <a:t>المادية والمحاسبية عن </a:t>
            </a:r>
            <a:r>
              <a:rPr lang="ar-D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الشركات </a:t>
            </a:r>
          </a:p>
          <a:p>
            <a:pPr algn="r" rtl="1" eaLnBrk="1" hangingPunct="1">
              <a:lnSpc>
                <a:spcPct val="80000"/>
              </a:lnSpc>
              <a:buNone/>
              <a:defRPr/>
            </a:pPr>
            <a:endParaRPr lang="ar-DZ" sz="1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lnSpc>
                <a:spcPct val="80000"/>
              </a:lnSpc>
              <a:buNone/>
              <a:defRPr/>
            </a:pPr>
            <a:r>
              <a:rPr lang="ar-DZ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المعلومات </a:t>
            </a:r>
            <a:r>
              <a:rPr lang="ar-D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التي تم جمعها تستخدم </a:t>
            </a:r>
            <a:r>
              <a:rPr lang="ar-DZ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أساسا </a:t>
            </a:r>
            <a:r>
              <a:rPr lang="ar-D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في </a:t>
            </a:r>
            <a:r>
              <a:rPr lang="ar-D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r" rtl="1" eaLnBrk="1" hangingPunct="1">
              <a:lnSpc>
                <a:spcPct val="80000"/>
              </a:lnSpc>
              <a:buNone/>
              <a:defRPr/>
            </a:pPr>
            <a:endParaRPr lang="ar-D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algn="r" rtl="1" eaLnBrk="1" hangingPunct="1">
              <a:lnSpc>
                <a:spcPct val="80000"/>
              </a:lnSpc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ar-D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إعداد ميزان السلع و الخدمات </a:t>
            </a:r>
            <a:r>
              <a:rPr lang="ar-DZ" sz="2000" b="1" dirty="0">
                <a:latin typeface="Calibri" panose="020F0502020204030204" pitchFamily="34" charset="0"/>
                <a:cs typeface="Calibri" panose="020F0502020204030204" pitchFamily="34" charset="0"/>
              </a:rPr>
              <a:t>(الموارد و الاستعمالات)</a:t>
            </a:r>
          </a:p>
          <a:p>
            <a:pPr lvl="2" algn="r" rtl="1" eaLnBrk="1" hangingPunct="1">
              <a:lnSpc>
                <a:spcPct val="80000"/>
              </a:lnSpc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ar-D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D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حسابات الفروع الأنشطة الاقتصادية</a:t>
            </a:r>
          </a:p>
          <a:p>
            <a:pPr lvl="2" algn="r" rtl="1" eaLnBrk="1" hangingPunct="1">
              <a:lnSpc>
                <a:spcPct val="80000"/>
              </a:lnSpc>
              <a:buClr>
                <a:srgbClr val="FF000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ar-D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حسابات </a:t>
            </a:r>
            <a:r>
              <a:rPr lang="ar-DZ" sz="2000" b="1" dirty="0">
                <a:latin typeface="Calibri" panose="020F0502020204030204" pitchFamily="34" charset="0"/>
                <a:cs typeface="Calibri" panose="020F0502020204030204" pitchFamily="34" charset="0"/>
              </a:rPr>
              <a:t>الشركات غير </a:t>
            </a:r>
            <a:r>
              <a:rPr lang="ar-D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المالية</a:t>
            </a:r>
            <a:endParaRPr lang="fr-FR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27584" y="5500702"/>
            <a:ext cx="7992888" cy="928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r-FR" sz="2000" b="1" dirty="0" smtClean="0">
              <a:latin typeface="Calibri" pitchFamily="34" charset="0"/>
              <a:cs typeface="Calibri" pitchFamily="34" charset="0"/>
            </a:endParaRPr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ar-DZ" sz="2800" b="1" dirty="0">
                <a:latin typeface="Calibri" pitchFamily="34" charset="0"/>
                <a:cs typeface="Calibri" pitchFamily="34" charset="0"/>
              </a:rPr>
              <a:t>مشكلة التغطية ومشكلة معدل الاستجابة</a:t>
            </a:r>
            <a:endParaRPr lang="fr-F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42938" y="277813"/>
            <a:ext cx="8177534" cy="8469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 rtl="1">
              <a:lnSpc>
                <a:spcPct val="90000"/>
              </a:lnSpc>
              <a:defRPr/>
            </a:pPr>
            <a:r>
              <a:rPr lang="ar-DZ" sz="3600" b="1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6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2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600200"/>
            <a:ext cx="8429625" cy="4757738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None/>
              <a:defRPr/>
            </a:pPr>
            <a:r>
              <a:rPr lang="ar-DZ" b="1" dirty="0">
                <a:solidFill>
                  <a:srgbClr val="FF0000"/>
                </a:solidFill>
              </a:rPr>
              <a:t>2- المسح </a:t>
            </a:r>
            <a:r>
              <a:rPr lang="ar-DZ" b="1" dirty="0" smtClean="0">
                <a:solidFill>
                  <a:srgbClr val="FF0000"/>
                </a:solidFill>
              </a:rPr>
              <a:t>الهيكلي (المعمق)</a:t>
            </a:r>
          </a:p>
          <a:p>
            <a:pPr algn="r" rtl="1" eaLnBrk="1" hangingPunct="1">
              <a:lnSpc>
                <a:spcPct val="90000"/>
              </a:lnSpc>
              <a:buNone/>
              <a:defRPr/>
            </a:pPr>
            <a:endParaRPr lang="ar-D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rtl="1" eaLnBrk="1" hangingPunct="1">
              <a:lnSpc>
                <a:spcPct val="90000"/>
              </a:lnSpc>
              <a:buNone/>
              <a:defRPr/>
            </a:pPr>
            <a:r>
              <a:rPr lang="ar-D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المجال</a:t>
            </a:r>
            <a:r>
              <a:rPr lang="ar-D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ar-DZ" dirty="0">
                <a:latin typeface="Calibri" panose="020F0502020204030204" pitchFamily="34" charset="0"/>
                <a:cs typeface="Calibri" panose="020F0502020204030204" pitchFamily="34" charset="0"/>
              </a:rPr>
              <a:t>جميع قطاعات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الأنشطة الاقتصادية باستثناء </a:t>
            </a:r>
            <a:r>
              <a:rPr lang="ar-DZ" dirty="0">
                <a:latin typeface="Calibri" panose="020F0502020204030204" pitchFamily="34" charset="0"/>
                <a:cs typeface="Calibri" panose="020F0502020204030204" pitchFamily="34" charset="0"/>
              </a:rPr>
              <a:t>الزراعة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</a:p>
          <a:p>
            <a:pPr algn="just" rtl="1" eaLnBrk="1" hangingPunct="1">
              <a:lnSpc>
                <a:spcPct val="90000"/>
              </a:lnSpc>
              <a:buNone/>
              <a:defRPr/>
            </a:pP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تتم </a:t>
            </a:r>
            <a:r>
              <a:rPr lang="ar-DZ" dirty="0">
                <a:latin typeface="Calibri" panose="020F0502020204030204" pitchFamily="34" charset="0"/>
                <a:cs typeface="Calibri" panose="020F0502020204030204" pitchFamily="34" charset="0"/>
              </a:rPr>
              <a:t>كل خمس أو عشر سنوات ، ولا سيما عند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القيام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بتغيير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في سنة الأساس </a:t>
            </a:r>
            <a:r>
              <a:rPr lang="ar-DZ" dirty="0">
                <a:latin typeface="Calibri" panose="020F0502020204030204" pitchFamily="34" charset="0"/>
                <a:cs typeface="Calibri" panose="020F0502020204030204" pitchFamily="34" charset="0"/>
              </a:rPr>
              <a:t>المحاسبي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؛</a:t>
            </a:r>
          </a:p>
          <a:p>
            <a:pPr algn="r" rtl="1" eaLnBrk="1" hangingPunct="1">
              <a:lnSpc>
                <a:spcPct val="90000"/>
              </a:lnSpc>
              <a:buNone/>
              <a:defRPr/>
            </a:pPr>
            <a:r>
              <a:rPr lang="ar-D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الخصائص </a:t>
            </a:r>
            <a:r>
              <a:rPr lang="ar-D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تخص الشركات </a:t>
            </a:r>
            <a:r>
              <a:rPr lang="ar-DZ" dirty="0">
                <a:latin typeface="Calibri" panose="020F0502020204030204" pitchFamily="34" charset="0"/>
                <a:cs typeface="Calibri" panose="020F0502020204030204" pitchFamily="34" charset="0"/>
              </a:rPr>
              <a:t>وجميع </a:t>
            </a:r>
            <a:r>
              <a:rPr lang="ar-DZ" dirty="0" smtClean="0">
                <a:latin typeface="Calibri" panose="020F0502020204030204" pitchFamily="34" charset="0"/>
                <a:cs typeface="Calibri" panose="020F0502020204030204" pitchFamily="34" charset="0"/>
              </a:rPr>
              <a:t>وحداتها؛</a:t>
            </a:r>
          </a:p>
          <a:p>
            <a:pPr algn="r" rtl="1" eaLnBrk="1" hangingPunct="1">
              <a:lnSpc>
                <a:spcPct val="90000"/>
              </a:lnSpc>
              <a:buNone/>
              <a:defRPr/>
            </a:pPr>
            <a:endParaRPr lang="ar-D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 eaLnBrk="1" hangingPunct="1">
              <a:lnSpc>
                <a:spcPct val="90000"/>
              </a:lnSpc>
              <a:buNone/>
              <a:defRPr/>
            </a:pPr>
            <a:r>
              <a:rPr lang="ar-D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يوفر </a:t>
            </a:r>
            <a:r>
              <a:rPr lang="ar-DZ" b="1" dirty="0">
                <a:latin typeface="Calibri" panose="020F0502020204030204" pitchFamily="34" charset="0"/>
                <a:cs typeface="Calibri" panose="020F0502020204030204" pitchFamily="34" charset="0"/>
              </a:rPr>
              <a:t>معلومات عن الاستهلاك الوسيط حسب </a:t>
            </a:r>
            <a:r>
              <a:rPr lang="ar-D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المنتج</a:t>
            </a:r>
            <a:endParaRPr lang="fr-FR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55576" y="277813"/>
            <a:ext cx="8102674" cy="918939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771309"/>
            </a:solidFill>
          </a:ln>
        </p:spPr>
        <p:txBody>
          <a:bodyPr/>
          <a:lstStyle/>
          <a:p>
            <a:pPr algn="ctr" rtl="1">
              <a:lnSpc>
                <a:spcPct val="90000"/>
              </a:lnSpc>
              <a:defRPr/>
            </a:pPr>
            <a:r>
              <a:rPr lang="ar-DZ" sz="3600" b="1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2- مصادر البيانات الإحصائية</a:t>
            </a:r>
            <a:endParaRPr lang="fr-FR" sz="36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4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ches">
  <a:themeElements>
    <a:clrScheme name="Couche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ouche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ouche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8467</TotalTime>
  <Words>1479</Words>
  <Application>Microsoft Office PowerPoint</Application>
  <PresentationFormat>Affichage à l'écran (4:3)</PresentationFormat>
  <Paragraphs>268</Paragraphs>
  <Slides>27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27</vt:i4>
      </vt:variant>
    </vt:vector>
  </HeadingPairs>
  <TitlesOfParts>
    <vt:vector size="30" baseType="lpstr">
      <vt:lpstr>Couches</vt:lpstr>
      <vt:lpstr>Clip</vt:lpstr>
      <vt:lpstr>Document</vt:lpstr>
      <vt:lpstr>Présentation PowerPoint</vt:lpstr>
      <vt:lpstr>محتوى العرض</vt:lpstr>
      <vt:lpstr>بعض المصادر</vt:lpstr>
      <vt:lpstr>مقدمة</vt:lpstr>
      <vt:lpstr>1- الإطار المفاهمي</vt:lpstr>
      <vt:lpstr>1- الإطار المفاهمي</vt:lpstr>
      <vt:lpstr>2- مصادر البيانات الإحصائية</vt:lpstr>
      <vt:lpstr>2- مصادر البيانات الإحصائية</vt:lpstr>
      <vt:lpstr>2- مصادر البيانات الإحصائية</vt:lpstr>
      <vt:lpstr>2- مصادر البيانات الإحصائية</vt:lpstr>
      <vt:lpstr>2- مصادر البيانات الإحصائية</vt:lpstr>
      <vt:lpstr>2- مصادر البيانات الإحصائية</vt:lpstr>
      <vt:lpstr>2- مصادر البيانات الإحصائية</vt:lpstr>
      <vt:lpstr>SIE    3- النظام الوسطي للمؤسسات </vt:lpstr>
      <vt:lpstr>SIE    3- النظام الوسطي للمؤسسات </vt:lpstr>
      <vt:lpstr>Présentation PowerPoint</vt:lpstr>
      <vt:lpstr>Présentation PowerPoint</vt:lpstr>
      <vt:lpstr>SIE    3- النظام الوسطي للمؤسسات </vt:lpstr>
      <vt:lpstr>4- المعالجات خارج النظام الوسطي</vt:lpstr>
      <vt:lpstr>4- المعالجات خارج النظام الوسطي</vt:lpstr>
      <vt:lpstr>4- المعالجات خارج النظام الوسطي</vt:lpstr>
      <vt:lpstr>4- المعالجات خارج النظام الوسطي</vt:lpstr>
      <vt:lpstr>4- المعالجات خارج النظام الوسطي</vt:lpstr>
      <vt:lpstr>4- المعالجات خارج النظام الوسطي</vt:lpstr>
      <vt:lpstr>4- المعالجات خارج النظام الوسطي</vt:lpstr>
      <vt:lpstr>5-خاتمة</vt:lpstr>
      <vt:lpstr>Présentation PowerPoint</vt:lpstr>
    </vt:vector>
  </TitlesOfParts>
  <Company>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Inventaire des sources d’informations statistiques potentielles pour évaluation PIB</dc:title>
  <dc:creator>DCCN</dc:creator>
  <cp:lastModifiedBy>Hamid Zidouni</cp:lastModifiedBy>
  <cp:revision>218</cp:revision>
  <dcterms:created xsi:type="dcterms:W3CDTF">2009-03-16T06:27:57Z</dcterms:created>
  <dcterms:modified xsi:type="dcterms:W3CDTF">2022-11-09T21:56:21Z</dcterms:modified>
</cp:coreProperties>
</file>