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16"/>
  </p:notesMasterIdLst>
  <p:sldIdLst>
    <p:sldId id="318" r:id="rId4"/>
    <p:sldId id="319" r:id="rId5"/>
    <p:sldId id="292" r:id="rId6"/>
    <p:sldId id="327" r:id="rId7"/>
    <p:sldId id="326" r:id="rId8"/>
    <p:sldId id="315" r:id="rId9"/>
    <p:sldId id="331" r:id="rId10"/>
    <p:sldId id="329" r:id="rId11"/>
    <p:sldId id="332" r:id="rId12"/>
    <p:sldId id="330" r:id="rId13"/>
    <p:sldId id="325" r:id="rId14"/>
    <p:sldId id="273" r:id="rId15"/>
  </p:sldIdLst>
  <p:sldSz cx="9144000" cy="5715000" type="screen16x1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93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9" d="100"/>
          <a:sy n="129" d="100"/>
        </p:scale>
        <p:origin x="1104" y="11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E5F218-FE03-42E4-A210-D34234FF495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81DCDBEE-8916-43DC-91ED-F70A3C3E4D97}">
      <dgm:prSet phldrT="[Text]" custT="1"/>
      <dgm:spPr>
        <a:noFill/>
        <a:ln>
          <a:solidFill>
            <a:srgbClr val="4472C4">
              <a:shade val="50000"/>
            </a:srgbClr>
          </a:solidFill>
        </a:ln>
      </dgm:spPr>
      <dgm:t>
        <a:bodyPr/>
        <a:lstStyle/>
        <a:p>
          <a:pPr algn="ctr" rtl="1"/>
          <a:r>
            <a:rPr lang="ar-AE" sz="1100">
              <a:ln>
                <a:solidFill>
                  <a:srgbClr val="4472C4">
                    <a:shade val="50000"/>
                  </a:srgbClr>
                </a:solidFill>
              </a:ln>
            </a:rPr>
            <a:t>حسابات العرض والاستخدام (العمليات على السلع والخدمات)</a:t>
          </a:r>
          <a:endParaRPr lang="en-US" sz="1100">
            <a:ln>
              <a:solidFill>
                <a:srgbClr val="4472C4">
                  <a:shade val="50000"/>
                </a:srgbClr>
              </a:solidFill>
            </a:ln>
          </a:endParaRPr>
        </a:p>
      </dgm:t>
    </dgm:pt>
    <dgm:pt modelId="{D1D6A7D4-BA2D-4E2A-91B5-D5E98D2E5C87}" type="parTrans" cxnId="{410E31D1-84C1-4674-B650-7102A0B47B68}">
      <dgm:prSet/>
      <dgm:spPr/>
      <dgm:t>
        <a:bodyPr/>
        <a:lstStyle/>
        <a:p>
          <a:endParaRPr lang="en-US"/>
        </a:p>
      </dgm:t>
    </dgm:pt>
    <dgm:pt modelId="{4B120670-2BF8-44C0-A4A4-CB90F6391C76}" type="sibTrans" cxnId="{410E31D1-84C1-4674-B650-7102A0B47B68}">
      <dgm:prSet/>
      <dgm:spPr/>
      <dgm:t>
        <a:bodyPr/>
        <a:lstStyle/>
        <a:p>
          <a:endParaRPr lang="en-US"/>
        </a:p>
      </dgm:t>
    </dgm:pt>
    <dgm:pt modelId="{02C4C72A-F6FA-4154-88CF-E5C09DC91418}">
      <dgm:prSet phldrT="[Text]" custT="1"/>
      <dgm:spPr>
        <a:noFill/>
        <a:ln>
          <a:solidFill>
            <a:srgbClr val="4472C4">
              <a:shade val="50000"/>
            </a:srgbClr>
          </a:solidFill>
        </a:ln>
      </dgm:spPr>
      <dgm:t>
        <a:bodyPr/>
        <a:lstStyle/>
        <a:p>
          <a:r>
            <a:rPr lang="ar-AE" sz="1200">
              <a:ln>
                <a:solidFill>
                  <a:srgbClr val="4472C4">
                    <a:shade val="50000"/>
                  </a:srgbClr>
                </a:solidFill>
              </a:ln>
            </a:rPr>
            <a:t>الناتج المحلي الإجمالي والدخل القومي والإدخار القومي</a:t>
          </a:r>
          <a:endParaRPr lang="en-US" sz="1200">
            <a:ln>
              <a:solidFill>
                <a:srgbClr val="4472C4">
                  <a:shade val="50000"/>
                </a:srgbClr>
              </a:solidFill>
            </a:ln>
          </a:endParaRPr>
        </a:p>
      </dgm:t>
    </dgm:pt>
    <dgm:pt modelId="{B2C3C5D0-9B55-4078-BC9D-E5FCB44B03D4}" type="parTrans" cxnId="{29A91EF6-43CA-417E-8797-28236995C061}">
      <dgm:prSet/>
      <dgm:spPr/>
      <dgm:t>
        <a:bodyPr/>
        <a:lstStyle/>
        <a:p>
          <a:endParaRPr lang="en-US"/>
        </a:p>
      </dgm:t>
    </dgm:pt>
    <dgm:pt modelId="{21AA7C0C-CB54-462E-AB0D-9CFE095114FD}" type="sibTrans" cxnId="{29A91EF6-43CA-417E-8797-28236995C061}">
      <dgm:prSet/>
      <dgm:spPr/>
      <dgm:t>
        <a:bodyPr/>
        <a:lstStyle/>
        <a:p>
          <a:endParaRPr lang="en-US"/>
        </a:p>
      </dgm:t>
    </dgm:pt>
    <dgm:pt modelId="{0007F3FB-3023-4C26-94E9-B13D65A153FF}">
      <dgm:prSet phldrT="[Text]" custT="1"/>
      <dgm:spPr>
        <a:noFill/>
        <a:ln>
          <a:solidFill>
            <a:srgbClr val="4472C4">
              <a:shade val="50000"/>
            </a:srgbClr>
          </a:solidFill>
        </a:ln>
      </dgm:spPr>
      <dgm:t>
        <a:bodyPr/>
        <a:lstStyle/>
        <a:p>
          <a:r>
            <a:rPr lang="ar-AE" sz="1200">
              <a:ln>
                <a:solidFill>
                  <a:srgbClr val="4472C4">
                    <a:shade val="50000"/>
                  </a:srgbClr>
                </a:solidFill>
              </a:ln>
            </a:rPr>
            <a:t>الحسابات الاقتصادية المندمجة( العمليات التوزيعية للدخل)</a:t>
          </a:r>
          <a:endParaRPr lang="en-US" sz="1200">
            <a:ln>
              <a:solidFill>
                <a:srgbClr val="4472C4">
                  <a:shade val="50000"/>
                </a:srgbClr>
              </a:solidFill>
            </a:ln>
          </a:endParaRPr>
        </a:p>
      </dgm:t>
    </dgm:pt>
    <dgm:pt modelId="{8DC60D23-0665-4511-87E2-4F82626AE71B}" type="parTrans" cxnId="{AD660547-E5F7-482E-AECB-8A8C57654849}">
      <dgm:prSet/>
      <dgm:spPr/>
      <dgm:t>
        <a:bodyPr/>
        <a:lstStyle/>
        <a:p>
          <a:endParaRPr lang="en-US"/>
        </a:p>
      </dgm:t>
    </dgm:pt>
    <dgm:pt modelId="{B507C856-07D8-4B9B-82E3-135EED6785B3}" type="sibTrans" cxnId="{AD660547-E5F7-482E-AECB-8A8C57654849}">
      <dgm:prSet/>
      <dgm:spPr/>
      <dgm:t>
        <a:bodyPr/>
        <a:lstStyle/>
        <a:p>
          <a:endParaRPr lang="en-US"/>
        </a:p>
      </dgm:t>
    </dgm:pt>
    <dgm:pt modelId="{ECAF957E-FE2D-48DA-94A1-48F520FDFAC6}">
      <dgm:prSet phldrT="[Text]" custT="1"/>
      <dgm:spPr>
        <a:noFill/>
        <a:ln>
          <a:solidFill>
            <a:srgbClr val="4472C4">
              <a:shade val="50000"/>
            </a:srgbClr>
          </a:solidFill>
        </a:ln>
      </dgm:spPr>
      <dgm:t>
        <a:bodyPr/>
        <a:lstStyle/>
        <a:p>
          <a:r>
            <a:rPr lang="ar-AE" sz="1200">
              <a:ln>
                <a:solidFill>
                  <a:srgbClr val="4472C4">
                    <a:shade val="50000"/>
                  </a:srgbClr>
                </a:solidFill>
              </a:ln>
            </a:rPr>
            <a:t>القدرات التمويلية والحساب المالي(حسب القطاعات المؤسسية)</a:t>
          </a:r>
          <a:endParaRPr lang="en-US" sz="1200">
            <a:ln>
              <a:solidFill>
                <a:srgbClr val="4472C4">
                  <a:shade val="50000"/>
                </a:srgbClr>
              </a:solidFill>
            </a:ln>
          </a:endParaRPr>
        </a:p>
      </dgm:t>
    </dgm:pt>
    <dgm:pt modelId="{821DD7E2-145D-4943-A271-1396EBD05D30}" type="parTrans" cxnId="{E5056B42-CD95-4E95-BC96-0363D82B8F32}">
      <dgm:prSet/>
      <dgm:spPr/>
      <dgm:t>
        <a:bodyPr/>
        <a:lstStyle/>
        <a:p>
          <a:endParaRPr lang="en-US"/>
        </a:p>
      </dgm:t>
    </dgm:pt>
    <dgm:pt modelId="{A30FE226-5035-41B1-9CFA-7ECB8297689A}" type="sibTrans" cxnId="{E5056B42-CD95-4E95-BC96-0363D82B8F32}">
      <dgm:prSet/>
      <dgm:spPr/>
      <dgm:t>
        <a:bodyPr/>
        <a:lstStyle/>
        <a:p>
          <a:endParaRPr lang="en-US"/>
        </a:p>
      </dgm:t>
    </dgm:pt>
    <dgm:pt modelId="{B6B5BD2E-68D7-4FFA-938C-DBAF5EE927D4}">
      <dgm:prSet phldrT="[Text]" custT="1"/>
      <dgm:spPr>
        <a:noFill/>
        <a:ln>
          <a:solidFill>
            <a:srgbClr val="4472C4">
              <a:shade val="50000"/>
            </a:srgbClr>
          </a:solidFill>
        </a:ln>
      </dgm:spPr>
      <dgm:t>
        <a:bodyPr/>
        <a:lstStyle/>
        <a:p>
          <a:r>
            <a:rPr lang="ar-AE" sz="1200">
              <a:ln>
                <a:solidFill>
                  <a:srgbClr val="4472C4">
                    <a:shade val="50000"/>
                  </a:srgbClr>
                </a:solidFill>
              </a:ln>
            </a:rPr>
            <a:t>الحسابات المالية القطاعية المندمجة (العمليات المالية)</a:t>
          </a:r>
          <a:endParaRPr lang="en-US" sz="1200">
            <a:ln>
              <a:solidFill>
                <a:srgbClr val="4472C4">
                  <a:shade val="50000"/>
                </a:srgbClr>
              </a:solidFill>
            </a:ln>
          </a:endParaRPr>
        </a:p>
      </dgm:t>
    </dgm:pt>
    <dgm:pt modelId="{BED39227-837A-4184-B490-85738330E8BB}" type="parTrans" cxnId="{9AA30683-DEA2-4B2C-BEE7-B520683E32FA}">
      <dgm:prSet/>
      <dgm:spPr/>
      <dgm:t>
        <a:bodyPr/>
        <a:lstStyle/>
        <a:p>
          <a:endParaRPr lang="en-US"/>
        </a:p>
      </dgm:t>
    </dgm:pt>
    <dgm:pt modelId="{546B110A-ACE2-4131-8F39-3F1909FFD50D}" type="sibTrans" cxnId="{9AA30683-DEA2-4B2C-BEE7-B520683E32FA}">
      <dgm:prSet/>
      <dgm:spPr/>
      <dgm:t>
        <a:bodyPr/>
        <a:lstStyle/>
        <a:p>
          <a:endParaRPr lang="en-US"/>
        </a:p>
      </dgm:t>
    </dgm:pt>
    <dgm:pt modelId="{9B790F2A-394F-4A3E-B7B9-DCADD7F763B5}" type="pres">
      <dgm:prSet presAssocID="{C8E5F218-FE03-42E4-A210-D34234FF4953}" presName="diagram" presStyleCnt="0">
        <dgm:presLayoutVars>
          <dgm:dir/>
          <dgm:resizeHandles val="exact"/>
        </dgm:presLayoutVars>
      </dgm:prSet>
      <dgm:spPr/>
    </dgm:pt>
    <dgm:pt modelId="{02F7E7EE-29AC-488F-B189-11217C254202}" type="pres">
      <dgm:prSet presAssocID="{81DCDBEE-8916-43DC-91ED-F70A3C3E4D97}" presName="node" presStyleLbl="node1" presStyleIdx="0" presStyleCnt="5" custLinFactNeighborX="5589" custLinFactNeighborY="-2662">
        <dgm:presLayoutVars>
          <dgm:bulletEnabled val="1"/>
        </dgm:presLayoutVars>
      </dgm:prSet>
      <dgm:spPr/>
    </dgm:pt>
    <dgm:pt modelId="{B3C8B24A-7169-4C71-A8AF-D7B0C9AF6FEB}" type="pres">
      <dgm:prSet presAssocID="{4B120670-2BF8-44C0-A4A4-CB90F6391C76}" presName="sibTrans" presStyleLbl="sibTrans2D1" presStyleIdx="0" presStyleCnt="4" custFlipHor="0" custScaleX="143997" custScaleY="71680" custLinFactNeighborX="0" custLinFactNeighborY="3322"/>
      <dgm:spPr/>
    </dgm:pt>
    <dgm:pt modelId="{7CA9E5EF-7244-4E0F-9964-C4DD90905977}" type="pres">
      <dgm:prSet presAssocID="{4B120670-2BF8-44C0-A4A4-CB90F6391C76}" presName="connectorText" presStyleLbl="sibTrans2D1" presStyleIdx="0" presStyleCnt="4"/>
      <dgm:spPr/>
    </dgm:pt>
    <dgm:pt modelId="{4905CAD3-F0D0-4FCB-B520-0F84BFF6E1D3}" type="pres">
      <dgm:prSet presAssocID="{02C4C72A-F6FA-4154-88CF-E5C09DC91418}" presName="node" presStyleLbl="node1" presStyleIdx="1" presStyleCnt="5">
        <dgm:presLayoutVars>
          <dgm:bulletEnabled val="1"/>
        </dgm:presLayoutVars>
      </dgm:prSet>
      <dgm:spPr/>
    </dgm:pt>
    <dgm:pt modelId="{DFE0CB06-233A-4CF1-9319-8F185750B2D9}" type="pres">
      <dgm:prSet presAssocID="{21AA7C0C-CB54-462E-AB0D-9CFE095114FD}" presName="sibTrans" presStyleLbl="sibTrans2D1" presStyleIdx="1" presStyleCnt="4"/>
      <dgm:spPr/>
    </dgm:pt>
    <dgm:pt modelId="{6E73860F-A18B-49A6-842C-626D9F98514B}" type="pres">
      <dgm:prSet presAssocID="{21AA7C0C-CB54-462E-AB0D-9CFE095114FD}" presName="connectorText" presStyleLbl="sibTrans2D1" presStyleIdx="1" presStyleCnt="4"/>
      <dgm:spPr/>
    </dgm:pt>
    <dgm:pt modelId="{C71C347A-90DF-4F56-922A-E4B8AC2F9B5B}" type="pres">
      <dgm:prSet presAssocID="{0007F3FB-3023-4C26-94E9-B13D65A153FF}" presName="node" presStyleLbl="node1" presStyleIdx="2" presStyleCnt="5" custLinFactNeighborX="-11178">
        <dgm:presLayoutVars>
          <dgm:bulletEnabled val="1"/>
        </dgm:presLayoutVars>
      </dgm:prSet>
      <dgm:spPr/>
    </dgm:pt>
    <dgm:pt modelId="{786F020D-49DE-4F84-AC62-DF9E5FEE5DB2}" type="pres">
      <dgm:prSet presAssocID="{B507C856-07D8-4B9B-82E3-135EED6785B3}" presName="sibTrans" presStyleLbl="sibTrans2D1" presStyleIdx="2" presStyleCnt="4"/>
      <dgm:spPr/>
    </dgm:pt>
    <dgm:pt modelId="{B611648A-2C74-4C85-9D9B-4231CE21EDD0}" type="pres">
      <dgm:prSet presAssocID="{B507C856-07D8-4B9B-82E3-135EED6785B3}" presName="connectorText" presStyleLbl="sibTrans2D1" presStyleIdx="2" presStyleCnt="4"/>
      <dgm:spPr/>
    </dgm:pt>
    <dgm:pt modelId="{17E7D82A-08EA-4645-B3D7-DE833D33B1D2}" type="pres">
      <dgm:prSet presAssocID="{ECAF957E-FE2D-48DA-94A1-48F520FDFAC6}" presName="node" presStyleLbl="node1" presStyleIdx="3" presStyleCnt="5" custLinFactNeighborX="-12775">
        <dgm:presLayoutVars>
          <dgm:bulletEnabled val="1"/>
        </dgm:presLayoutVars>
      </dgm:prSet>
      <dgm:spPr/>
    </dgm:pt>
    <dgm:pt modelId="{C2706B17-4239-4DB8-B1D5-9D087CEFFA4C}" type="pres">
      <dgm:prSet presAssocID="{A30FE226-5035-41B1-9CFA-7ECB8297689A}" presName="sibTrans" presStyleLbl="sibTrans2D1" presStyleIdx="3" presStyleCnt="4"/>
      <dgm:spPr/>
    </dgm:pt>
    <dgm:pt modelId="{B43049E0-E255-4F17-81B7-C1C3C161420C}" type="pres">
      <dgm:prSet presAssocID="{A30FE226-5035-41B1-9CFA-7ECB8297689A}" presName="connectorText" presStyleLbl="sibTrans2D1" presStyleIdx="3" presStyleCnt="4"/>
      <dgm:spPr/>
    </dgm:pt>
    <dgm:pt modelId="{126FE700-ABA0-4915-90B0-AD81DC3A65A2}" type="pres">
      <dgm:prSet presAssocID="{B6B5BD2E-68D7-4FFA-938C-DBAF5EE927D4}" presName="node" presStyleLbl="node1" presStyleIdx="4" presStyleCnt="5" custLinFactNeighborX="-27946" custLinFactNeighborY="-2662">
        <dgm:presLayoutVars>
          <dgm:bulletEnabled val="1"/>
        </dgm:presLayoutVars>
      </dgm:prSet>
      <dgm:spPr/>
    </dgm:pt>
  </dgm:ptLst>
  <dgm:cxnLst>
    <dgm:cxn modelId="{B167890B-7EEA-4270-8A4F-CFE1E0351775}" type="presOf" srcId="{4B120670-2BF8-44C0-A4A4-CB90F6391C76}" destId="{7CA9E5EF-7244-4E0F-9964-C4DD90905977}" srcOrd="1" destOrd="0" presId="urn:microsoft.com/office/officeart/2005/8/layout/process5"/>
    <dgm:cxn modelId="{E5056B42-CD95-4E95-BC96-0363D82B8F32}" srcId="{C8E5F218-FE03-42E4-A210-D34234FF4953}" destId="{ECAF957E-FE2D-48DA-94A1-48F520FDFAC6}" srcOrd="3" destOrd="0" parTransId="{821DD7E2-145D-4943-A271-1396EBD05D30}" sibTransId="{A30FE226-5035-41B1-9CFA-7ECB8297689A}"/>
    <dgm:cxn modelId="{962B1D44-4F01-4E0D-9179-1A0866031CAA}" type="presOf" srcId="{0007F3FB-3023-4C26-94E9-B13D65A153FF}" destId="{C71C347A-90DF-4F56-922A-E4B8AC2F9B5B}" srcOrd="0" destOrd="0" presId="urn:microsoft.com/office/officeart/2005/8/layout/process5"/>
    <dgm:cxn modelId="{AD660547-E5F7-482E-AECB-8A8C57654849}" srcId="{C8E5F218-FE03-42E4-A210-D34234FF4953}" destId="{0007F3FB-3023-4C26-94E9-B13D65A153FF}" srcOrd="2" destOrd="0" parTransId="{8DC60D23-0665-4511-87E2-4F82626AE71B}" sibTransId="{B507C856-07D8-4B9B-82E3-135EED6785B3}"/>
    <dgm:cxn modelId="{678B3D49-9E82-43B9-8402-9BCAB2B3D646}" type="presOf" srcId="{21AA7C0C-CB54-462E-AB0D-9CFE095114FD}" destId="{DFE0CB06-233A-4CF1-9319-8F185750B2D9}" srcOrd="0" destOrd="0" presId="urn:microsoft.com/office/officeart/2005/8/layout/process5"/>
    <dgm:cxn modelId="{7019056A-3FA7-47F6-8FCB-077A13D6A2C2}" type="presOf" srcId="{02C4C72A-F6FA-4154-88CF-E5C09DC91418}" destId="{4905CAD3-F0D0-4FCB-B520-0F84BFF6E1D3}" srcOrd="0" destOrd="0" presId="urn:microsoft.com/office/officeart/2005/8/layout/process5"/>
    <dgm:cxn modelId="{C04C3F70-3499-460A-8B1E-BF9010D64155}" type="presOf" srcId="{A30FE226-5035-41B1-9CFA-7ECB8297689A}" destId="{C2706B17-4239-4DB8-B1D5-9D087CEFFA4C}" srcOrd="0" destOrd="0" presId="urn:microsoft.com/office/officeart/2005/8/layout/process5"/>
    <dgm:cxn modelId="{C5EB5178-2BA1-4BDE-88EC-934B8BAAEDA7}" type="presOf" srcId="{C8E5F218-FE03-42E4-A210-D34234FF4953}" destId="{9B790F2A-394F-4A3E-B7B9-DCADD7F763B5}" srcOrd="0" destOrd="0" presId="urn:microsoft.com/office/officeart/2005/8/layout/process5"/>
    <dgm:cxn modelId="{9AA30683-DEA2-4B2C-BEE7-B520683E32FA}" srcId="{C8E5F218-FE03-42E4-A210-D34234FF4953}" destId="{B6B5BD2E-68D7-4FFA-938C-DBAF5EE927D4}" srcOrd="4" destOrd="0" parTransId="{BED39227-837A-4184-B490-85738330E8BB}" sibTransId="{546B110A-ACE2-4131-8F39-3F1909FFD50D}"/>
    <dgm:cxn modelId="{5C9E9297-EAAC-4E18-84A0-722D0CF3516E}" type="presOf" srcId="{A30FE226-5035-41B1-9CFA-7ECB8297689A}" destId="{B43049E0-E255-4F17-81B7-C1C3C161420C}" srcOrd="1" destOrd="0" presId="urn:microsoft.com/office/officeart/2005/8/layout/process5"/>
    <dgm:cxn modelId="{5CB3ED97-697B-46CC-8E98-6C50496FA614}" type="presOf" srcId="{21AA7C0C-CB54-462E-AB0D-9CFE095114FD}" destId="{6E73860F-A18B-49A6-842C-626D9F98514B}" srcOrd="1" destOrd="0" presId="urn:microsoft.com/office/officeart/2005/8/layout/process5"/>
    <dgm:cxn modelId="{A654D4CC-6078-4502-AC82-246CA670B9A5}" type="presOf" srcId="{B6B5BD2E-68D7-4FFA-938C-DBAF5EE927D4}" destId="{126FE700-ABA0-4915-90B0-AD81DC3A65A2}" srcOrd="0" destOrd="0" presId="urn:microsoft.com/office/officeart/2005/8/layout/process5"/>
    <dgm:cxn modelId="{49759ECE-20E1-48A7-B81E-DC8D9199AC41}" type="presOf" srcId="{4B120670-2BF8-44C0-A4A4-CB90F6391C76}" destId="{B3C8B24A-7169-4C71-A8AF-D7B0C9AF6FEB}" srcOrd="0" destOrd="0" presId="urn:microsoft.com/office/officeart/2005/8/layout/process5"/>
    <dgm:cxn modelId="{410E31D1-84C1-4674-B650-7102A0B47B68}" srcId="{C8E5F218-FE03-42E4-A210-D34234FF4953}" destId="{81DCDBEE-8916-43DC-91ED-F70A3C3E4D97}" srcOrd="0" destOrd="0" parTransId="{D1D6A7D4-BA2D-4E2A-91B5-D5E98D2E5C87}" sibTransId="{4B120670-2BF8-44C0-A4A4-CB90F6391C76}"/>
    <dgm:cxn modelId="{C75F57D9-0909-490E-8F3C-392384DF3299}" type="presOf" srcId="{81DCDBEE-8916-43DC-91ED-F70A3C3E4D97}" destId="{02F7E7EE-29AC-488F-B189-11217C254202}" srcOrd="0" destOrd="0" presId="urn:microsoft.com/office/officeart/2005/8/layout/process5"/>
    <dgm:cxn modelId="{445DC8E3-B825-4439-A981-4A70F576C8DB}" type="presOf" srcId="{B507C856-07D8-4B9B-82E3-135EED6785B3}" destId="{B611648A-2C74-4C85-9D9B-4231CE21EDD0}" srcOrd="1" destOrd="0" presId="urn:microsoft.com/office/officeart/2005/8/layout/process5"/>
    <dgm:cxn modelId="{29A91EF6-43CA-417E-8797-28236995C061}" srcId="{C8E5F218-FE03-42E4-A210-D34234FF4953}" destId="{02C4C72A-F6FA-4154-88CF-E5C09DC91418}" srcOrd="1" destOrd="0" parTransId="{B2C3C5D0-9B55-4078-BC9D-E5FCB44B03D4}" sibTransId="{21AA7C0C-CB54-462E-AB0D-9CFE095114FD}"/>
    <dgm:cxn modelId="{5DE529F8-E41E-42C7-B1E3-9E8CD94078FB}" type="presOf" srcId="{ECAF957E-FE2D-48DA-94A1-48F520FDFAC6}" destId="{17E7D82A-08EA-4645-B3D7-DE833D33B1D2}" srcOrd="0" destOrd="0" presId="urn:microsoft.com/office/officeart/2005/8/layout/process5"/>
    <dgm:cxn modelId="{F8A95CFF-D492-448C-9EF5-F1B759460A05}" type="presOf" srcId="{B507C856-07D8-4B9B-82E3-135EED6785B3}" destId="{786F020D-49DE-4F84-AC62-DF9E5FEE5DB2}" srcOrd="0" destOrd="0" presId="urn:microsoft.com/office/officeart/2005/8/layout/process5"/>
    <dgm:cxn modelId="{DE441DC8-F5CE-4262-8586-3C889C720F5D}" type="presParOf" srcId="{9B790F2A-394F-4A3E-B7B9-DCADD7F763B5}" destId="{02F7E7EE-29AC-488F-B189-11217C254202}" srcOrd="0" destOrd="0" presId="urn:microsoft.com/office/officeart/2005/8/layout/process5"/>
    <dgm:cxn modelId="{8AA832D5-99BA-401B-9405-D5EEB86C0E17}" type="presParOf" srcId="{9B790F2A-394F-4A3E-B7B9-DCADD7F763B5}" destId="{B3C8B24A-7169-4C71-A8AF-D7B0C9AF6FEB}" srcOrd="1" destOrd="0" presId="urn:microsoft.com/office/officeart/2005/8/layout/process5"/>
    <dgm:cxn modelId="{FB843780-DEDE-4CDC-918E-5B640ED63A06}" type="presParOf" srcId="{B3C8B24A-7169-4C71-A8AF-D7B0C9AF6FEB}" destId="{7CA9E5EF-7244-4E0F-9964-C4DD90905977}" srcOrd="0" destOrd="0" presId="urn:microsoft.com/office/officeart/2005/8/layout/process5"/>
    <dgm:cxn modelId="{37900508-B5F0-4232-A873-4C5DC4849EB0}" type="presParOf" srcId="{9B790F2A-394F-4A3E-B7B9-DCADD7F763B5}" destId="{4905CAD3-F0D0-4FCB-B520-0F84BFF6E1D3}" srcOrd="2" destOrd="0" presId="urn:microsoft.com/office/officeart/2005/8/layout/process5"/>
    <dgm:cxn modelId="{A44DCEB2-3C28-4010-936F-A4B5C03EF905}" type="presParOf" srcId="{9B790F2A-394F-4A3E-B7B9-DCADD7F763B5}" destId="{DFE0CB06-233A-4CF1-9319-8F185750B2D9}" srcOrd="3" destOrd="0" presId="urn:microsoft.com/office/officeart/2005/8/layout/process5"/>
    <dgm:cxn modelId="{8069D8B5-F37B-4C87-B3ED-4F4009814DA6}" type="presParOf" srcId="{DFE0CB06-233A-4CF1-9319-8F185750B2D9}" destId="{6E73860F-A18B-49A6-842C-626D9F98514B}" srcOrd="0" destOrd="0" presId="urn:microsoft.com/office/officeart/2005/8/layout/process5"/>
    <dgm:cxn modelId="{FCAC182A-4601-4781-AAEA-4CF5A18F387C}" type="presParOf" srcId="{9B790F2A-394F-4A3E-B7B9-DCADD7F763B5}" destId="{C71C347A-90DF-4F56-922A-E4B8AC2F9B5B}" srcOrd="4" destOrd="0" presId="urn:microsoft.com/office/officeart/2005/8/layout/process5"/>
    <dgm:cxn modelId="{939CC6CE-FEBA-4461-A900-4C9644741757}" type="presParOf" srcId="{9B790F2A-394F-4A3E-B7B9-DCADD7F763B5}" destId="{786F020D-49DE-4F84-AC62-DF9E5FEE5DB2}" srcOrd="5" destOrd="0" presId="urn:microsoft.com/office/officeart/2005/8/layout/process5"/>
    <dgm:cxn modelId="{2257BF5F-FBA1-42E7-BAC3-0C7BBA1F1E05}" type="presParOf" srcId="{786F020D-49DE-4F84-AC62-DF9E5FEE5DB2}" destId="{B611648A-2C74-4C85-9D9B-4231CE21EDD0}" srcOrd="0" destOrd="0" presId="urn:microsoft.com/office/officeart/2005/8/layout/process5"/>
    <dgm:cxn modelId="{5B13BFD8-586F-42FB-BC20-12FCC85EC2C7}" type="presParOf" srcId="{9B790F2A-394F-4A3E-B7B9-DCADD7F763B5}" destId="{17E7D82A-08EA-4645-B3D7-DE833D33B1D2}" srcOrd="6" destOrd="0" presId="urn:microsoft.com/office/officeart/2005/8/layout/process5"/>
    <dgm:cxn modelId="{C432BA79-570C-4967-AEFA-5E0AF10A705D}" type="presParOf" srcId="{9B790F2A-394F-4A3E-B7B9-DCADD7F763B5}" destId="{C2706B17-4239-4DB8-B1D5-9D087CEFFA4C}" srcOrd="7" destOrd="0" presId="urn:microsoft.com/office/officeart/2005/8/layout/process5"/>
    <dgm:cxn modelId="{CABE0298-717B-48BA-A19F-B8D3F67A9332}" type="presParOf" srcId="{C2706B17-4239-4DB8-B1D5-9D087CEFFA4C}" destId="{B43049E0-E255-4F17-81B7-C1C3C161420C}" srcOrd="0" destOrd="0" presId="urn:microsoft.com/office/officeart/2005/8/layout/process5"/>
    <dgm:cxn modelId="{2EDF2878-DDD0-48D3-9CFC-9140EF06E4D2}" type="presParOf" srcId="{9B790F2A-394F-4A3E-B7B9-DCADD7F763B5}" destId="{126FE700-ABA0-4915-90B0-AD81DC3A65A2}" srcOrd="8" destOrd="0" presId="urn:microsoft.com/office/officeart/2005/8/layout/process5"/>
  </dgm:cxnLst>
  <dgm:bg/>
  <dgm:whole>
    <a:ln>
      <a:solidFill>
        <a:srgbClr val="4472C4">
          <a:shade val="50000"/>
        </a:srgb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F7E7EE-29AC-488F-B189-11217C254202}">
      <dsp:nvSpPr>
        <dsp:cNvPr id="0" name=""/>
        <dsp:cNvSpPr/>
      </dsp:nvSpPr>
      <dsp:spPr>
        <a:xfrm>
          <a:off x="100990" y="304900"/>
          <a:ext cx="1704895" cy="1022937"/>
        </a:xfrm>
        <a:prstGeom prst="roundRect">
          <a:avLst>
            <a:gd name="adj" fmla="val 10000"/>
          </a:avLst>
        </a:prstGeom>
        <a:noFill/>
        <a:ln w="25400" cap="flat" cmpd="sng" algn="ctr">
          <a:solidFill>
            <a:srgbClr val="4472C4">
              <a:shade val="50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ar-AE" sz="1100" kern="1200">
              <a:ln>
                <a:solidFill>
                  <a:srgbClr val="4472C4">
                    <a:shade val="50000"/>
                  </a:srgbClr>
                </a:solidFill>
              </a:ln>
            </a:rPr>
            <a:t>حسابات العرض والاستخدام (العمليات على السلع والخدمات)</a:t>
          </a:r>
          <a:endParaRPr lang="en-US" sz="1100" kern="1200">
            <a:ln>
              <a:solidFill>
                <a:srgbClr val="4472C4">
                  <a:shade val="50000"/>
                </a:srgbClr>
              </a:solidFill>
            </a:ln>
          </a:endParaRPr>
        </a:p>
      </dsp:txBody>
      <dsp:txXfrm>
        <a:off x="130951" y="334861"/>
        <a:ext cx="1644973" cy="963015"/>
      </dsp:txXfrm>
    </dsp:sp>
    <dsp:sp modelId="{B3C8B24A-7169-4C71-A8AF-D7B0C9AF6FEB}">
      <dsp:nvSpPr>
        <dsp:cNvPr id="0" name=""/>
        <dsp:cNvSpPr/>
      </dsp:nvSpPr>
      <dsp:spPr>
        <a:xfrm rot="40849">
          <a:off x="1866536" y="692389"/>
          <a:ext cx="447769" cy="3030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866539" y="752464"/>
        <a:ext cx="356847" cy="181843"/>
      </dsp:txXfrm>
    </dsp:sp>
    <dsp:sp modelId="{4905CAD3-F0D0-4FCB-B520-0F84BFF6E1D3}">
      <dsp:nvSpPr>
        <dsp:cNvPr id="0" name=""/>
        <dsp:cNvSpPr/>
      </dsp:nvSpPr>
      <dsp:spPr>
        <a:xfrm>
          <a:off x="2392557" y="332131"/>
          <a:ext cx="1704895" cy="1022937"/>
        </a:xfrm>
        <a:prstGeom prst="roundRect">
          <a:avLst>
            <a:gd name="adj" fmla="val 10000"/>
          </a:avLst>
        </a:prstGeom>
        <a:noFill/>
        <a:ln w="25400" cap="flat" cmpd="sng" algn="ctr">
          <a:solidFill>
            <a:srgbClr val="4472C4">
              <a:shade val="50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ln>
                <a:solidFill>
                  <a:srgbClr val="4472C4">
                    <a:shade val="50000"/>
                  </a:srgbClr>
                </a:solidFill>
              </a:ln>
            </a:rPr>
            <a:t>الناتج المحلي الإجمالي والدخل القومي والإدخار القومي</a:t>
          </a:r>
          <a:endParaRPr lang="en-US" sz="1200" kern="1200">
            <a:ln>
              <a:solidFill>
                <a:srgbClr val="4472C4">
                  <a:shade val="50000"/>
                </a:srgbClr>
              </a:solidFill>
            </a:ln>
          </a:endParaRPr>
        </a:p>
      </dsp:txBody>
      <dsp:txXfrm>
        <a:off x="2422518" y="362092"/>
        <a:ext cx="1644973" cy="963015"/>
      </dsp:txXfrm>
    </dsp:sp>
    <dsp:sp modelId="{DFE0CB06-233A-4CF1-9319-8F185750B2D9}">
      <dsp:nvSpPr>
        <dsp:cNvPr id="0" name=""/>
        <dsp:cNvSpPr/>
      </dsp:nvSpPr>
      <dsp:spPr>
        <a:xfrm>
          <a:off x="4205557" y="632192"/>
          <a:ext cx="260433" cy="4228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205557" y="716755"/>
        <a:ext cx="182303" cy="253688"/>
      </dsp:txXfrm>
    </dsp:sp>
    <dsp:sp modelId="{C71C347A-90DF-4F56-922A-E4B8AC2F9B5B}">
      <dsp:nvSpPr>
        <dsp:cNvPr id="0" name=""/>
        <dsp:cNvSpPr/>
      </dsp:nvSpPr>
      <dsp:spPr>
        <a:xfrm>
          <a:off x="4588837" y="332131"/>
          <a:ext cx="1704895" cy="1022937"/>
        </a:xfrm>
        <a:prstGeom prst="roundRect">
          <a:avLst>
            <a:gd name="adj" fmla="val 10000"/>
          </a:avLst>
        </a:prstGeom>
        <a:noFill/>
        <a:ln w="25400" cap="flat" cmpd="sng" algn="ctr">
          <a:solidFill>
            <a:srgbClr val="4472C4">
              <a:shade val="50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ln>
                <a:solidFill>
                  <a:srgbClr val="4472C4">
                    <a:shade val="50000"/>
                  </a:srgbClr>
                </a:solidFill>
              </a:ln>
            </a:rPr>
            <a:t>الحسابات الاقتصادية المندمجة( العمليات التوزيعية للدخل)</a:t>
          </a:r>
          <a:endParaRPr lang="en-US" sz="1200" kern="1200">
            <a:ln>
              <a:solidFill>
                <a:srgbClr val="4472C4">
                  <a:shade val="50000"/>
                </a:srgbClr>
              </a:solidFill>
            </a:ln>
          </a:endParaRPr>
        </a:p>
      </dsp:txBody>
      <dsp:txXfrm>
        <a:off x="4618798" y="362092"/>
        <a:ext cx="1644973" cy="963015"/>
      </dsp:txXfrm>
    </dsp:sp>
    <dsp:sp modelId="{786F020D-49DE-4F84-AC62-DF9E5FEE5DB2}">
      <dsp:nvSpPr>
        <dsp:cNvPr id="0" name=""/>
        <dsp:cNvSpPr/>
      </dsp:nvSpPr>
      <dsp:spPr>
        <a:xfrm rot="5454896">
          <a:off x="5247092" y="1474411"/>
          <a:ext cx="361483" cy="4228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5400000">
        <a:off x="5301855" y="1505083"/>
        <a:ext cx="253688" cy="253038"/>
      </dsp:txXfrm>
    </dsp:sp>
    <dsp:sp modelId="{17E7D82A-08EA-4645-B3D7-DE833D33B1D2}">
      <dsp:nvSpPr>
        <dsp:cNvPr id="0" name=""/>
        <dsp:cNvSpPr/>
      </dsp:nvSpPr>
      <dsp:spPr>
        <a:xfrm>
          <a:off x="4561610" y="2037026"/>
          <a:ext cx="1704895" cy="1022937"/>
        </a:xfrm>
        <a:prstGeom prst="roundRect">
          <a:avLst>
            <a:gd name="adj" fmla="val 10000"/>
          </a:avLst>
        </a:prstGeom>
        <a:noFill/>
        <a:ln w="25400" cap="flat" cmpd="sng" algn="ctr">
          <a:solidFill>
            <a:srgbClr val="4472C4">
              <a:shade val="50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ln>
                <a:solidFill>
                  <a:srgbClr val="4472C4">
                    <a:shade val="50000"/>
                  </a:srgbClr>
                </a:solidFill>
              </a:ln>
            </a:rPr>
            <a:t>القدرات التمويلية والحساب المالي(حسب القطاعات المؤسسية)</a:t>
          </a:r>
          <a:endParaRPr lang="en-US" sz="1200" kern="1200">
            <a:ln>
              <a:solidFill>
                <a:srgbClr val="4472C4">
                  <a:shade val="50000"/>
                </a:srgbClr>
              </a:solidFill>
            </a:ln>
          </a:endParaRPr>
        </a:p>
      </dsp:txBody>
      <dsp:txXfrm>
        <a:off x="4591571" y="2066987"/>
        <a:ext cx="1644973" cy="963015"/>
      </dsp:txXfrm>
    </dsp:sp>
    <dsp:sp modelId="{C2706B17-4239-4DB8-B1D5-9D087CEFFA4C}">
      <dsp:nvSpPr>
        <dsp:cNvPr id="0" name=""/>
        <dsp:cNvSpPr/>
      </dsp:nvSpPr>
      <dsp:spPr>
        <a:xfrm rot="10835384">
          <a:off x="3856141" y="2323618"/>
          <a:ext cx="498548" cy="4228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3982982" y="2408834"/>
        <a:ext cx="371704" cy="253688"/>
      </dsp:txXfrm>
    </dsp:sp>
    <dsp:sp modelId="{126FE700-ABA0-4915-90B0-AD81DC3A65A2}">
      <dsp:nvSpPr>
        <dsp:cNvPr id="0" name=""/>
        <dsp:cNvSpPr/>
      </dsp:nvSpPr>
      <dsp:spPr>
        <a:xfrm>
          <a:off x="1916107" y="2009795"/>
          <a:ext cx="1704895" cy="1022937"/>
        </a:xfrm>
        <a:prstGeom prst="roundRect">
          <a:avLst>
            <a:gd name="adj" fmla="val 10000"/>
          </a:avLst>
        </a:prstGeom>
        <a:noFill/>
        <a:ln w="25400" cap="flat" cmpd="sng" algn="ctr">
          <a:solidFill>
            <a:srgbClr val="4472C4">
              <a:shade val="50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ln>
                <a:solidFill>
                  <a:srgbClr val="4472C4">
                    <a:shade val="50000"/>
                  </a:srgbClr>
                </a:solidFill>
              </a:ln>
            </a:rPr>
            <a:t>الحسابات المالية القطاعية المندمجة (العمليات المالية)</a:t>
          </a:r>
          <a:endParaRPr lang="en-US" sz="1200" kern="1200">
            <a:ln>
              <a:solidFill>
                <a:srgbClr val="4472C4">
                  <a:shade val="50000"/>
                </a:srgbClr>
              </a:solidFill>
            </a:ln>
          </a:endParaRPr>
        </a:p>
      </dsp:txBody>
      <dsp:txXfrm>
        <a:off x="1946068" y="2039756"/>
        <a:ext cx="1644973" cy="96301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135"/>
          </a:xfrm>
          <a:prstGeom prst="rect">
            <a:avLst/>
          </a:prstGeom>
        </p:spPr>
        <p:txBody>
          <a:bodyPr vert="horz" lIns="91422" tIns="45711" rIns="91422" bIns="45711" rtlCol="0"/>
          <a:lstStyle>
            <a:lvl1pPr algn="l">
              <a:defRPr sz="1200"/>
            </a:lvl1pPr>
          </a:lstStyle>
          <a:p>
            <a:endParaRPr lang="en-US"/>
          </a:p>
        </p:txBody>
      </p:sp>
      <p:sp>
        <p:nvSpPr>
          <p:cNvPr id="3" name="Date Placeholder 2"/>
          <p:cNvSpPr>
            <a:spLocks noGrp="1"/>
          </p:cNvSpPr>
          <p:nvPr>
            <p:ph type="dt" idx="1"/>
          </p:nvPr>
        </p:nvSpPr>
        <p:spPr>
          <a:xfrm>
            <a:off x="3850443" y="1"/>
            <a:ext cx="2945659" cy="498135"/>
          </a:xfrm>
          <a:prstGeom prst="rect">
            <a:avLst/>
          </a:prstGeom>
        </p:spPr>
        <p:txBody>
          <a:bodyPr vert="horz" lIns="91422" tIns="45711" rIns="91422" bIns="45711" rtlCol="0"/>
          <a:lstStyle>
            <a:lvl1pPr algn="r">
              <a:defRPr sz="1200"/>
            </a:lvl1pPr>
          </a:lstStyle>
          <a:p>
            <a:fld id="{907D58F9-5C0C-4D11-A14C-B2DB966D6D96}" type="datetimeFigureOut">
              <a:rPr lang="en-US" smtClean="0"/>
              <a:t>11/4/2022</a:t>
            </a:fld>
            <a:endParaRPr lang="en-US"/>
          </a:p>
        </p:txBody>
      </p:sp>
      <p:sp>
        <p:nvSpPr>
          <p:cNvPr id="4" name="Slide Image Placeholder 3"/>
          <p:cNvSpPr>
            <a:spLocks noGrp="1" noRot="1" noChangeAspect="1"/>
          </p:cNvSpPr>
          <p:nvPr>
            <p:ph type="sldImg" idx="2"/>
          </p:nvPr>
        </p:nvSpPr>
        <p:spPr>
          <a:xfrm>
            <a:off x="719138" y="1241425"/>
            <a:ext cx="5359400" cy="3351213"/>
          </a:xfrm>
          <a:prstGeom prst="rect">
            <a:avLst/>
          </a:prstGeom>
          <a:noFill/>
          <a:ln w="12700">
            <a:solidFill>
              <a:prstClr val="black"/>
            </a:solidFill>
          </a:ln>
        </p:spPr>
        <p:txBody>
          <a:bodyPr vert="horz" lIns="91422" tIns="45711" rIns="91422" bIns="45711"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22" tIns="45711" rIns="91422" bIns="4571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2"/>
            <a:ext cx="2945659" cy="498134"/>
          </a:xfrm>
          <a:prstGeom prst="rect">
            <a:avLst/>
          </a:prstGeom>
        </p:spPr>
        <p:txBody>
          <a:bodyPr vert="horz" lIns="91422" tIns="45711" rIns="91422"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2"/>
            <a:ext cx="2945659" cy="498134"/>
          </a:xfrm>
          <a:prstGeom prst="rect">
            <a:avLst/>
          </a:prstGeom>
        </p:spPr>
        <p:txBody>
          <a:bodyPr vert="horz" lIns="91422" tIns="45711" rIns="91422" bIns="45711" rtlCol="0" anchor="b"/>
          <a:lstStyle>
            <a:lvl1pPr algn="r">
              <a:defRPr sz="1200"/>
            </a:lvl1pPr>
          </a:lstStyle>
          <a:p>
            <a:fld id="{823ABF35-6AB9-4C9B-A57D-39B9F3E2A872}" type="slidenum">
              <a:rPr lang="en-US" smtClean="0"/>
              <a:t>‹#›</a:t>
            </a:fld>
            <a:endParaRPr lang="en-US"/>
          </a:p>
        </p:txBody>
      </p:sp>
    </p:spTree>
    <p:extLst>
      <p:ext uri="{BB962C8B-B14F-4D97-AF65-F5344CB8AC3E}">
        <p14:creationId xmlns:p14="http://schemas.microsoft.com/office/powerpoint/2010/main" val="3380338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3</a:t>
            </a:fld>
            <a:endParaRPr lang="en-US"/>
          </a:p>
        </p:txBody>
      </p:sp>
    </p:spTree>
    <p:extLst>
      <p:ext uri="{BB962C8B-B14F-4D97-AF65-F5344CB8AC3E}">
        <p14:creationId xmlns:p14="http://schemas.microsoft.com/office/powerpoint/2010/main" val="1144180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4</a:t>
            </a:fld>
            <a:endParaRPr lang="en-US"/>
          </a:p>
        </p:txBody>
      </p:sp>
    </p:spTree>
    <p:extLst>
      <p:ext uri="{BB962C8B-B14F-4D97-AF65-F5344CB8AC3E}">
        <p14:creationId xmlns:p14="http://schemas.microsoft.com/office/powerpoint/2010/main" val="190639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5</a:t>
            </a:fld>
            <a:endParaRPr lang="en-US"/>
          </a:p>
        </p:txBody>
      </p:sp>
    </p:spTree>
    <p:extLst>
      <p:ext uri="{BB962C8B-B14F-4D97-AF65-F5344CB8AC3E}">
        <p14:creationId xmlns:p14="http://schemas.microsoft.com/office/powerpoint/2010/main" val="1707339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3ABF35-6AB9-4C9B-A57D-39B9F3E2A872}" type="slidenum">
              <a:rPr lang="en-US" smtClean="0"/>
              <a:t>11</a:t>
            </a:fld>
            <a:endParaRPr lang="en-US"/>
          </a:p>
        </p:txBody>
      </p:sp>
    </p:spTree>
    <p:extLst>
      <p:ext uri="{BB962C8B-B14F-4D97-AF65-F5344CB8AC3E}">
        <p14:creationId xmlns:p14="http://schemas.microsoft.com/office/powerpoint/2010/main" val="725760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4217">
              <a:defRPr/>
            </a:pPr>
            <a:fld id="{636247EB-175B-684C-9256-2D907C560E90}" type="slidenum">
              <a:rPr lang="en-US" sz="1800" kern="0">
                <a:solidFill>
                  <a:sysClr val="windowText" lastClr="000000"/>
                </a:solidFill>
              </a:rPr>
              <a:pPr defTabSz="914217">
                <a:defRPr/>
              </a:pPr>
              <a:t>12</a:t>
            </a:fld>
            <a:endParaRPr lang="en-US" sz="1800" kern="0">
              <a:solidFill>
                <a:sysClr val="windowText" lastClr="000000"/>
              </a:solidFill>
            </a:endParaRPr>
          </a:p>
        </p:txBody>
      </p:sp>
    </p:spTree>
    <p:extLst>
      <p:ext uri="{BB962C8B-B14F-4D97-AF65-F5344CB8AC3E}">
        <p14:creationId xmlns:p14="http://schemas.microsoft.com/office/powerpoint/2010/main" val="245611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6436264-8038-403C-9BE4-C6F52E3F7F1C}"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173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162DE3-447D-4E15-9F39-6A6EE23AFE8C}"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976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092019-56C0-406E-BE67-F773F622D6ED}"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122499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A1EA883-7F68-40DD-8489-D8661037691C}" type="datetime1">
              <a:rPr lang="en-US" smtClean="0">
                <a:solidFill>
                  <a:prstClr val="black">
                    <a:tint val="75000"/>
                  </a:prstClr>
                </a:solidFill>
              </a:rPr>
              <a:t>11/4/2022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3549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FD7B93-4504-4B0B-9BB0-89D8056411F3}" type="datetime1">
              <a:rPr lang="en-US" smtClean="0">
                <a:solidFill>
                  <a:prstClr val="black">
                    <a:tint val="75000"/>
                  </a:prstClr>
                </a:solidFill>
              </a:rPr>
              <a:t>11/4/2022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0436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85899A-35C4-48F9-9FA5-BB2546F41B3E}" type="datetime1">
              <a:rPr lang="en-US" smtClean="0">
                <a:solidFill>
                  <a:prstClr val="black">
                    <a:tint val="75000"/>
                  </a:prstClr>
                </a:solidFill>
              </a:rPr>
              <a:t>11/4/2022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9168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2D25D3-69E0-4D32-9921-727EDFA359B5}" type="datetime1">
              <a:rPr lang="en-US" smtClean="0">
                <a:solidFill>
                  <a:prstClr val="black">
                    <a:tint val="75000"/>
                  </a:prstClr>
                </a:solidFill>
              </a:rPr>
              <a:t>11/4/2022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6971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72D86E-1342-4339-BED9-057DAAC4B613}" type="datetime1">
              <a:rPr lang="en-US" smtClean="0">
                <a:solidFill>
                  <a:prstClr val="black">
                    <a:tint val="75000"/>
                  </a:prstClr>
                </a:solidFill>
              </a:rPr>
              <a:t>11/4/2022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0630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F34D3C-B159-4293-998A-9AD62EE76708}" type="datetime1">
              <a:rPr lang="en-US" smtClean="0">
                <a:solidFill>
                  <a:prstClr val="black">
                    <a:tint val="75000"/>
                  </a:prstClr>
                </a:solidFill>
              </a:rPr>
              <a:t>11/4/2022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63009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7865A-2541-4FF6-AD57-235D202E347D}" type="datetime1">
              <a:rPr lang="en-US" smtClean="0">
                <a:solidFill>
                  <a:prstClr val="black">
                    <a:tint val="75000"/>
                  </a:prstClr>
                </a:solidFill>
              </a:rPr>
              <a:t>11/4/2022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33804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8049B02-91FA-42E5-BA29-832A1C10C28F}" type="datetime1">
              <a:rPr lang="en-US" smtClean="0">
                <a:solidFill>
                  <a:prstClr val="black">
                    <a:tint val="75000"/>
                  </a:prstClr>
                </a:solidFill>
              </a:rPr>
              <a:t>11/4/2022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642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8E8957-5D3C-4347-B186-1DD0F155CD97}"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222125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822855"/>
            <a:ext cx="4629150" cy="406135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5837E03-1D3A-4776-B478-C64EFBE362C8}" type="datetime1">
              <a:rPr lang="en-US" smtClean="0">
                <a:solidFill>
                  <a:prstClr val="black">
                    <a:tint val="75000"/>
                  </a:prstClr>
                </a:solidFill>
              </a:rPr>
              <a:t>11/4/2022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3344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702316-A733-4601-8839-1F4C361EDED1}" type="datetime1">
              <a:rPr lang="en-US" smtClean="0">
                <a:solidFill>
                  <a:prstClr val="black">
                    <a:tint val="75000"/>
                  </a:prstClr>
                </a:solidFill>
              </a:rPr>
              <a:t>11/4/2022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642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56AAC0-7A3B-4E0D-A418-7CA0775192D7}" type="datetime1">
              <a:rPr lang="en-US" smtClean="0">
                <a:solidFill>
                  <a:prstClr val="black">
                    <a:tint val="75000"/>
                  </a:prstClr>
                </a:solidFill>
              </a:rPr>
              <a:t>11/4/2022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2518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294BDB-DB62-4A47-B35A-D4858328B06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2491561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0498146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294BDB-DB62-4A47-B35A-D4858328B06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17677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294BDB-DB62-4A47-B35A-D4858328B06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59271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294BDB-DB62-4A47-B35A-D4858328B06C}" type="datetimeFigureOut">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757275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294BDB-DB62-4A47-B35A-D4858328B06C}"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0477771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94BDB-DB62-4A47-B35A-D4858328B06C}" type="datetimeFigureOut">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4786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07ADCB-1654-48F2-B10D-4622D8DC5720}"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4797047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0997543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8665892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1754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01077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FFBE5F-F715-430F-B678-ABD6FBF57A48}"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414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C5F936-EB24-443C-BDE6-DA31000EDF22}" type="datetime1">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6358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C86173-6724-4E97-AEE1-C5BFEE693DB1}" type="datetime1">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79769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31FE8-7853-493C-A677-CBE7831290F1}" type="datetime1">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44762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159E40-DC5B-4AC9-B393-8D95BC5F5DC1}"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41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95D0A8-B475-4858-95BC-E7C1FBE39AB7}"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26154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F5980A8E-B052-4A77-B743-A415351C43CD}" type="datetime1">
              <a:rPr lang="en-US" smtClean="0"/>
              <a:t>11/4/2022</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258432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E3B1E11A-0460-4655-9FCF-FFCDBFD788C3}" type="datetime1">
              <a:rPr lang="en-US" smtClean="0">
                <a:solidFill>
                  <a:prstClr val="black">
                    <a:tint val="75000"/>
                  </a:prstClr>
                </a:solidFill>
              </a:rPr>
              <a:t>11/4/2022</a:t>
            </a:fld>
            <a:endParaRPr lang="en-US">
              <a:solidFill>
                <a:prstClr val="black">
                  <a:tint val="75000"/>
                </a:prstClr>
              </a:solidFill>
            </a:endParaRPr>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35963633-2FE1-4D72-908E-1528EB66A0D5}"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2291470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A294BDB-DB62-4A47-B35A-D4858328B06C}" type="datetimeFigureOut">
              <a:rPr lang="en-US" smtClean="0"/>
              <a:t>11/4/2022</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1190176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mf.org.ae/"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453" y="1456689"/>
            <a:ext cx="8088245" cy="1203746"/>
          </a:xfrm>
        </p:spPr>
        <p:txBody>
          <a:bodyPr>
            <a:noAutofit/>
          </a:bodyPr>
          <a:lstStyle/>
          <a:p>
            <a:pPr rtl="1"/>
            <a:r>
              <a:rPr lang="ar-AE" sz="2400" b="1" dirty="0">
                <a:solidFill>
                  <a:srgbClr val="D99931"/>
                </a:solidFill>
                <a:latin typeface="Times New Roman"/>
                <a:cs typeface="Times New Roman"/>
              </a:rPr>
              <a:t>الحسابات المالية القطاعية المندمجة في الدول العربية</a:t>
            </a:r>
          </a:p>
        </p:txBody>
      </p:sp>
      <p:sp>
        <p:nvSpPr>
          <p:cNvPr id="4" name="Title 1"/>
          <p:cNvSpPr txBox="1">
            <a:spLocks/>
          </p:cNvSpPr>
          <p:nvPr/>
        </p:nvSpPr>
        <p:spPr>
          <a:xfrm>
            <a:off x="827583" y="1798128"/>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6600" b="0" i="0" u="none" strike="noStrike" kern="1200" cap="none" spc="0" normalizeH="0" baseline="0" noProof="0" dirty="0">
              <a:ln>
                <a:noFill/>
              </a:ln>
              <a:solidFill>
                <a:srgbClr val="D99931"/>
              </a:solidFill>
              <a:effectLst/>
              <a:uLnTx/>
              <a:uFillTx/>
              <a:latin typeface="Times New Roman"/>
              <a:ea typeface="+mj-ea"/>
              <a:cs typeface="Times New Roman"/>
            </a:endParaRPr>
          </a:p>
        </p:txBody>
      </p:sp>
      <p:sp>
        <p:nvSpPr>
          <p:cNvPr id="5" name="Subtitle 2"/>
          <p:cNvSpPr txBox="1">
            <a:spLocks/>
          </p:cNvSpPr>
          <p:nvPr/>
        </p:nvSpPr>
        <p:spPr>
          <a:xfrm>
            <a:off x="944457" y="2985043"/>
            <a:ext cx="6858000" cy="1241822"/>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rtl="1">
              <a:buNone/>
            </a:pPr>
            <a:r>
              <a:rPr lang="ar-AE" sz="2200" b="1" dirty="0">
                <a:cs typeface="+mj-cs"/>
              </a:rPr>
              <a:t>الاجتماع التاسع </a:t>
            </a:r>
            <a:r>
              <a:rPr lang="ar-AE" sz="2200" b="1" i="1" dirty="0">
                <a:solidFill>
                  <a:prstClr val="black"/>
                </a:solidFill>
                <a:latin typeface="Calibri" panose="020F0502020204030204" pitchFamily="34" charset="0"/>
                <a:ea typeface="Calibri" panose="020F0502020204030204" pitchFamily="34" charset="0"/>
                <a:cs typeface="+mj-cs"/>
              </a:rPr>
              <a:t>للجنة الفنية لمبادرة الإحصاءات العربية</a:t>
            </a:r>
          </a:p>
          <a:p>
            <a:pPr marL="0" indent="0" algn="ctr" rtl="1">
              <a:buNone/>
            </a:pPr>
            <a:r>
              <a:rPr lang="ar-AE" sz="2200" b="1" i="1" dirty="0">
                <a:solidFill>
                  <a:prstClr val="black"/>
                </a:solidFill>
                <a:latin typeface="Calibri" panose="020F0502020204030204" pitchFamily="34" charset="0"/>
                <a:ea typeface="Calibri" panose="020F0502020204030204" pitchFamily="34" charset="0"/>
                <a:cs typeface="+mj-cs"/>
              </a:rPr>
              <a:t>"</a:t>
            </a:r>
            <a:r>
              <a:rPr lang="ar-AE" sz="2200" b="1" i="1" dirty="0" err="1">
                <a:solidFill>
                  <a:prstClr val="black"/>
                </a:solidFill>
                <a:latin typeface="Calibri" panose="020F0502020204030204" pitchFamily="34" charset="0"/>
                <a:ea typeface="Calibri" panose="020F0502020204030204" pitchFamily="34" charset="0"/>
                <a:cs typeface="+mj-cs"/>
              </a:rPr>
              <a:t>عربستات</a:t>
            </a:r>
            <a:r>
              <a:rPr lang="ar-AE" sz="2200" b="1" i="1" dirty="0">
                <a:solidFill>
                  <a:prstClr val="black"/>
                </a:solidFill>
                <a:latin typeface="Calibri" panose="020F0502020204030204" pitchFamily="34" charset="0"/>
                <a:ea typeface="Calibri" panose="020F0502020204030204" pitchFamily="34" charset="0"/>
                <a:cs typeface="+mj-cs"/>
              </a:rPr>
              <a:t>"</a:t>
            </a:r>
          </a:p>
          <a:p>
            <a:pPr marL="0" indent="0" algn="ctr" rtl="1">
              <a:buNone/>
            </a:pPr>
            <a:endParaRPr lang="ar-AE" sz="2400" b="1" dirty="0"/>
          </a:p>
          <a:p>
            <a:pPr marL="0" indent="0" algn="ctr" rtl="1">
              <a:buNone/>
            </a:pPr>
            <a:r>
              <a:rPr lang="ar-AE" sz="2400" b="1" dirty="0">
                <a:solidFill>
                  <a:srgbClr val="D99931"/>
                </a:solidFill>
                <a:latin typeface="Times New Roman"/>
                <a:ea typeface="+mj-ea"/>
                <a:cs typeface="Times New Roman"/>
              </a:rPr>
              <a:t>9-10 نوفمبر 2022 </a:t>
            </a:r>
            <a:endParaRPr lang="fr-FR" sz="2400" b="1" dirty="0">
              <a:solidFill>
                <a:srgbClr val="D99931"/>
              </a:solidFill>
              <a:latin typeface="Times New Roman"/>
              <a:ea typeface="+mj-ea"/>
              <a:cs typeface="Times New Roman"/>
            </a:endParaRPr>
          </a:p>
        </p:txBody>
      </p:sp>
      <p:sp>
        <p:nvSpPr>
          <p:cNvPr id="3" name="Rectangle 2"/>
          <p:cNvSpPr/>
          <p:nvPr/>
        </p:nvSpPr>
        <p:spPr>
          <a:xfrm>
            <a:off x="3630998" y="4684263"/>
            <a:ext cx="1680267" cy="762003"/>
          </a:xfrm>
          <a:prstGeom prst="rect">
            <a:avLst/>
          </a:prstGeom>
        </p:spPr>
        <p:txBody>
          <a:bodyPr wrap="none">
            <a:spAutoFit/>
          </a:bodyPr>
          <a:lstStyle/>
          <a:p>
            <a:pPr lvl="0" algn="ctr" rtl="1">
              <a:lnSpc>
                <a:spcPct val="107000"/>
              </a:lnSpc>
              <a:spcAft>
                <a:spcPts val="600"/>
              </a:spcAft>
            </a:pPr>
            <a:r>
              <a:rPr lang="ar-AE" b="1" i="1" dirty="0">
                <a:solidFill>
                  <a:prstClr val="black"/>
                </a:solidFill>
                <a:latin typeface="Calibri" panose="020F0502020204030204" pitchFamily="34" charset="0"/>
                <a:ea typeface="Calibri" panose="020F0502020204030204" pitchFamily="34" charset="0"/>
              </a:rPr>
              <a:t>أمانة اللجنة الفنية </a:t>
            </a:r>
          </a:p>
          <a:p>
            <a:pPr lvl="0" algn="ctr" rtl="1">
              <a:lnSpc>
                <a:spcPct val="107000"/>
              </a:lnSpc>
              <a:spcAft>
                <a:spcPts val="600"/>
              </a:spcAft>
            </a:pPr>
            <a:r>
              <a:rPr lang="ar-AE" b="1" i="1" dirty="0">
                <a:solidFill>
                  <a:prstClr val="black"/>
                </a:solidFill>
                <a:latin typeface="Calibri" panose="020F0502020204030204" pitchFamily="34" charset="0"/>
                <a:ea typeface="Calibri" panose="020F0502020204030204" pitchFamily="34" charset="0"/>
              </a:rPr>
              <a:t>صندوق النقد العربي</a:t>
            </a:r>
          </a:p>
        </p:txBody>
      </p:sp>
    </p:spTree>
    <p:extLst>
      <p:ext uri="{BB962C8B-B14F-4D97-AF65-F5344CB8AC3E}">
        <p14:creationId xmlns:p14="http://schemas.microsoft.com/office/powerpoint/2010/main" val="2129838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3" name="Espace réservé du contenu 2">
            <a:extLst>
              <a:ext uri="{FF2B5EF4-FFF2-40B4-BE49-F238E27FC236}">
                <a16:creationId xmlns:a16="http://schemas.microsoft.com/office/drawing/2014/main" id="{18C42C4D-BF83-40D0-9BDC-F786BD86A622}"/>
              </a:ext>
            </a:extLst>
          </p:cNvPr>
          <p:cNvSpPr>
            <a:spLocks noGrp="1"/>
          </p:cNvSpPr>
          <p:nvPr>
            <p:ph idx="1"/>
          </p:nvPr>
        </p:nvSpPr>
        <p:spPr>
          <a:xfrm>
            <a:off x="822960" y="1207800"/>
            <a:ext cx="8202157" cy="3592795"/>
          </a:xfrm>
        </p:spPr>
        <p:txBody>
          <a:bodyPr>
            <a:normAutofit/>
          </a:bodyPr>
          <a:lstStyle/>
          <a:p>
            <a:pPr marL="457200" algn="just" rtl="1"/>
            <a:r>
              <a:rPr lang="ar-AE" sz="2000" dirty="0">
                <a:solidFill>
                  <a:srgbClr val="002060"/>
                </a:solidFill>
                <a:cs typeface="Simplified Arabic" pitchFamily="18" charset="-78"/>
              </a:rPr>
              <a:t>هناك أربع دول عربية تقوم بإعداد هذه الحسابات وهي: تونس، والسعودية، ومصر، والمغرب. فيما تسعى بلدان عربية أخرى إلى تطوير مجال الحسابات القومية حتى يتسنى لها القيام بإعداد الحسابات المالية للقطاعات المؤسسية في الاقتصاد. </a:t>
            </a:r>
          </a:p>
          <a:p>
            <a:pPr marL="457200" algn="just" rtl="1"/>
            <a:endParaRPr lang="ar-AE" sz="2000" dirty="0">
              <a:solidFill>
                <a:srgbClr val="002060"/>
              </a:solidFill>
              <a:cs typeface="Simplified Arabic" pitchFamily="18" charset="-78"/>
            </a:endParaRPr>
          </a:p>
          <a:p>
            <a:pPr marL="457200" algn="just" rtl="1"/>
            <a:r>
              <a:rPr lang="ar-AE" sz="2000" dirty="0">
                <a:solidFill>
                  <a:srgbClr val="002060"/>
                </a:solidFill>
                <a:cs typeface="Simplified Arabic" pitchFamily="18" charset="-78"/>
              </a:rPr>
              <a:t>ارتباط الحسابات المالية القطاعية المندمجة بمستوى تطور الحسابات القومية.</a:t>
            </a:r>
          </a:p>
          <a:p>
            <a:pPr marL="457200" algn="just" rtl="1"/>
            <a:endParaRPr lang="ar-AE" sz="2000" dirty="0">
              <a:solidFill>
                <a:srgbClr val="002060"/>
              </a:solidFill>
              <a:cs typeface="Simplified Arabic" pitchFamily="18" charset="-78"/>
            </a:endParaRPr>
          </a:p>
          <a:p>
            <a:pPr marL="457200" algn="just" rtl="1"/>
            <a:r>
              <a:rPr lang="ar-AE" sz="2000" dirty="0">
                <a:solidFill>
                  <a:srgbClr val="002060"/>
                </a:solidFill>
                <a:cs typeface="Simplified Arabic" pitchFamily="18" charset="-78"/>
              </a:rPr>
              <a:t>هناك مجموعة من التحديات أمام إنجاز هذه الحسابات، من ضمنها عدم توفر البيانات لإعداد الجداول بشكل كامل خاصة، ما يتعلق بالمؤسسات غير المالية.</a:t>
            </a:r>
            <a:endParaRPr lang="en-US" dirty="0"/>
          </a:p>
        </p:txBody>
      </p:sp>
      <p:sp>
        <p:nvSpPr>
          <p:cNvPr id="4" name="Rectangle 3">
            <a:extLst>
              <a:ext uri="{FF2B5EF4-FFF2-40B4-BE49-F238E27FC236}">
                <a16:creationId xmlns:a16="http://schemas.microsoft.com/office/drawing/2014/main" id="{D24895FB-4079-406B-9B88-4B11F6CA00FB}"/>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ثانياً: وضعية إعداد الحسابات المالية القطاعية المندمجة في الدول العربية</a:t>
            </a:r>
          </a:p>
        </p:txBody>
      </p:sp>
    </p:spTree>
    <p:extLst>
      <p:ext uri="{BB962C8B-B14F-4D97-AF65-F5344CB8AC3E}">
        <p14:creationId xmlns:p14="http://schemas.microsoft.com/office/powerpoint/2010/main" val="1575913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4933405" y="126737"/>
            <a:ext cx="3239589" cy="481869"/>
          </a:xfrm>
        </p:spPr>
        <p:txBody>
          <a:bodyPr>
            <a:noAutofit/>
          </a:bodyPr>
          <a:lstStyle/>
          <a:p>
            <a:pPr algn="r" rtl="1"/>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11" name="Rectangle 10">
            <a:extLst>
              <a:ext uri="{FF2B5EF4-FFF2-40B4-BE49-F238E27FC236}">
                <a16:creationId xmlns:a16="http://schemas.microsoft.com/office/drawing/2014/main" id="{966D148D-AB4C-4D2B-B0D7-117DAE751D2B}"/>
              </a:ext>
            </a:extLst>
          </p:cNvPr>
          <p:cNvSpPr/>
          <p:nvPr/>
        </p:nvSpPr>
        <p:spPr>
          <a:xfrm>
            <a:off x="3711029" y="626453"/>
            <a:ext cx="4622530" cy="677108"/>
          </a:xfrm>
          <a:prstGeom prst="rect">
            <a:avLst/>
          </a:prstGeom>
        </p:spPr>
        <p:txBody>
          <a:bodyPr wrap="square">
            <a:spAutoFit/>
          </a:bodyPr>
          <a:lstStyle/>
          <a:p>
            <a:pPr algn="r" rtl="1"/>
            <a:r>
              <a:rPr lang="ar-AE" sz="2000" b="1" dirty="0">
                <a:solidFill>
                  <a:srgbClr val="9BBB59">
                    <a:lumMod val="75000"/>
                  </a:srgbClr>
                </a:solidFill>
                <a:latin typeface="AkzidenzGroteskBE"/>
              </a:rPr>
              <a:t>ثالثاً: استنتاجات</a:t>
            </a:r>
          </a:p>
          <a:p>
            <a:pPr algn="r" rtl="1"/>
            <a:endParaRPr lang="ar-AE" b="1" dirty="0">
              <a:solidFill>
                <a:srgbClr val="9BBB59">
                  <a:lumMod val="75000"/>
                </a:srgbClr>
              </a:solidFill>
              <a:latin typeface="AkzidenzGroteskBE"/>
            </a:endParaRPr>
          </a:p>
        </p:txBody>
      </p:sp>
      <p:sp>
        <p:nvSpPr>
          <p:cNvPr id="3" name="Rectangle 2">
            <a:extLst>
              <a:ext uri="{FF2B5EF4-FFF2-40B4-BE49-F238E27FC236}">
                <a16:creationId xmlns:a16="http://schemas.microsoft.com/office/drawing/2014/main" id="{D7D5E399-E1FF-44BF-AB52-05FFBF9F145C}"/>
              </a:ext>
            </a:extLst>
          </p:cNvPr>
          <p:cNvSpPr/>
          <p:nvPr/>
        </p:nvSpPr>
        <p:spPr>
          <a:xfrm>
            <a:off x="571500" y="1126901"/>
            <a:ext cx="7913024" cy="3693319"/>
          </a:xfrm>
          <a:prstGeom prst="rect">
            <a:avLst/>
          </a:prstGeom>
        </p:spPr>
        <p:txBody>
          <a:bodyPr wrap="square">
            <a:spAutoFit/>
          </a:bodyPr>
          <a:lstStyle/>
          <a:p>
            <a:pPr marL="285750" indent="-285750" algn="just" rtl="1">
              <a:buFont typeface="Arial" panose="020B0604020202020204" pitchFamily="34" charset="0"/>
              <a:buChar char="•"/>
            </a:pPr>
            <a:r>
              <a:rPr lang="ar-AE" dirty="0">
                <a:solidFill>
                  <a:srgbClr val="1F497D">
                    <a:lumMod val="75000"/>
                  </a:srgbClr>
                </a:solidFill>
              </a:rPr>
              <a:t>اهتمام متزايد للبنوك المركزية وسلطات النقد العربية بالحسابات المالية المندمجة، نظراً لأهمية هذا القطاع في الاقتصادات العربية، ولدوره في رسم السياسة النقدية والسياسة الاحترازية الكلية.</a:t>
            </a:r>
          </a:p>
          <a:p>
            <a:pPr algn="just" rtl="1"/>
            <a:endParaRPr lang="ar-AE" dirty="0">
              <a:solidFill>
                <a:srgbClr val="1F497D">
                  <a:lumMod val="75000"/>
                </a:srgbClr>
              </a:solidFill>
            </a:endParaRP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r>
              <a:rPr lang="ar-AE" dirty="0">
                <a:solidFill>
                  <a:srgbClr val="1F497D">
                    <a:lumMod val="75000"/>
                  </a:srgbClr>
                </a:solidFill>
              </a:rPr>
              <a:t>أهمية استخدام الحسابات المالية القطاعية المندمجة في تتبع نشاط القطاع المالي والنقدي، وفي إعداد السياسات الإحترازية الكلية. </a:t>
            </a: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r>
              <a:rPr lang="ar-AE" dirty="0">
                <a:solidFill>
                  <a:srgbClr val="1F497D">
                    <a:lumMod val="75000"/>
                  </a:srgbClr>
                </a:solidFill>
              </a:rPr>
              <a:t>ضعف استخدام البرمجيات المتخصصة في إعداد جداول الحسابات القومية التي من خلالها يمكن تطوير منهجية  </a:t>
            </a:r>
            <a:r>
              <a:rPr lang="ar-AE">
                <a:solidFill>
                  <a:srgbClr val="1F497D">
                    <a:lumMod val="75000"/>
                  </a:srgbClr>
                </a:solidFill>
              </a:rPr>
              <a:t>إعداد الحسابات </a:t>
            </a:r>
            <a:r>
              <a:rPr lang="ar-AE" dirty="0">
                <a:solidFill>
                  <a:srgbClr val="1F497D">
                    <a:lumMod val="75000"/>
                  </a:srgbClr>
                </a:solidFill>
              </a:rPr>
              <a:t>المالية القطاعية المندمجة.</a:t>
            </a: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r>
              <a:rPr lang="ar-AE" dirty="0">
                <a:solidFill>
                  <a:srgbClr val="1F497D">
                    <a:lumMod val="75000"/>
                  </a:srgbClr>
                </a:solidFill>
              </a:rPr>
              <a:t>وجود تجارب دولية في هذا المجال، يمكن للدول العربية الاستفادة منها.أهمية تنظيم دورات تدريبية أو ورش عمل لبناء القدرات في مجال الحسابات المالية القطاعية لفائدة الدول العربية.</a:t>
            </a:r>
          </a:p>
        </p:txBody>
      </p:sp>
    </p:spTree>
    <p:extLst>
      <p:ext uri="{BB962C8B-B14F-4D97-AF65-F5344CB8AC3E}">
        <p14:creationId xmlns:p14="http://schemas.microsoft.com/office/powerpoint/2010/main" val="66319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9401"/>
            <a:ext cx="6858000" cy="1790700"/>
          </a:xfrm>
        </p:spPr>
        <p:txBody>
          <a:bodyPr>
            <a:normAutofit/>
          </a:bodyPr>
          <a:lstStyle/>
          <a:p>
            <a:pPr algn="ctr"/>
            <a:r>
              <a:rPr lang="ar-AE" b="1" dirty="0">
                <a:solidFill>
                  <a:schemeClr val="accent2">
                    <a:lumMod val="75000"/>
                  </a:schemeClr>
                </a:solidFill>
              </a:rPr>
              <a:t>شكراً</a:t>
            </a:r>
            <a:endParaRPr lang="en-US" b="1" dirty="0">
              <a:solidFill>
                <a:schemeClr val="accent2">
                  <a:lumMod val="75000"/>
                </a:schemeClr>
              </a:solidFill>
            </a:endParaRPr>
          </a:p>
        </p:txBody>
      </p:sp>
      <p:sp>
        <p:nvSpPr>
          <p:cNvPr id="3" name="Rectangle 2"/>
          <p:cNvSpPr/>
          <p:nvPr/>
        </p:nvSpPr>
        <p:spPr>
          <a:xfrm>
            <a:off x="2758843" y="2827077"/>
            <a:ext cx="3626314" cy="923330"/>
          </a:xfrm>
          <a:prstGeom prst="rect">
            <a:avLst/>
          </a:prstGeom>
        </p:spPr>
        <p:txBody>
          <a:bodyPr wrap="none">
            <a:spAutoFit/>
          </a:bodyPr>
          <a:lstStyle/>
          <a:p>
            <a:pPr defTabSz="685800"/>
            <a:r>
              <a:rPr lang="en-US" sz="2700" b="1" kern="0" dirty="0">
                <a:solidFill>
                  <a:sysClr val="windowText" lastClr="000000"/>
                </a:solidFill>
                <a:hlinkClick r:id="rId3"/>
              </a:rPr>
              <a:t>http://www.amf.org.ae</a:t>
            </a:r>
            <a:endParaRPr lang="ar-AE" sz="2700" b="1" kern="0" dirty="0">
              <a:solidFill>
                <a:sysClr val="windowText" lastClr="000000"/>
              </a:solidFill>
            </a:endParaRPr>
          </a:p>
          <a:p>
            <a:pPr defTabSz="685800"/>
            <a:endParaRPr lang="en-US" sz="2700" b="1" kern="0" dirty="0">
              <a:solidFill>
                <a:sysClr val="windowText" lastClr="000000"/>
              </a:solidFill>
            </a:endParaRPr>
          </a:p>
        </p:txBody>
      </p:sp>
      <p:pic>
        <p:nvPicPr>
          <p:cNvPr id="12" name="Picture 11"/>
          <p:cNvPicPr>
            <a:picLocks noChangeAspect="1"/>
          </p:cNvPicPr>
          <p:nvPr/>
        </p:nvPicPr>
        <p:blipFill>
          <a:blip r:embed="rId4"/>
          <a:stretch>
            <a:fillRect/>
          </a:stretch>
        </p:blipFill>
        <p:spPr>
          <a:xfrm>
            <a:off x="7465013" y="285409"/>
            <a:ext cx="1289870" cy="1127984"/>
          </a:xfrm>
          <a:prstGeom prst="rect">
            <a:avLst/>
          </a:prstGeom>
        </p:spPr>
      </p:pic>
    </p:spTree>
    <p:extLst>
      <p:ext uri="{BB962C8B-B14F-4D97-AF65-F5344CB8AC3E}">
        <p14:creationId xmlns:p14="http://schemas.microsoft.com/office/powerpoint/2010/main" val="3448005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320" y="798601"/>
            <a:ext cx="8095928" cy="4117798"/>
          </a:xfrm>
        </p:spPr>
        <p:txBody>
          <a:bodyPr>
            <a:normAutofit/>
          </a:bodyPr>
          <a:lstStyle/>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مقدمة</a:t>
            </a:r>
            <a:endParaRPr lang="en-US" sz="2400" b="1" dirty="0">
              <a:solidFill>
                <a:srgbClr val="002060"/>
              </a:solidFill>
              <a:latin typeface="Simplified Arabic" pitchFamily="18" charset="-78"/>
              <a:cs typeface="Simplified Arabic" pitchFamily="18" charset="-78"/>
            </a:endParaRP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أولاً: دواعي الاهتمام بالحسابات المالية القطاعية المنذمجة</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ثانياً: منهجية إعداد الحسابات المالية القطاعية المندمجة </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ثالثاً: وضعية إعداد الحسابات المالية المندمجة في الدول العربية.</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خلاصة واستنتاجات.</a:t>
            </a:r>
          </a:p>
          <a:p>
            <a:pPr marL="857250" lvl="1" indent="-457200" algn="r" rtl="1">
              <a:spcBef>
                <a:spcPts val="0"/>
              </a:spcBef>
              <a:buFont typeface="Wingdings" panose="05000000000000000000" pitchFamily="2" charset="2"/>
              <a:buChar char="q"/>
            </a:pPr>
            <a:endParaRPr lang="ar-AE" dirty="0">
              <a:solidFill>
                <a:srgbClr val="002060"/>
              </a:solidFill>
              <a:latin typeface="Simplified Arabic" pitchFamily="18" charset="-78"/>
              <a:cs typeface="Simplified Arabic" pitchFamily="18" charset="-78"/>
            </a:endParaRPr>
          </a:p>
          <a:p>
            <a:pPr marL="857250" lvl="1" indent="-457200" algn="r" rtl="1">
              <a:spcBef>
                <a:spcPts val="0"/>
              </a:spcBef>
              <a:buFont typeface="Wingdings" panose="05000000000000000000" pitchFamily="2" charset="2"/>
              <a:buChar char="q"/>
            </a:pPr>
            <a:endParaRPr lang="ar-AE" b="1" dirty="0">
              <a:solidFill>
                <a:srgbClr val="002060"/>
              </a:solidFill>
              <a:latin typeface="Simplified Arabic" pitchFamily="18" charset="-78"/>
              <a:cs typeface="Simplified Arabic" pitchFamily="18" charset="-78"/>
            </a:endParaRPr>
          </a:p>
          <a:p>
            <a:pPr algn="r" rtl="1"/>
            <a:endParaRPr lang="en-US" sz="2400" dirty="0">
              <a:solidFill>
                <a:schemeClr val="tx1">
                  <a:lumMod val="50000"/>
                  <a:lumOff val="50000"/>
                </a:schemeClr>
              </a:solidFill>
            </a:endParaRPr>
          </a:p>
        </p:txBody>
      </p:sp>
      <p:sp>
        <p:nvSpPr>
          <p:cNvPr id="6" name="Title 1"/>
          <p:cNvSpPr txBox="1">
            <a:spLocks/>
          </p:cNvSpPr>
          <p:nvPr/>
        </p:nvSpPr>
        <p:spPr>
          <a:xfrm>
            <a:off x="827584" y="1417340"/>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sp>
        <p:nvSpPr>
          <p:cNvPr id="4" name="Title 3"/>
          <p:cNvSpPr>
            <a:spLocks noGrp="1"/>
          </p:cNvSpPr>
          <p:nvPr>
            <p:ph type="title"/>
          </p:nvPr>
        </p:nvSpPr>
        <p:spPr>
          <a:xfrm>
            <a:off x="457200" y="464840"/>
            <a:ext cx="8229600" cy="689046"/>
          </a:xfrm>
        </p:spPr>
        <p:txBody>
          <a:bodyPr>
            <a:normAutofit fontScale="90000"/>
          </a:bodyPr>
          <a:lstStyle/>
          <a:p>
            <a:pPr lvl="0">
              <a:spcBef>
                <a:spcPct val="20000"/>
              </a:spcBef>
            </a:pPr>
            <a:r>
              <a:rPr lang="ar-AE" sz="3600" b="1" dirty="0">
                <a:solidFill>
                  <a:srgbClr val="D99931"/>
                </a:solidFill>
                <a:latin typeface="Times New Roman"/>
                <a:cs typeface="Times New Roman"/>
              </a:rPr>
              <a:t>نقاط العرض</a:t>
            </a:r>
            <a:br>
              <a:rPr lang="ar-AE" sz="2900" b="1" dirty="0">
                <a:solidFill>
                  <a:srgbClr val="404040"/>
                </a:solidFill>
                <a:latin typeface="AkzidenzGroteskBE"/>
                <a:ea typeface="+mn-ea"/>
                <a:cs typeface="Arial" panose="020B0604020202020204" pitchFamily="34" charset="0"/>
              </a:rPr>
            </a:br>
            <a:endParaRPr lang="en-US" dirty="0"/>
          </a:p>
        </p:txBody>
      </p:sp>
    </p:spTree>
    <p:extLst>
      <p:ext uri="{BB962C8B-B14F-4D97-AF65-F5344CB8AC3E}">
        <p14:creationId xmlns:p14="http://schemas.microsoft.com/office/powerpoint/2010/main" val="42575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397" y="579518"/>
            <a:ext cx="8174743" cy="4328150"/>
          </a:xfrm>
        </p:spPr>
        <p:txBody>
          <a:bodyPr>
            <a:normAutofit/>
          </a:bodyPr>
          <a:lstStyle/>
          <a:p>
            <a:pPr marL="0" indent="0" algn="r" rtl="1">
              <a:buNone/>
            </a:pPr>
            <a:r>
              <a:rPr lang="ar-AE" sz="2400" b="1" dirty="0">
                <a:solidFill>
                  <a:srgbClr val="9BBB59">
                    <a:lumMod val="75000"/>
                  </a:srgbClr>
                </a:solidFill>
                <a:latin typeface="AkzidenzGroteskBE"/>
              </a:rPr>
              <a:t>مقدمة</a:t>
            </a:r>
            <a:endParaRPr lang="en-US" sz="2400" b="1" dirty="0">
              <a:solidFill>
                <a:srgbClr val="9BBB59">
                  <a:lumMod val="75000"/>
                </a:srgbClr>
              </a:solidFill>
              <a:latin typeface="AkzidenzGroteskBE"/>
            </a:endParaRPr>
          </a:p>
        </p:txBody>
      </p:sp>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a:bodyPr>
          <a:lstStyle/>
          <a:p>
            <a:pPr algn="r" rtl="1"/>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470396" y="1039454"/>
            <a:ext cx="8174744" cy="3785652"/>
          </a:xfrm>
          <a:prstGeom prst="rect">
            <a:avLst/>
          </a:prstGeom>
        </p:spPr>
        <p:txBody>
          <a:bodyPr wrap="square">
            <a:spAutoFit/>
          </a:bodyPr>
          <a:lstStyle/>
          <a:p>
            <a:pPr marL="514350" indent="-514350" algn="just" rtl="1" fontAlgn="t">
              <a:spcAft>
                <a:spcPts val="600"/>
              </a:spcAft>
              <a:buFont typeface="+mj-lt"/>
              <a:buAutoNum type="arabicPeriod"/>
            </a:pPr>
            <a:r>
              <a:rPr lang="ar-AE" sz="2000" dirty="0">
                <a:solidFill>
                  <a:srgbClr val="002060"/>
                </a:solidFill>
                <a:cs typeface="Simplified Arabic" pitchFamily="18" charset="-78"/>
              </a:rPr>
              <a:t>استهدف الاستبيان الذي أعده صندوق النقد العربي التعرف على جهود الأجهزة الإحصائية العربية والبنوك المركزية في إعداد الحسابات المالية القطاعية المنذمجة.</a:t>
            </a: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marL="514350" indent="-514350" algn="just" rtl="1" fontAlgn="t">
              <a:spcAft>
                <a:spcPts val="600"/>
              </a:spcAft>
              <a:buFont typeface="+mj-lt"/>
              <a:buAutoNum type="arabicPeriod"/>
            </a:pPr>
            <a:r>
              <a:rPr lang="ar-AE" sz="2000" dirty="0">
                <a:solidFill>
                  <a:srgbClr val="002060"/>
                </a:solidFill>
                <a:cs typeface="Simplified Arabic" pitchFamily="18" charset="-78"/>
              </a:rPr>
              <a:t>يرتكز مفهوم الحسابات المالية القطاعية المندمجة على البيانات الإحصائية حول التدفقات المالية ووضعية الميزانيات العمومية للمتعاملين الاقتصاديين بما يشمل الشركات المالية، والشركات غير المالية، والبنك المركزي، والحكومة، والأسر، وباقي العالم. يُقدم نظام الحسابات القومية للأمم المتحدة لعام 2008، طريقة إعداد الحسابات المالية القطاعية المندمجة التي تبين التوازن بين تغير الأصول والخصوم في القوائم المالية للمتعاملين الاقتصاديين.</a:t>
            </a: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marL="514350" indent="-514350" algn="just" rtl="1" fontAlgn="t">
              <a:spcAft>
                <a:spcPts val="600"/>
              </a:spcAft>
              <a:buFont typeface="+mj-lt"/>
              <a:buAutoNum type="arabicPeriod"/>
            </a:pPr>
            <a:r>
              <a:rPr lang="ar-AE" sz="2000" dirty="0">
                <a:solidFill>
                  <a:srgbClr val="002060"/>
                </a:solidFill>
                <a:cs typeface="Simplified Arabic" pitchFamily="18" charset="-78"/>
              </a:rPr>
              <a:t>تقدم معلومات حول الترابطات بين القوائم المالية للمؤسسات المالية والنقدية، مع الحسابات المالية الكلية للمتعاملين في القطاع الحقيقي، في إطار منهجية الحسابات القومية.</a:t>
            </a:r>
            <a:endParaRPr lang="en-US" sz="2000" dirty="0">
              <a:solidFill>
                <a:srgbClr val="002060"/>
              </a:solidFill>
              <a:cs typeface="Simplified Arabic" pitchFamily="18" charset="-78"/>
            </a:endParaRPr>
          </a:p>
        </p:txBody>
      </p:sp>
    </p:spTree>
    <p:extLst>
      <p:ext uri="{BB962C8B-B14F-4D97-AF65-F5344CB8AC3E}">
        <p14:creationId xmlns:p14="http://schemas.microsoft.com/office/powerpoint/2010/main" val="306996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397" y="693425"/>
            <a:ext cx="8174743" cy="4328150"/>
          </a:xfrm>
        </p:spPr>
        <p:txBody>
          <a:bodyPr>
            <a:normAutofit/>
          </a:bodyPr>
          <a:lstStyle/>
          <a:p>
            <a:pPr marL="0" indent="0" algn="r" rtl="1">
              <a:buNone/>
            </a:pPr>
            <a:r>
              <a:rPr lang="ar-AE" sz="2400" b="1" dirty="0">
                <a:solidFill>
                  <a:srgbClr val="9BBB59">
                    <a:lumMod val="75000"/>
                  </a:srgbClr>
                </a:solidFill>
                <a:latin typeface="AkzidenzGroteskBE"/>
              </a:rPr>
              <a:t>مقدمة (تابع)</a:t>
            </a:r>
            <a:endParaRPr lang="en-US" sz="2400" b="1" dirty="0">
              <a:solidFill>
                <a:srgbClr val="9BBB59">
                  <a:lumMod val="75000"/>
                </a:srgbClr>
              </a:solidFill>
              <a:latin typeface="AkzidenzGroteskBE"/>
            </a:endParaRPr>
          </a:p>
        </p:txBody>
      </p:sp>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a:bodyPr>
          <a:lstStyle/>
          <a:p>
            <a:pPr algn="r" rtl="1"/>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512056" y="1187812"/>
            <a:ext cx="8174744" cy="2708434"/>
          </a:xfrm>
          <a:prstGeom prst="rect">
            <a:avLst/>
          </a:prstGeom>
        </p:spPr>
        <p:txBody>
          <a:bodyPr wrap="square">
            <a:spAutoFit/>
          </a:bodyPr>
          <a:lstStyle/>
          <a:p>
            <a:pPr marL="514350" indent="-514350" algn="just" rtl="1" fontAlgn="t">
              <a:spcAft>
                <a:spcPts val="600"/>
              </a:spcAft>
              <a:buFont typeface="+mj-lt"/>
              <a:buAutoNum type="arabicPeriod"/>
            </a:pPr>
            <a:r>
              <a:rPr lang="ar-AE" sz="2000" dirty="0">
                <a:solidFill>
                  <a:srgbClr val="002060"/>
                </a:solidFill>
                <a:cs typeface="Simplified Arabic" pitchFamily="18" charset="-78"/>
              </a:rPr>
              <a:t>يتم استخدام الحسابات المالية القطاعية المندمجة من قبل البنوك المركزية وسلطات النقد في إطار تتبع السياسات النقدية والمالية، وتوفير البيانات المطلوبة لإدارة الاستقرار المالي والسياسات الاحترازية الكلية. كما تقدم الحسابات المالية المندمجة صورةً واسعةً للمعاملة المالية في الاقتصاد برمته.</a:t>
            </a: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marL="514350" indent="-514350" algn="just" rtl="1" fontAlgn="t">
              <a:spcAft>
                <a:spcPts val="600"/>
              </a:spcAft>
              <a:buFont typeface="+mj-lt"/>
              <a:buAutoNum type="arabicPeriod"/>
            </a:pPr>
            <a:r>
              <a:rPr lang="ar-AE" sz="2000" dirty="0">
                <a:solidFill>
                  <a:srgbClr val="002060"/>
                </a:solidFill>
                <a:cs typeface="Simplified Arabic" pitchFamily="18" charset="-78"/>
              </a:rPr>
              <a:t>تساعد  صناع القرار في الجهات الحكومية المعنية على فهم الدقيق للميزانيات العمومية القطاعية للاقتصاد، وإبراز أوجه الارتباط بين الحسابات المالية القطاعية، وتحديد أماكن الضعف التي تجعل القطاع الاقتصادي عرضةً للصدمات المالية.</a:t>
            </a:r>
            <a:endParaRPr lang="en-US" sz="2000" b="1" dirty="0">
              <a:solidFill>
                <a:srgbClr val="002060"/>
              </a:solidFill>
              <a:cs typeface="Simplified Arabic" pitchFamily="18" charset="-78"/>
            </a:endParaRPr>
          </a:p>
        </p:txBody>
      </p:sp>
    </p:spTree>
    <p:extLst>
      <p:ext uri="{BB962C8B-B14F-4D97-AF65-F5344CB8AC3E}">
        <p14:creationId xmlns:p14="http://schemas.microsoft.com/office/powerpoint/2010/main" val="99137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397" y="693425"/>
            <a:ext cx="8174743" cy="4328150"/>
          </a:xfrm>
        </p:spPr>
        <p:txBody>
          <a:bodyPr>
            <a:normAutofit/>
          </a:bodyPr>
          <a:lstStyle/>
          <a:p>
            <a:pPr marL="0" indent="0" algn="r" rtl="1">
              <a:buNone/>
            </a:pPr>
            <a:r>
              <a:rPr lang="ar-AE" sz="2000" b="1" dirty="0">
                <a:solidFill>
                  <a:srgbClr val="9BBB59">
                    <a:lumMod val="75000"/>
                  </a:srgbClr>
                </a:solidFill>
                <a:latin typeface="AkzidenzGroteskBE"/>
              </a:rPr>
              <a:t>أولاً: دواعي الاهتمام بالحسابات المالية القطاعية المنذمجة</a:t>
            </a:r>
            <a:endParaRPr lang="en-US" sz="2000" b="1" dirty="0">
              <a:solidFill>
                <a:srgbClr val="9BBB59">
                  <a:lumMod val="75000"/>
                </a:srgbClr>
              </a:solidFill>
              <a:latin typeface="AkzidenzGroteskBE"/>
            </a:endParaRPr>
          </a:p>
        </p:txBody>
      </p:sp>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326612" y="148579"/>
            <a:ext cx="2740162" cy="481869"/>
          </a:xfrm>
        </p:spPr>
        <p:txBody>
          <a:bodyPr>
            <a:normAutofit/>
          </a:bodyPr>
          <a:lstStyle/>
          <a:p>
            <a:pPr algn="r" rtl="1"/>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484628" y="1135290"/>
            <a:ext cx="8174744" cy="3647152"/>
          </a:xfrm>
          <a:prstGeom prst="rect">
            <a:avLst/>
          </a:prstGeom>
        </p:spPr>
        <p:txBody>
          <a:bodyPr wrap="square">
            <a:spAutoFit/>
          </a:bodyPr>
          <a:lstStyle/>
          <a:p>
            <a:pPr marL="514350" indent="-514350" algn="just" rtl="1" fontAlgn="t">
              <a:spcAft>
                <a:spcPts val="600"/>
              </a:spcAft>
              <a:buFont typeface="+mj-lt"/>
              <a:buAutoNum type="arabicPeriod"/>
            </a:pPr>
            <a:r>
              <a:rPr lang="ar-AE" dirty="0">
                <a:solidFill>
                  <a:srgbClr val="002060"/>
                </a:solidFill>
                <a:cs typeface="Simplified Arabic" pitchFamily="18" charset="-78"/>
              </a:rPr>
              <a:t>نشأ الاهتمام بالحسابات المالية القطاعية المندمجة منذ الأزمة المالية العالمية 2009، حيث أدَى عدم قدرة بعض القطاعات الاقتصادية في بعض البلدان على الاستمرار في الوفاء بمدفوعات خدمة الديون المفرطة، إلى امتداد أثر الأزمة إلى الأسواق المالية العالمية. </a:t>
            </a:r>
          </a:p>
          <a:p>
            <a:pPr marL="514350" indent="-514350" algn="just" rtl="1" fontAlgn="t">
              <a:spcAft>
                <a:spcPts val="600"/>
              </a:spcAft>
              <a:buFont typeface="+mj-lt"/>
              <a:buAutoNum type="arabicPeriod"/>
            </a:pPr>
            <a:endParaRPr lang="ar-AE" dirty="0">
              <a:solidFill>
                <a:srgbClr val="002060"/>
              </a:solidFill>
              <a:cs typeface="Simplified Arabic" pitchFamily="18" charset="-78"/>
            </a:endParaRPr>
          </a:p>
          <a:p>
            <a:pPr marL="514350" indent="-514350" algn="just" rtl="1" fontAlgn="t">
              <a:spcAft>
                <a:spcPts val="600"/>
              </a:spcAft>
              <a:buFont typeface="+mj-lt"/>
              <a:buAutoNum type="arabicPeriod"/>
            </a:pPr>
            <a:r>
              <a:rPr lang="ar-AE" dirty="0">
                <a:solidFill>
                  <a:srgbClr val="002060"/>
                </a:solidFill>
                <a:cs typeface="Simplified Arabic" pitchFamily="18" charset="-78"/>
              </a:rPr>
              <a:t>يتطلب الترابط المتزايد للأسواق المالية القيام بصفة دورية بفحص دقيق للميزانيات العمومية القطاعية بغرض استكمال التحليل "التقليدي" القائم على أساس التدفقات المالية ، حيث يساعد هذا التحليل على إبراز أوجه الارتباط بين الحسابات المالية القطاعية، وتحديد أماكن الضعف التي تجعل  الاقتصاد عرضةً للصدمات المالية.  </a:t>
            </a:r>
          </a:p>
          <a:p>
            <a:pPr marL="514350" indent="-514350" algn="just" rtl="1" fontAlgn="t">
              <a:spcAft>
                <a:spcPts val="600"/>
              </a:spcAft>
              <a:buFont typeface="+mj-lt"/>
              <a:buAutoNum type="arabicPeriod"/>
            </a:pPr>
            <a:r>
              <a:rPr lang="ar-AE" dirty="0">
                <a:solidFill>
                  <a:srgbClr val="002060"/>
                </a:solidFill>
                <a:cs typeface="Simplified Arabic" pitchFamily="18" charset="-78"/>
              </a:rPr>
              <a:t>جهود كبيرة بذلت بعد الأزمة المالية العالمية لإعداد الحسابات المالية القطاعية المندمجة في كثير من الدول بفضل تنفيذ مبادرة "فجوة البيانات" الصادرة عن صندوق النقد الدولي بالتعاون مع مجلس الاستقرار المالي، في حين لاتزال كثير من الدول النامية غير قادرة على إعداد هذه الحسابات، نتيجة لقلة البيانات الإحصائية عن القطاعات غير المالية، إضافة إلى تحديات إعداد الجداول التركيبية للحسابات القومية.</a:t>
            </a:r>
          </a:p>
        </p:txBody>
      </p:sp>
    </p:spTree>
    <p:extLst>
      <p:ext uri="{BB962C8B-B14F-4D97-AF65-F5344CB8AC3E}">
        <p14:creationId xmlns:p14="http://schemas.microsoft.com/office/powerpoint/2010/main" val="2350943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3" name="Espace réservé du contenu 2">
            <a:extLst>
              <a:ext uri="{FF2B5EF4-FFF2-40B4-BE49-F238E27FC236}">
                <a16:creationId xmlns:a16="http://schemas.microsoft.com/office/drawing/2014/main" id="{18C42C4D-BF83-40D0-9BDC-F786BD86A622}"/>
              </a:ext>
            </a:extLst>
          </p:cNvPr>
          <p:cNvSpPr>
            <a:spLocks noGrp="1"/>
          </p:cNvSpPr>
          <p:nvPr>
            <p:ph idx="1"/>
          </p:nvPr>
        </p:nvSpPr>
        <p:spPr>
          <a:xfrm>
            <a:off x="1031107" y="1157190"/>
            <a:ext cx="7522888" cy="3693741"/>
          </a:xfrm>
        </p:spPr>
        <p:txBody>
          <a:bodyPr>
            <a:normAutofit/>
          </a:bodyPr>
          <a:lstStyle/>
          <a:p>
            <a:pPr marL="114300" indent="0" algn="just" rtl="1">
              <a:buNone/>
            </a:pPr>
            <a:endParaRPr lang="en-US" dirty="0"/>
          </a:p>
        </p:txBody>
      </p:sp>
      <p:sp>
        <p:nvSpPr>
          <p:cNvPr id="4" name="Rectangle 3">
            <a:extLst>
              <a:ext uri="{FF2B5EF4-FFF2-40B4-BE49-F238E27FC236}">
                <a16:creationId xmlns:a16="http://schemas.microsoft.com/office/drawing/2014/main" id="{D24895FB-4079-406B-9B88-4B11F6CA00FB}"/>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ثانياً:  منهجية إعداد الحسابات المالية القطاعية المندمجة</a:t>
            </a:r>
          </a:p>
        </p:txBody>
      </p:sp>
      <p:graphicFrame>
        <p:nvGraphicFramePr>
          <p:cNvPr id="2" name="Diagram 1">
            <a:extLst>
              <a:ext uri="{FF2B5EF4-FFF2-40B4-BE49-F238E27FC236}">
                <a16:creationId xmlns:a16="http://schemas.microsoft.com/office/drawing/2014/main" id="{640DB630-A036-ED85-0C82-FB9E8C486FCC}"/>
              </a:ext>
            </a:extLst>
          </p:cNvPr>
          <p:cNvGraphicFramePr/>
          <p:nvPr>
            <p:extLst>
              <p:ext uri="{D42A27DB-BD31-4B8C-83A1-F6EECF244321}">
                <p14:modId xmlns:p14="http://schemas.microsoft.com/office/powerpoint/2010/main" val="3106033703"/>
              </p:ext>
            </p:extLst>
          </p:nvPr>
        </p:nvGraphicFramePr>
        <p:xfrm>
          <a:off x="1315844" y="1308410"/>
          <a:ext cx="6490010" cy="3392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0824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pic>
        <p:nvPicPr>
          <p:cNvPr id="5" name="Content Placeholder 4">
            <a:extLst>
              <a:ext uri="{FF2B5EF4-FFF2-40B4-BE49-F238E27FC236}">
                <a16:creationId xmlns:a16="http://schemas.microsoft.com/office/drawing/2014/main" id="{42D69EE6-67DE-48E3-85EF-C06CDA8D741D}"/>
              </a:ext>
            </a:extLst>
          </p:cNvPr>
          <p:cNvPicPr>
            <a:picLocks noGrp="1" noChangeAspect="1"/>
          </p:cNvPicPr>
          <p:nvPr>
            <p:ph idx="1"/>
          </p:nvPr>
        </p:nvPicPr>
        <p:blipFill>
          <a:blip r:embed="rId3"/>
          <a:stretch>
            <a:fillRect/>
          </a:stretch>
        </p:blipFill>
        <p:spPr>
          <a:xfrm>
            <a:off x="2811780" y="1157287"/>
            <a:ext cx="4080509" cy="3959001"/>
          </a:xfrm>
          <a:prstGeom prst="rect">
            <a:avLst/>
          </a:prstGeom>
          <a:ln>
            <a:solidFill>
              <a:schemeClr val="accent1"/>
            </a:solidFill>
          </a:ln>
        </p:spPr>
      </p:pic>
      <p:sp>
        <p:nvSpPr>
          <p:cNvPr id="9" name="TextBox 8">
            <a:extLst>
              <a:ext uri="{FF2B5EF4-FFF2-40B4-BE49-F238E27FC236}">
                <a16:creationId xmlns:a16="http://schemas.microsoft.com/office/drawing/2014/main" id="{2208EA41-FCCA-875A-3485-3D793B250F4F}"/>
              </a:ext>
            </a:extLst>
          </p:cNvPr>
          <p:cNvSpPr txBox="1"/>
          <p:nvPr/>
        </p:nvSpPr>
        <p:spPr>
          <a:xfrm>
            <a:off x="4076745" y="506010"/>
            <a:ext cx="4952910" cy="369332"/>
          </a:xfrm>
          <a:prstGeom prst="rect">
            <a:avLst/>
          </a:prstGeom>
          <a:noFill/>
        </p:spPr>
        <p:txBody>
          <a:bodyPr wrap="square">
            <a:spAutoFit/>
          </a:bodyPr>
          <a:lstStyle/>
          <a:p>
            <a:r>
              <a:rPr lang="ar-AE" dirty="0"/>
              <a:t>نموذج لجدول الحسابات المالية القطاعية المندمجة (عام 2021) </a:t>
            </a:r>
            <a:endParaRPr lang="en-AE" dirty="0"/>
          </a:p>
        </p:txBody>
      </p:sp>
      <p:sp>
        <p:nvSpPr>
          <p:cNvPr id="13" name="TextBox 12">
            <a:extLst>
              <a:ext uri="{FF2B5EF4-FFF2-40B4-BE49-F238E27FC236}">
                <a16:creationId xmlns:a16="http://schemas.microsoft.com/office/drawing/2014/main" id="{BC0E6761-BA14-ECC5-A169-61A5E4B553D2}"/>
              </a:ext>
            </a:extLst>
          </p:cNvPr>
          <p:cNvSpPr txBox="1"/>
          <p:nvPr/>
        </p:nvSpPr>
        <p:spPr>
          <a:xfrm>
            <a:off x="2873828" y="829537"/>
            <a:ext cx="1525282" cy="276998"/>
          </a:xfrm>
          <a:prstGeom prst="rect">
            <a:avLst/>
          </a:prstGeom>
          <a:noFill/>
        </p:spPr>
        <p:txBody>
          <a:bodyPr wrap="square">
            <a:spAutoFit/>
          </a:bodyPr>
          <a:lstStyle/>
          <a:p>
            <a:r>
              <a:rPr lang="ar-AE" sz="1200" dirty="0"/>
              <a:t>(مليون وحدة عملة محلية)</a:t>
            </a:r>
            <a:endParaRPr lang="en-AE" sz="1200" dirty="0"/>
          </a:p>
        </p:txBody>
      </p:sp>
    </p:spTree>
    <p:extLst>
      <p:ext uri="{BB962C8B-B14F-4D97-AF65-F5344CB8AC3E}">
        <p14:creationId xmlns:p14="http://schemas.microsoft.com/office/powerpoint/2010/main" val="3101209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3" name="Espace réservé du contenu 2">
            <a:extLst>
              <a:ext uri="{FF2B5EF4-FFF2-40B4-BE49-F238E27FC236}">
                <a16:creationId xmlns:a16="http://schemas.microsoft.com/office/drawing/2014/main" id="{18C42C4D-BF83-40D0-9BDC-F786BD86A622}"/>
              </a:ext>
            </a:extLst>
          </p:cNvPr>
          <p:cNvSpPr>
            <a:spLocks noGrp="1"/>
          </p:cNvSpPr>
          <p:nvPr>
            <p:ph idx="1"/>
          </p:nvPr>
        </p:nvSpPr>
        <p:spPr>
          <a:xfrm>
            <a:off x="1031107" y="1157190"/>
            <a:ext cx="7522888" cy="3693741"/>
          </a:xfrm>
        </p:spPr>
        <p:txBody>
          <a:bodyPr>
            <a:noAutofit/>
          </a:bodyPr>
          <a:lstStyle/>
          <a:p>
            <a:pPr marL="457200" algn="just" rtl="1"/>
            <a:r>
              <a:rPr lang="ar-AE" sz="1600" dirty="0">
                <a:solidFill>
                  <a:srgbClr val="002060"/>
                </a:solidFill>
                <a:cs typeface="Simplified Arabic" pitchFamily="18" charset="-78"/>
              </a:rPr>
              <a:t>يتطلب إعداد الحسابات المالية القطاعية المندمجة توفر البياانات حول القطاعات المؤسسية، وجداول الحسابات القومية، إضافة إلى أهمية التنسيق بين جهاز الإحصاء والبنك المركزي في مراجعة الحسابات المالية القطاعية المندمجة. على المستوى الدولي، كان إعداد الحسابات المالية القطاعية المندمجة يقتصر قبل الأزمة المالية العالمية على بعض الدول المتطورة في مجال إعداد الحسابات القومية في الدول المتقدمة، وعدد قليل من الدول النامية.</a:t>
            </a:r>
          </a:p>
          <a:p>
            <a:pPr marL="457200" algn="just" rtl="1"/>
            <a:endParaRPr lang="ar-AE" sz="1600" dirty="0">
              <a:solidFill>
                <a:srgbClr val="002060"/>
              </a:solidFill>
              <a:cs typeface="Simplified Arabic" pitchFamily="18" charset="-78"/>
            </a:endParaRPr>
          </a:p>
          <a:p>
            <a:pPr marL="457200" algn="just" rtl="1"/>
            <a:r>
              <a:rPr lang="ar-AE" sz="1600" dirty="0">
                <a:solidFill>
                  <a:srgbClr val="002060"/>
                </a:solidFill>
                <a:cs typeface="Simplified Arabic" pitchFamily="18" charset="-78"/>
              </a:rPr>
              <a:t>في هذا الإطار، أدركت المؤسسات المالية الدولية بعد الأزمة المالية أن هناك معلومات مالية مهمة كانت غير متوفرة بشأن النظام المالي وكان لابد من جمعها. ومن ثم كان العنصر الأساسي هو تعزيز توافر الإحصاءات المالية على وجه الخصوص لمعالجة قضايا الاستقرار المالي. في عام 2009، أصدر صندوق النقد الدولي بالتعاون مع مجلس الاستقرار المالي  تقريراً حول "الأزمة المالية وفجوات البيانات" بهدف استكشاف فجوات المعلومات وتقديم المقترحات المناسبة لتعزيز جمع البيانات. </a:t>
            </a:r>
          </a:p>
          <a:p>
            <a:pPr marL="457200" algn="just" rtl="1"/>
            <a:endParaRPr lang="ar-AE" sz="1600" dirty="0">
              <a:solidFill>
                <a:srgbClr val="002060"/>
              </a:solidFill>
              <a:cs typeface="Simplified Arabic" pitchFamily="18" charset="-78"/>
            </a:endParaRPr>
          </a:p>
          <a:p>
            <a:pPr marL="457200" algn="just" rtl="1"/>
            <a:r>
              <a:rPr lang="ar-AE" sz="1600" dirty="0">
                <a:solidFill>
                  <a:srgbClr val="002060"/>
                </a:solidFill>
                <a:cs typeface="Simplified Arabic" pitchFamily="18" charset="-78"/>
              </a:rPr>
              <a:t>تم اعتماد مبادرة "فجوات البيانات" من قبل مجموعة العشرين التي تتألف من 20 توصية تركز على ثلاثة مجالات إحصائية رئيسة، من ضمنها تطوير "حسابات مالية قطاعية متكاملة" من خلال تقديم معلومات عن التدفقات المالية. </a:t>
            </a:r>
          </a:p>
        </p:txBody>
      </p:sp>
      <p:sp>
        <p:nvSpPr>
          <p:cNvPr id="4" name="Rectangle 3">
            <a:extLst>
              <a:ext uri="{FF2B5EF4-FFF2-40B4-BE49-F238E27FC236}">
                <a16:creationId xmlns:a16="http://schemas.microsoft.com/office/drawing/2014/main" id="{D24895FB-4079-406B-9B88-4B11F6CA00FB}"/>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ثانياً: التجارب الدولية في إعداد الحسابات المالية القطاعية المندمجة</a:t>
            </a:r>
          </a:p>
        </p:txBody>
      </p:sp>
    </p:spTree>
    <p:extLst>
      <p:ext uri="{BB962C8B-B14F-4D97-AF65-F5344CB8AC3E}">
        <p14:creationId xmlns:p14="http://schemas.microsoft.com/office/powerpoint/2010/main" val="50776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الحسابات المالية القطاعية المندمجة </a:t>
            </a:r>
            <a:endParaRPr lang="en-US" sz="1400" dirty="0">
              <a:solidFill>
                <a:srgbClr val="D99931"/>
              </a:solidFill>
              <a:latin typeface="Myriad Pro Light"/>
            </a:endParaRPr>
          </a:p>
        </p:txBody>
      </p:sp>
      <p:sp>
        <p:nvSpPr>
          <p:cNvPr id="3" name="Espace réservé du contenu 2">
            <a:extLst>
              <a:ext uri="{FF2B5EF4-FFF2-40B4-BE49-F238E27FC236}">
                <a16:creationId xmlns:a16="http://schemas.microsoft.com/office/drawing/2014/main" id="{18C42C4D-BF83-40D0-9BDC-F786BD86A622}"/>
              </a:ext>
            </a:extLst>
          </p:cNvPr>
          <p:cNvSpPr>
            <a:spLocks noGrp="1"/>
          </p:cNvSpPr>
          <p:nvPr>
            <p:ph idx="1"/>
          </p:nvPr>
        </p:nvSpPr>
        <p:spPr>
          <a:xfrm>
            <a:off x="628650" y="1121571"/>
            <a:ext cx="8161020" cy="3693741"/>
          </a:xfrm>
        </p:spPr>
        <p:txBody>
          <a:bodyPr>
            <a:noAutofit/>
          </a:bodyPr>
          <a:lstStyle/>
          <a:p>
            <a:pPr marL="457200" algn="just" rtl="1"/>
            <a:r>
              <a:rPr lang="ar-AE" sz="1600" dirty="0">
                <a:solidFill>
                  <a:srgbClr val="002060"/>
                </a:solidFill>
                <a:cs typeface="Simplified Arabic" pitchFamily="18" charset="-78"/>
              </a:rPr>
              <a:t> تجارب مهمة في هذا المجال خاصة تجربة البنك المركزي الأوروبي (</a:t>
            </a:r>
            <a:r>
              <a:rPr lang="en-US" sz="1600" dirty="0">
                <a:solidFill>
                  <a:srgbClr val="002060"/>
                </a:solidFill>
                <a:cs typeface="Simplified Arabic" pitchFamily="18" charset="-78"/>
              </a:rPr>
              <a:t>ECB)، </a:t>
            </a:r>
            <a:r>
              <a:rPr lang="ar-AE" sz="1600" dirty="0">
                <a:solidFill>
                  <a:srgbClr val="002060"/>
                </a:solidFill>
                <a:cs typeface="Simplified Arabic" pitchFamily="18" charset="-78"/>
              </a:rPr>
              <a:t>واليوروستات (</a:t>
            </a:r>
            <a:r>
              <a:rPr lang="en-US" sz="1600" dirty="0">
                <a:solidFill>
                  <a:srgbClr val="002060"/>
                </a:solidFill>
                <a:cs typeface="Simplified Arabic" pitchFamily="18" charset="-78"/>
              </a:rPr>
              <a:t>Eurostat)، </a:t>
            </a:r>
            <a:r>
              <a:rPr lang="ar-AE" sz="1600" dirty="0">
                <a:solidFill>
                  <a:srgbClr val="002060"/>
                </a:solidFill>
                <a:cs typeface="Simplified Arabic" pitchFamily="18" charset="-78"/>
              </a:rPr>
              <a:t>ومنظمة التعاون الاقتصادي والتنمية (</a:t>
            </a:r>
            <a:r>
              <a:rPr lang="en-US" sz="1600" dirty="0">
                <a:solidFill>
                  <a:srgbClr val="002060"/>
                </a:solidFill>
                <a:cs typeface="Simplified Arabic" pitchFamily="18" charset="-78"/>
              </a:rPr>
              <a:t>OECD). </a:t>
            </a:r>
            <a:r>
              <a:rPr lang="ar-AE" sz="1600" dirty="0">
                <a:solidFill>
                  <a:srgbClr val="002060"/>
                </a:solidFill>
                <a:cs typeface="Simplified Arabic" pitchFamily="18" charset="-78"/>
              </a:rPr>
              <a:t>تنشر جميع اقتصادات مجموعة العشرين المتقدمة الحسابات المالية القطاعية المندمجة. في المقابل، هناك مجموعة من اقتصادات الأسواق الناشئة تنشر الحسابات المالية للحكومة والأسر على أساس سنوي. كما أنه لا تتوفر ميزانيات ربعية تجميعية للشركات غير المالية، وشركات التأمين، والشركات المالية الأخرى، والأسر، والمؤسسات غير الربحية.</a:t>
            </a:r>
          </a:p>
          <a:p>
            <a:pPr marL="457200" algn="just" rtl="1"/>
            <a:endParaRPr lang="ar-AE" sz="1600" dirty="0">
              <a:solidFill>
                <a:srgbClr val="002060"/>
              </a:solidFill>
              <a:cs typeface="Simplified Arabic" pitchFamily="18" charset="-78"/>
            </a:endParaRPr>
          </a:p>
          <a:p>
            <a:pPr marL="457200" algn="just" rtl="1"/>
            <a:r>
              <a:rPr lang="ar-AE" sz="1600" dirty="0">
                <a:solidFill>
                  <a:srgbClr val="002060"/>
                </a:solidFill>
                <a:cs typeface="Simplified Arabic" pitchFamily="18" charset="-78"/>
              </a:rPr>
              <a:t>كان التحدي الأبرز هو الافتقار إلى البيانات المالية اللازمة لإعداد هذه الحسابات، خاصة البيانات حول الأسر والشركات غير المالية. تحقيقا لهذه الغاية تم التأكيد على أن البيانات المتعلقة بالمؤسسات المالية غير المصرفية يجب أن تكون لها أولوية، يشمل التوسع تحسين تجميع الحسابات القطاعية من حيث التفاصيل (القطاعات الفرعية وتفاصيل الأصول)، وسد فجوات البيانات، وتطوير التدفقات المالية والأرصدة بين القطاعات المؤسسية. </a:t>
            </a:r>
          </a:p>
          <a:p>
            <a:pPr marL="457200" algn="just" rtl="1"/>
            <a:endParaRPr lang="ar-AE" sz="1600" dirty="0">
              <a:solidFill>
                <a:srgbClr val="002060"/>
              </a:solidFill>
              <a:cs typeface="Simplified Arabic" pitchFamily="18" charset="-78"/>
            </a:endParaRPr>
          </a:p>
          <a:p>
            <a:pPr marL="457200" algn="just" rtl="1"/>
            <a:r>
              <a:rPr lang="ar-AE" sz="1600" dirty="0">
                <a:solidFill>
                  <a:srgbClr val="002060"/>
                </a:solidFill>
                <a:cs typeface="Simplified Arabic" pitchFamily="18" charset="-78"/>
              </a:rPr>
              <a:t>هناك توجه نحو تضمين المزيد من بيانات الميزانية العمومية القطاعية في فئات البيانات الخاصة بمعيار النظام الخاص لنشر البيانات (</a:t>
            </a:r>
            <a:r>
              <a:rPr lang="en-US" sz="1600" dirty="0">
                <a:solidFill>
                  <a:srgbClr val="002060"/>
                </a:solidFill>
                <a:cs typeface="Simplified Arabic" pitchFamily="18" charset="-78"/>
              </a:rPr>
              <a:t>SDDS). </a:t>
            </a:r>
            <a:r>
              <a:rPr lang="ar-AE" sz="1600" dirty="0">
                <a:solidFill>
                  <a:srgbClr val="002060"/>
                </a:solidFill>
                <a:cs typeface="Simplified Arabic" pitchFamily="18" charset="-78"/>
              </a:rPr>
              <a:t>بذلك، فإن الدول الراغبة في الانضمام إلى نظام النشر المذكور، قد يُطلب منها إعداد هذا الجدول بشكل ربعي أو سنوي ونشره حسب جدول زمني محدد.</a:t>
            </a:r>
          </a:p>
          <a:p>
            <a:pPr marL="457200" algn="just" rtl="1"/>
            <a:endParaRPr lang="ar-AE" sz="1600" dirty="0">
              <a:solidFill>
                <a:srgbClr val="002060"/>
              </a:solidFill>
              <a:cs typeface="Simplified Arabic" pitchFamily="18" charset="-78"/>
            </a:endParaRPr>
          </a:p>
        </p:txBody>
      </p:sp>
      <p:sp>
        <p:nvSpPr>
          <p:cNvPr id="4" name="Rectangle 3">
            <a:extLst>
              <a:ext uri="{FF2B5EF4-FFF2-40B4-BE49-F238E27FC236}">
                <a16:creationId xmlns:a16="http://schemas.microsoft.com/office/drawing/2014/main" id="{D24895FB-4079-406B-9B88-4B11F6CA00FB}"/>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ثانياً: التجارب الدولية في إعداد الحسابات المالية القطاعية المندمجة (تابع)</a:t>
            </a:r>
          </a:p>
        </p:txBody>
      </p:sp>
    </p:spTree>
    <p:extLst>
      <p:ext uri="{BB962C8B-B14F-4D97-AF65-F5344CB8AC3E}">
        <p14:creationId xmlns:p14="http://schemas.microsoft.com/office/powerpoint/2010/main" val="3453375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14334</TotalTime>
  <Words>1130</Words>
  <Application>Microsoft Office PowerPoint</Application>
  <PresentationFormat>On-screen Show (16:10)</PresentationFormat>
  <Paragraphs>90</Paragraphs>
  <Slides>12</Slides>
  <Notes>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12</vt:i4>
      </vt:variant>
    </vt:vector>
  </HeadingPairs>
  <TitlesOfParts>
    <vt:vector size="23" baseType="lpstr">
      <vt:lpstr>AkzidenzGroteskBE</vt:lpstr>
      <vt:lpstr>Arial</vt:lpstr>
      <vt:lpstr>Calibri</vt:lpstr>
      <vt:lpstr>Calibri Light</vt:lpstr>
      <vt:lpstr>Myriad Pro Light</vt:lpstr>
      <vt:lpstr>Simplified Arabic</vt:lpstr>
      <vt:lpstr>Times New Roman</vt:lpstr>
      <vt:lpstr>Wingdings</vt:lpstr>
      <vt:lpstr>Office Theme</vt:lpstr>
      <vt:lpstr>1_Office Theme</vt:lpstr>
      <vt:lpstr>2_Office Theme</vt:lpstr>
      <vt:lpstr>الحسابات المالية القطاعية المندمجة في الدول العربية</vt:lpstr>
      <vt:lpstr>نقاط العرض </vt:lpstr>
      <vt:lpstr>الحسابات المالية القطاعية المندمجة </vt:lpstr>
      <vt:lpstr>الحسابات المالية القطاعية المندمجة </vt:lpstr>
      <vt:lpstr>الحسابات المالية القطاعية المندمجة  </vt:lpstr>
      <vt:lpstr>الحسابات المالية القطاعية المندمجة </vt:lpstr>
      <vt:lpstr>الحسابات المالية القطاعية المندمجة </vt:lpstr>
      <vt:lpstr>الحسابات المالية القطاعية المندمجة </vt:lpstr>
      <vt:lpstr>الحسابات المالية القطاعية المندمجة </vt:lpstr>
      <vt:lpstr>الحسابات المالية القطاعية المندمجة </vt:lpstr>
      <vt:lpstr>الحسابات المالية القطاعية المندمجة </vt:lpstr>
      <vt:lpstr>شكراً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TITLE GOES HERE</dc:title>
  <dc:creator>Mhamed Mouaacha</dc:creator>
  <cp:lastModifiedBy>Mhamed Mouaacha</cp:lastModifiedBy>
  <cp:revision>815</cp:revision>
  <cp:lastPrinted>2022-11-04T08:09:19Z</cp:lastPrinted>
  <dcterms:created xsi:type="dcterms:W3CDTF">2017-02-06T09:01:23Z</dcterms:created>
  <dcterms:modified xsi:type="dcterms:W3CDTF">2022-11-04T08:12:45Z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f17927-79b2-40d2-8aa6-1ef1eabb3585_Enabled">
    <vt:lpwstr>true</vt:lpwstr>
  </property>
  <property fmtid="{D5CDD505-2E9C-101B-9397-08002B2CF9AE}" pid="3" name="MSIP_Label_e9f17927-79b2-40d2-8aa6-1ef1eabb3585_SetDate">
    <vt:lpwstr>2022-10-03T07:48:47Z</vt:lpwstr>
  </property>
  <property fmtid="{D5CDD505-2E9C-101B-9397-08002B2CF9AE}" pid="4" name="MSIP_Label_e9f17927-79b2-40d2-8aa6-1ef1eabb3585_Method">
    <vt:lpwstr>Standard</vt:lpwstr>
  </property>
  <property fmtid="{D5CDD505-2E9C-101B-9397-08002B2CF9AE}" pid="5" name="MSIP_Label_e9f17927-79b2-40d2-8aa6-1ef1eabb3585_Name">
    <vt:lpwstr>defa4170-0d19-0005-0004-bc88714345d2</vt:lpwstr>
  </property>
  <property fmtid="{D5CDD505-2E9C-101B-9397-08002B2CF9AE}" pid="6" name="MSIP_Label_e9f17927-79b2-40d2-8aa6-1ef1eabb3585_SiteId">
    <vt:lpwstr>4aa5460f-975c-4915-88d5-cf81ff19b905</vt:lpwstr>
  </property>
  <property fmtid="{D5CDD505-2E9C-101B-9397-08002B2CF9AE}" pid="7" name="MSIP_Label_e9f17927-79b2-40d2-8aa6-1ef1eabb3585_ActionId">
    <vt:lpwstr>79a9401c-0454-4393-a24d-0dc1c57cdb34</vt:lpwstr>
  </property>
  <property fmtid="{D5CDD505-2E9C-101B-9397-08002B2CF9AE}" pid="8" name="MSIP_Label_e9f17927-79b2-40d2-8aa6-1ef1eabb3585_ContentBits">
    <vt:lpwstr>0</vt:lpwstr>
  </property>
</Properties>
</file>