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4409" r:id="rId6"/>
  </p:sldMasterIdLst>
  <p:notesMasterIdLst>
    <p:notesMasterId r:id="rId29"/>
  </p:notesMasterIdLst>
  <p:handoutMasterIdLst>
    <p:handoutMasterId r:id="rId30"/>
  </p:handoutMasterIdLst>
  <p:sldIdLst>
    <p:sldId id="1170" r:id="rId7"/>
    <p:sldId id="1179" r:id="rId8"/>
    <p:sldId id="1185" r:id="rId9"/>
    <p:sldId id="1176" r:id="rId10"/>
    <p:sldId id="1177" r:id="rId11"/>
    <p:sldId id="1157" r:id="rId12"/>
    <p:sldId id="1156" r:id="rId13"/>
    <p:sldId id="1155" r:id="rId14"/>
    <p:sldId id="1158" r:id="rId15"/>
    <p:sldId id="1178" r:id="rId16"/>
    <p:sldId id="1171" r:id="rId17"/>
    <p:sldId id="1172" r:id="rId18"/>
    <p:sldId id="1173" r:id="rId19"/>
    <p:sldId id="1174" r:id="rId20"/>
    <p:sldId id="1175" r:id="rId21"/>
    <p:sldId id="1161" r:id="rId22"/>
    <p:sldId id="1160" r:id="rId23"/>
    <p:sldId id="1169" r:id="rId24"/>
    <p:sldId id="1163" r:id="rId25"/>
    <p:sldId id="1164" r:id="rId26"/>
    <p:sldId id="1165" r:id="rId27"/>
    <p:sldId id="1168" r:id="rId28"/>
  </p:sldIdLst>
  <p:sldSz cx="12192000" cy="6858000"/>
  <p:notesSz cx="7104063" cy="10234613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70"/>
            <p14:sldId id="1179"/>
            <p14:sldId id="1185"/>
            <p14:sldId id="1176"/>
            <p14:sldId id="1177"/>
            <p14:sldId id="1157"/>
            <p14:sldId id="1156"/>
            <p14:sldId id="1155"/>
            <p14:sldId id="1158"/>
            <p14:sldId id="1178"/>
            <p14:sldId id="1171"/>
            <p14:sldId id="1172"/>
            <p14:sldId id="1173"/>
            <p14:sldId id="1174"/>
            <p14:sldId id="1175"/>
            <p14:sldId id="1161"/>
            <p14:sldId id="1160"/>
            <p14:sldId id="1169"/>
            <p14:sldId id="1163"/>
            <p14:sldId id="1164"/>
            <p14:sldId id="1165"/>
            <p14:sldId id="11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9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1F"/>
    <a:srgbClr val="5E8AB4"/>
    <a:srgbClr val="E46C0A"/>
    <a:srgbClr val="25D129"/>
    <a:srgbClr val="DC4234"/>
    <a:srgbClr val="00AEB3"/>
    <a:srgbClr val="FFCC00"/>
    <a:srgbClr val="ED7D31"/>
    <a:srgbClr val="A6A6A6"/>
    <a:srgbClr val="70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B365C-06D3-4E16-8957-9E895D6D5643}" v="2" dt="2022-10-11T14:42:49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7864" autoAdjust="0"/>
  </p:normalViewPr>
  <p:slideViewPr>
    <p:cSldViewPr snapToGrid="0">
      <p:cViewPr varScale="1">
        <p:scale>
          <a:sx n="76" d="100"/>
          <a:sy n="76" d="100"/>
        </p:scale>
        <p:origin x="102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3127"/>
        <p:guide pos="2149"/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4781107030973982E-2"/>
          <c:w val="1"/>
          <c:h val="0.52757191940524117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دين الحكومة العامة</c:v>
                </c:pt>
              </c:strCache>
            </c:strRef>
          </c:tx>
          <c:spPr>
            <a:solidFill>
              <a:srgbClr val="92D050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92D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 formatCode="mmm\-yy">
                  <c:v>44713</c:v>
                </c:pt>
              </c:numCache>
            </c:numRef>
          </c:cat>
          <c:val>
            <c:numRef>
              <c:f>Sheet1!$F$2:$F$7</c:f>
              <c:numCache>
                <c:formatCode>0.0</c:formatCode>
                <c:ptCount val="6"/>
                <c:pt idx="0">
                  <c:v>61.8</c:v>
                </c:pt>
                <c:pt idx="1">
                  <c:v>61.9</c:v>
                </c:pt>
                <c:pt idx="2">
                  <c:v>63.3</c:v>
                </c:pt>
                <c:pt idx="3">
                  <c:v>73</c:v>
                </c:pt>
                <c:pt idx="4">
                  <c:v>77.2</c:v>
                </c:pt>
                <c:pt idx="5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5-4EEA-984F-17A1B2261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102983823"/>
        <c:axId val="2102986975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دين الموازنة بعد اسثناء ما يحمله SSIF</c:v>
                </c:pt>
              </c:strCache>
            </c:strRef>
          </c:tx>
          <c:spPr>
            <a:ln w="3810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00B0F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965-4EEA-984F-17A1B2261838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00B0F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65-4EEA-984F-17A1B2261838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38100" cap="rnd">
                <a:solidFill>
                  <a:srgbClr val="00B0F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65-4EEA-984F-17A1B2261838}"/>
              </c:ext>
            </c:extLst>
          </c:dPt>
          <c:dLbls>
            <c:dLbl>
              <c:idx val="0"/>
              <c:layout>
                <c:manualLayout>
                  <c:x val="6.7181726570372654E-3"/>
                  <c:y val="3.4939583636628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65-4EEA-984F-17A1B2261838}"/>
                </c:ext>
              </c:extLst>
            </c:dLbl>
            <c:dLbl>
              <c:idx val="1"/>
              <c:layout>
                <c:manualLayout>
                  <c:x val="8.9575635427163406E-3"/>
                  <c:y val="2.6204687727471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65-4EEA-984F-17A1B2261838}"/>
                </c:ext>
              </c:extLst>
            </c:dLbl>
            <c:dLbl>
              <c:idx val="2"/>
              <c:layout>
                <c:manualLayout>
                  <c:x val="6.7181726570372862E-3"/>
                  <c:y val="2.3293055757752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65-4EEA-984F-17A1B2261838}"/>
                </c:ext>
              </c:extLst>
            </c:dLbl>
            <c:dLbl>
              <c:idx val="3"/>
              <c:layout>
                <c:manualLayout>
                  <c:x val="1.3436345314074572E-2"/>
                  <c:y val="2.3293055757752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65-4EEA-984F-17A1B2261838}"/>
                </c:ext>
              </c:extLst>
            </c:dLbl>
            <c:dLbl>
              <c:idx val="4"/>
              <c:layout>
                <c:manualLayout>
                  <c:x val="4.4787817713581903E-3"/>
                  <c:y val="2.0381423788033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65-4EEA-984F-17A1B2261838}"/>
                </c:ext>
              </c:extLst>
            </c:dLbl>
            <c:dLbl>
              <c:idx val="5"/>
              <c:layout>
                <c:manualLayout>
                  <c:x val="6.7181726570372862E-3"/>
                  <c:y val="1.4558159848595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65-4EEA-984F-17A1B2261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 formatCode="mmm\-yy">
                  <c:v>44713</c:v>
                </c:pt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>
                  <c:v>60.2</c:v>
                </c:pt>
                <c:pt idx="1">
                  <c:v>60.3</c:v>
                </c:pt>
                <c:pt idx="2">
                  <c:v>61.6</c:v>
                </c:pt>
                <c:pt idx="3">
                  <c:v>71.099999999999994</c:v>
                </c:pt>
                <c:pt idx="4">
                  <c:v>75.099999999999994</c:v>
                </c:pt>
                <c:pt idx="5">
                  <c:v>74.3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965-4EEA-984F-17A1B2261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983823"/>
        <c:axId val="2102986975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دين أمانة عمان الكبرى</c:v>
                </c:pt>
              </c:strCache>
            </c:strRef>
          </c:tx>
          <c:spPr>
            <a:ln w="3810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65-4EEA-984F-17A1B2261838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65-4EEA-984F-17A1B2261838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38100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D965-4EEA-984F-17A1B2261838}"/>
              </c:ext>
            </c:extLst>
          </c:dPt>
          <c:dLbls>
            <c:dLbl>
              <c:idx val="0"/>
              <c:layout>
                <c:manualLayout>
                  <c:x val="6.7181726570372654E-3"/>
                  <c:y val="9.54189941572482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965-4EEA-984F-17A1B2261838}"/>
                </c:ext>
              </c:extLst>
            </c:dLbl>
            <c:dLbl>
              <c:idx val="1"/>
              <c:layout>
                <c:manualLayout>
                  <c:x val="6.7181726570372862E-3"/>
                  <c:y val="1.2722685395873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965-4EEA-984F-17A1B2261838}"/>
                </c:ext>
              </c:extLst>
            </c:dLbl>
            <c:dLbl>
              <c:idx val="2"/>
              <c:layout>
                <c:manualLayout>
                  <c:x val="8.9575635427163805E-3"/>
                  <c:y val="1.5634317365592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965-4EEA-984F-17A1B2261838}"/>
                </c:ext>
              </c:extLst>
            </c:dLbl>
            <c:dLbl>
              <c:idx val="3"/>
              <c:layout>
                <c:manualLayout>
                  <c:x val="1.1196954428395476E-2"/>
                  <c:y val="1.5634317365592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965-4EEA-984F-17A1B2261838}"/>
                </c:ext>
              </c:extLst>
            </c:dLbl>
            <c:dLbl>
              <c:idx val="4"/>
              <c:layout>
                <c:manualLayout>
                  <c:x val="6.7181726570372862E-3"/>
                  <c:y val="1.9084028093809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965-4EEA-984F-17A1B2261838}"/>
                </c:ext>
              </c:extLst>
            </c:dLbl>
            <c:dLbl>
              <c:idx val="5"/>
              <c:layout>
                <c:manualLayout>
                  <c:x val="6.7181726570372862E-3"/>
                  <c:y val="1.5903242113661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965-4EEA-984F-17A1B2261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 formatCode="mmm\-yy">
                  <c:v>44713</c:v>
                </c:pt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>
                  <c:v>1.1000000000000001</c:v>
                </c:pt>
                <c:pt idx="1">
                  <c:v>1.3</c:v>
                </c:pt>
                <c:pt idx="2">
                  <c:v>1.5</c:v>
                </c:pt>
                <c:pt idx="3">
                  <c:v>1.6</c:v>
                </c:pt>
                <c:pt idx="4">
                  <c:v>1.8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965-4EEA-984F-17A1B22618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دين البلديات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D965-4EEA-984F-17A1B2261838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D965-4EEA-984F-17A1B2261838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D965-4EEA-984F-17A1B2261838}"/>
              </c:ext>
            </c:extLst>
          </c:dPt>
          <c:dLbls>
            <c:dLbl>
              <c:idx val="0"/>
              <c:layout>
                <c:manualLayout>
                  <c:x val="4.4787817713581495E-3"/>
                  <c:y val="-2.3293055757752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965-4EEA-984F-17A1B2261838}"/>
                </c:ext>
              </c:extLst>
            </c:dLbl>
            <c:dLbl>
              <c:idx val="1"/>
              <c:layout>
                <c:manualLayout>
                  <c:x val="8.9575635427163406E-3"/>
                  <c:y val="-3.2027951666909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965-4EEA-984F-17A1B2261838}"/>
                </c:ext>
              </c:extLst>
            </c:dLbl>
            <c:dLbl>
              <c:idx val="2"/>
              <c:layout>
                <c:manualLayout>
                  <c:x val="8.9575635427163805E-3"/>
                  <c:y val="-3.493958363662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965-4EEA-984F-17A1B2261838}"/>
                </c:ext>
              </c:extLst>
            </c:dLbl>
            <c:dLbl>
              <c:idx val="3"/>
              <c:layout>
                <c:manualLayout>
                  <c:x val="6.7181726570372862E-3"/>
                  <c:y val="-3.2027951666909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965-4EEA-984F-17A1B2261838}"/>
                </c:ext>
              </c:extLst>
            </c:dLbl>
            <c:dLbl>
              <c:idx val="4"/>
              <c:layout>
                <c:manualLayout>
                  <c:x val="1.1196954428395476E-2"/>
                  <c:y val="-3.493958363662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965-4EEA-984F-17A1B2261838}"/>
                </c:ext>
              </c:extLst>
            </c:dLbl>
            <c:dLbl>
              <c:idx val="5"/>
              <c:layout>
                <c:manualLayout>
                  <c:x val="6.7181726570372862E-3"/>
                  <c:y val="-1.7469791818314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965-4EEA-984F-17A1B2261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 formatCode="mmm\-yy">
                  <c:v>44713</c:v>
                </c:pt>
              </c:numCache>
            </c:numRef>
          </c:cat>
          <c:val>
            <c:numRef>
              <c:f>Sheet1!$D$2:$D$7</c:f>
              <c:numCache>
                <c:formatCode>0.0</c:formatCode>
                <c:ptCount val="6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D965-4EEA-984F-17A1B22618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الدين المكفول</c:v>
                </c:pt>
              </c:strCache>
            </c:strRef>
          </c:tx>
          <c:spPr>
            <a:ln w="38100" cap="rnd" cmpd="sng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 formatCode="mmm\-yy">
                  <c:v>44713</c:v>
                </c:pt>
              </c:numCache>
            </c:numRef>
          </c:cat>
          <c:val>
            <c:numRef>
              <c:f>Sheet1!$E$2:$E$7</c:f>
              <c:numCache>
                <c:formatCode>0.0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D965-4EEA-984F-17A1B2261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735135"/>
        <c:axId val="654741791"/>
      </c:lineChart>
      <c:catAx>
        <c:axId val="21029838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JO"/>
          </a:p>
        </c:txPr>
        <c:crossAx val="2102986975"/>
        <c:crosses val="autoZero"/>
        <c:auto val="1"/>
        <c:lblAlgn val="ctr"/>
        <c:lblOffset val="800"/>
        <c:noMultiLvlLbl val="0"/>
      </c:catAx>
      <c:valAx>
        <c:axId val="2102986975"/>
        <c:scaling>
          <c:orientation val="minMax"/>
          <c:max val="8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JO"/>
          </a:p>
        </c:txPr>
        <c:crossAx val="2102983823"/>
        <c:crosses val="autoZero"/>
        <c:crossBetween val="between"/>
        <c:majorUnit val="20"/>
        <c:minorUnit val="10"/>
      </c:valAx>
      <c:valAx>
        <c:axId val="654741791"/>
        <c:scaling>
          <c:orientation val="minMax"/>
          <c:max val="3"/>
          <c:min val="0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JO"/>
          </a:p>
        </c:txPr>
        <c:crossAx val="654735135"/>
        <c:crosses val="max"/>
        <c:crossBetween val="between"/>
        <c:majorUnit val="1"/>
      </c:valAx>
      <c:catAx>
        <c:axId val="654735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474179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1596449879605109E-2"/>
          <c:y val="0.84781730624198315"/>
          <c:w val="0.98691703729579849"/>
          <c:h val="0.15001939190590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4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0475888607144445E-2"/>
          <c:w val="1"/>
          <c:h val="0.74339938193237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الدين الداخلي للحكومة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889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472C4">
                  <a:lumMod val="75000"/>
                </a:srgbClr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 prst="artDeco"/>
              </a:sp3d>
            </c:spPr>
            <c:extLst>
              <c:ext xmlns:c16="http://schemas.microsoft.com/office/drawing/2014/chart" uri="{C3380CC4-5D6E-409C-BE32-E72D297353CC}">
                <c16:uniqueId val="{00000001-3DB7-408F-BB5F-26F22A0E29FE}"/>
              </c:ext>
            </c:extLst>
          </c:dPt>
          <c:dPt>
            <c:idx val="11"/>
            <c:invertIfNegative val="0"/>
            <c:bubble3D val="0"/>
            <c:spPr>
              <a:solidFill>
                <a:srgbClr val="4472C4">
                  <a:lumMod val="75000"/>
                </a:srgbClr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 prst="artDeco"/>
              </a:sp3d>
            </c:spPr>
            <c:extLst>
              <c:ext xmlns:c16="http://schemas.microsoft.com/office/drawing/2014/chart" uri="{C3380CC4-5D6E-409C-BE32-E72D297353CC}">
                <c16:uniqueId val="{00000003-3DB7-408F-BB5F-26F22A0E29FE}"/>
              </c:ext>
            </c:extLst>
          </c:dPt>
          <c:dPt>
            <c:idx val="12"/>
            <c:invertIfNegative val="0"/>
            <c:bubble3D val="0"/>
            <c:spPr>
              <a:solidFill>
                <a:srgbClr val="4472C4">
                  <a:lumMod val="75000"/>
                </a:srgbClr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 prst="artDeco"/>
              </a:sp3d>
            </c:spPr>
            <c:extLst>
              <c:ext xmlns:c16="http://schemas.microsoft.com/office/drawing/2014/chart" uri="{C3380CC4-5D6E-409C-BE32-E72D297353CC}">
                <c16:uniqueId val="{00000005-3DB7-408F-BB5F-26F22A0E29FE}"/>
              </c:ext>
            </c:extLst>
          </c:dPt>
          <c:dPt>
            <c:idx val="14"/>
            <c:invertIfNegative val="0"/>
            <c:bubble3D val="0"/>
            <c:spPr>
              <a:solidFill>
                <a:srgbClr val="4472C4">
                  <a:lumMod val="75000"/>
                </a:srgbClr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 prst="artDeco"/>
              </a:sp3d>
            </c:spPr>
            <c:extLst>
              <c:ext xmlns:c16="http://schemas.microsoft.com/office/drawing/2014/chart" uri="{C3380CC4-5D6E-409C-BE32-E72D297353CC}">
                <c16:uniqueId val="{00000007-3DB7-408F-BB5F-26F22A0E29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Aug.2022</c:v>
                </c:pt>
              </c:strCache>
            </c:strRef>
          </c:cat>
          <c:val>
            <c:numRef>
              <c:f>Sheet1!$B$2:$B$12</c:f>
              <c:numCache>
                <c:formatCode>_(* #,##0.0_);_(* \(#,##0.0\);_(* "-"??_);_(@_)</c:formatCode>
                <c:ptCount val="5"/>
                <c:pt idx="0">
                  <c:v>52.7</c:v>
                </c:pt>
                <c:pt idx="1">
                  <c:v>55.5</c:v>
                </c:pt>
                <c:pt idx="2">
                  <c:v>60.4</c:v>
                </c:pt>
                <c:pt idx="3">
                  <c:v>62.4</c:v>
                </c:pt>
                <c:pt idx="4">
                  <c:v>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B7-408F-BB5F-26F22A0E29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الرصيد القائم للدين الخارجي</c:v>
                </c:pt>
              </c:strCache>
            </c:strRef>
          </c:tx>
          <c:spPr>
            <a:solidFill>
              <a:srgbClr val="FFC000"/>
            </a:solidFill>
            <a:ln w="889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FFC000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A-3DB7-408F-BB5F-26F22A0E29FE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C-3DB7-408F-BB5F-26F22A0E29FE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E-3DB7-408F-BB5F-26F22A0E29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Aug.2022</c:v>
                </c:pt>
              </c:strCache>
            </c:strRef>
          </c:cat>
          <c:val>
            <c:numRef>
              <c:f>Sheet1!$C$2:$C$12</c:f>
              <c:numCache>
                <c:formatCode>_(* #,##0.0_);_(* \(#,##0.0\);_(* "-"??_);_(@_)</c:formatCode>
                <c:ptCount val="5"/>
                <c:pt idx="0">
                  <c:v>39.299999999999997</c:v>
                </c:pt>
                <c:pt idx="1">
                  <c:v>38.6</c:v>
                </c:pt>
                <c:pt idx="2">
                  <c:v>45</c:v>
                </c:pt>
                <c:pt idx="3">
                  <c:v>47.7</c:v>
                </c:pt>
                <c:pt idx="4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DB7-408F-BB5F-26F22A0E2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983823"/>
        <c:axId val="2102986975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رصيد دين الحكومة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3DB7-408F-BB5F-26F22A0E29FE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3DB7-408F-BB5F-26F22A0E29FE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38100" cap="rnd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3DB7-408F-BB5F-26F22A0E29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Aug.2022</c:v>
                </c:pt>
              </c:strCache>
            </c:strRef>
          </c:cat>
          <c:val>
            <c:numRef>
              <c:f>Sheet1!$D$2:$D$12</c:f>
              <c:numCache>
                <c:formatCode>0.0</c:formatCode>
                <c:ptCount val="5"/>
                <c:pt idx="0">
                  <c:v>91.9</c:v>
                </c:pt>
                <c:pt idx="1">
                  <c:v>94.1</c:v>
                </c:pt>
                <c:pt idx="2">
                  <c:v>105.3</c:v>
                </c:pt>
                <c:pt idx="3">
                  <c:v>110.1</c:v>
                </c:pt>
                <c:pt idx="4">
                  <c:v>109.8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DB7-408F-BB5F-26F22A0E2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983823"/>
        <c:axId val="2102986975"/>
      </c:lineChart>
      <c:catAx>
        <c:axId val="210298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JO"/>
          </a:p>
        </c:txPr>
        <c:crossAx val="2102986975"/>
        <c:crosses val="autoZero"/>
        <c:auto val="1"/>
        <c:lblAlgn val="ctr"/>
        <c:lblOffset val="100"/>
        <c:noMultiLvlLbl val="0"/>
      </c:catAx>
      <c:valAx>
        <c:axId val="2102986975"/>
        <c:scaling>
          <c:orientation val="minMax"/>
          <c:max val="130"/>
          <c:min val="0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2102983823"/>
        <c:crosses val="autoZero"/>
        <c:crossBetween val="between"/>
        <c:minorUnit val="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896744609712313"/>
          <c:y val="0.90436415755200228"/>
          <c:w val="0.67338517573264167"/>
          <c:h val="5.7484344284059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40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4781107030973982E-2"/>
          <c:w val="1"/>
          <c:h val="0.67587540204977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الدين الداخلي للحكومة باسثناء SSIF</c:v>
                </c:pt>
              </c:strCache>
            </c:strRef>
          </c:tx>
          <c:spPr>
            <a:solidFill>
              <a:srgbClr val="00B050"/>
            </a:solidFill>
            <a:ln w="889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 prst="artDeco"/>
              </a:sp3d>
            </c:spPr>
            <c:extLst>
              <c:ext xmlns:c16="http://schemas.microsoft.com/office/drawing/2014/chart" uri="{C3380CC4-5D6E-409C-BE32-E72D297353CC}">
                <c16:uniqueId val="{00000001-BE33-4E37-BE7D-8A2855F3F0BF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 prst="artDeco"/>
              </a:sp3d>
            </c:spPr>
            <c:extLst>
              <c:ext xmlns:c16="http://schemas.microsoft.com/office/drawing/2014/chart" uri="{C3380CC4-5D6E-409C-BE32-E72D297353CC}">
                <c16:uniqueId val="{00000003-BE33-4E37-BE7D-8A2855F3F0BF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 prst="artDeco"/>
              </a:sp3d>
            </c:spPr>
            <c:extLst>
              <c:ext xmlns:c16="http://schemas.microsoft.com/office/drawing/2014/chart" uri="{C3380CC4-5D6E-409C-BE32-E72D297353CC}">
                <c16:uniqueId val="{00000005-BE33-4E37-BE7D-8A2855F3F0BF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0" h="0" prst="artDeco"/>
              </a:sp3d>
            </c:spPr>
            <c:extLst>
              <c:ext xmlns:c16="http://schemas.microsoft.com/office/drawing/2014/chart" uri="{C3380CC4-5D6E-409C-BE32-E72D297353CC}">
                <c16:uniqueId val="{00000007-BE33-4E37-BE7D-8A2855F3F0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Aug.2022</c:v>
                </c:pt>
              </c:strCache>
            </c:strRef>
          </c:cat>
          <c:val>
            <c:numRef>
              <c:f>Sheet1!$B$2:$B$8</c:f>
              <c:numCache>
                <c:formatCode>_(* #,##0.0_);_(* \(#,##0.0\);_(* "-"??_);_(@_)</c:formatCode>
                <c:ptCount val="5"/>
                <c:pt idx="0">
                  <c:v>35</c:v>
                </c:pt>
                <c:pt idx="1">
                  <c:v>37.5</c:v>
                </c:pt>
                <c:pt idx="2">
                  <c:v>40.799999999999997</c:v>
                </c:pt>
                <c:pt idx="3">
                  <c:v>42</c:v>
                </c:pt>
                <c:pt idx="4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33-4E37-BE7D-8A2855F3F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الرصيد القائم للدين الخارجي باستثناء SSIF</c:v>
                </c:pt>
              </c:strCache>
            </c:strRef>
          </c:tx>
          <c:spPr>
            <a:solidFill>
              <a:srgbClr val="ED7D31"/>
            </a:solidFill>
            <a:ln w="889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254000" h="254000" prst="artDeco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ED7D31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254000" h="254000" prst="artDeco"/>
              </a:sp3d>
            </c:spPr>
            <c:extLst>
              <c:ext xmlns:c16="http://schemas.microsoft.com/office/drawing/2014/chart" uri="{C3380CC4-5D6E-409C-BE32-E72D297353CC}">
                <c16:uniqueId val="{0000000A-BE33-4E37-BE7D-8A2855F3F0BF}"/>
              </c:ext>
            </c:extLst>
          </c:dPt>
          <c:dPt>
            <c:idx val="12"/>
            <c:invertIfNegative val="0"/>
            <c:bubble3D val="0"/>
            <c:spPr>
              <a:solidFill>
                <a:srgbClr val="ED7D31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254000" h="254000" prst="artDeco"/>
              </a:sp3d>
            </c:spPr>
            <c:extLst>
              <c:ext xmlns:c16="http://schemas.microsoft.com/office/drawing/2014/chart" uri="{C3380CC4-5D6E-409C-BE32-E72D297353CC}">
                <c16:uniqueId val="{0000000C-BE33-4E37-BE7D-8A2855F3F0BF}"/>
              </c:ext>
            </c:extLst>
          </c:dPt>
          <c:dPt>
            <c:idx val="14"/>
            <c:invertIfNegative val="0"/>
            <c:bubble3D val="0"/>
            <c:spPr>
              <a:solidFill>
                <a:srgbClr val="ED7D31"/>
              </a:solidFill>
              <a:ln w="889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254000" h="254000" prst="artDeco"/>
              </a:sp3d>
            </c:spPr>
            <c:extLst>
              <c:ext xmlns:c16="http://schemas.microsoft.com/office/drawing/2014/chart" uri="{C3380CC4-5D6E-409C-BE32-E72D297353CC}">
                <c16:uniqueId val="{0000000E-BE33-4E37-BE7D-8A2855F3F0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Aug.2022</c:v>
                </c:pt>
              </c:strCache>
            </c:strRef>
          </c:cat>
          <c:val>
            <c:numRef>
              <c:f>Sheet1!$C$2:$C$8</c:f>
              <c:numCache>
                <c:formatCode>_(* #,##0.0_);_(* \(#,##0.0\);_(* "-"??_);_(@_)</c:formatCode>
                <c:ptCount val="5"/>
                <c:pt idx="0">
                  <c:v>38.5</c:v>
                </c:pt>
                <c:pt idx="1">
                  <c:v>37.5</c:v>
                </c:pt>
                <c:pt idx="2">
                  <c:v>43.7</c:v>
                </c:pt>
                <c:pt idx="3">
                  <c:v>46.6</c:v>
                </c:pt>
                <c:pt idx="4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E33-4E37-BE7D-8A2855F3F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983823"/>
        <c:axId val="2102986975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رصيد دين الحكومة باستثناء SSIF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E33-4E37-BE7D-8A2855F3F0BF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E33-4E37-BE7D-8A2855F3F0BF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3810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BE33-4E37-BE7D-8A2855F3F0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Aug.2022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5"/>
                <c:pt idx="0">
                  <c:v>73.599999999999994</c:v>
                </c:pt>
                <c:pt idx="1">
                  <c:v>75</c:v>
                </c:pt>
                <c:pt idx="2">
                  <c:v>84.5</c:v>
                </c:pt>
                <c:pt idx="3">
                  <c:v>88.6</c:v>
                </c:pt>
                <c:pt idx="4">
                  <c:v>87.6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E33-4E37-BE7D-8A2855F3F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983823"/>
        <c:axId val="2102986975"/>
      </c:lineChart>
      <c:catAx>
        <c:axId val="210298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JO"/>
          </a:p>
        </c:txPr>
        <c:crossAx val="2102986975"/>
        <c:crosses val="autoZero"/>
        <c:auto val="1"/>
        <c:lblAlgn val="ctr"/>
        <c:lblOffset val="100"/>
        <c:noMultiLvlLbl val="0"/>
      </c:catAx>
      <c:valAx>
        <c:axId val="2102986975"/>
        <c:scaling>
          <c:orientation val="minMax"/>
          <c:max val="100"/>
          <c:min val="0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2102983823"/>
        <c:crosses val="autoZero"/>
        <c:crossBetween val="between"/>
        <c:minorUnit val="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1931743536823352E-2"/>
          <c:y val="0.90648368522777667"/>
          <c:w val="0.89999996630109247"/>
          <c:h val="4.8183539748069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40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/>
            </a:pPr>
            <a:r>
              <a:rPr lang="ar-JO" sz="1600" dirty="0" err="1"/>
              <a:t>الدین</a:t>
            </a:r>
            <a:r>
              <a:rPr lang="ar-JO" sz="1600" dirty="0"/>
              <a:t> العام الداخلي (موازنة ومكفول)</a:t>
            </a:r>
          </a:p>
          <a:p>
            <a:pPr>
              <a:defRPr sz="1600"/>
            </a:pPr>
            <a:r>
              <a:rPr lang="ar-JO" sz="1600" dirty="0"/>
              <a:t> حسب المصدر، </a:t>
            </a:r>
            <a:r>
              <a:rPr lang="ar-JO" sz="1600" dirty="0" smtClean="0"/>
              <a:t>آب </a:t>
            </a:r>
            <a:r>
              <a:rPr lang="ar-JO" sz="1600" dirty="0"/>
              <a:t>2022</a:t>
            </a:r>
            <a:endParaRPr lang="en-US" sz="1600" dirty="0"/>
          </a:p>
        </c:rich>
      </c:tx>
      <c:layout>
        <c:manualLayout>
          <c:xMode val="edge"/>
          <c:yMode val="edge"/>
          <c:x val="0.15887926509186351"/>
          <c:y val="3.3358877773327446E-2"/>
        </c:manualLayout>
      </c:layout>
      <c:overlay val="0"/>
      <c:spPr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724540682414701"/>
          <c:y val="0.21118397664268912"/>
          <c:w val="0.58799256342957129"/>
          <c:h val="0.67780122585541358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4472C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5D34-4517-A425-BACBFB6D64E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5D34-4517-A425-BACBFB6D64E7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5D34-4517-A425-BACBFB6D64E7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5D34-4517-A425-BACBFB6D64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ar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'اجمالي الدين الداخلي'!$K$11:$K$12</c:f>
              <c:strCache>
                <c:ptCount val="2"/>
                <c:pt idx="0">
                  <c:v>مصادر بنكية</c:v>
                </c:pt>
                <c:pt idx="1">
                  <c:v>مصادر غير بنكية
</c:v>
                </c:pt>
              </c:strCache>
            </c:strRef>
          </c:cat>
          <c:val>
            <c:numRef>
              <c:f>'اجمالي الدين الداخلي'!$J$11:$J$12</c:f>
              <c:numCache>
                <c:formatCode>0.0%</c:formatCode>
                <c:ptCount val="2"/>
                <c:pt idx="0">
                  <c:v>0.56699999999999995</c:v>
                </c:pt>
                <c:pt idx="1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34-4517-A425-BACBFB6D6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 rtl="1">
              <a:defRPr sz="1600"/>
            </a:pPr>
            <a:endParaRPr lang="ar-JO"/>
          </a:p>
        </c:txPr>
      </c:legendEntry>
      <c:layout>
        <c:manualLayout>
          <c:xMode val="edge"/>
          <c:yMode val="edge"/>
          <c:x val="4.3175853018372702E-4"/>
          <c:y val="0.36475422930263679"/>
          <c:w val="0.35299825021872272"/>
          <c:h val="0.4997991847932427"/>
        </c:manualLayout>
      </c:layout>
      <c:overlay val="0"/>
      <c:spPr>
        <a:ln>
          <a:noFill/>
        </a:ln>
        <a:effectLst/>
      </c:spPr>
      <c:txPr>
        <a:bodyPr rot="0" vert="horz"/>
        <a:lstStyle/>
        <a:p>
          <a:pPr rtl="0">
            <a:defRPr sz="1600"/>
          </a:pPr>
          <a:endParaRPr lang="ar-JO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noFill/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 sz="3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ar-JO" sz="1800" dirty="0" err="1"/>
              <a:t>الدین</a:t>
            </a:r>
            <a:r>
              <a:rPr lang="ar-JO" sz="1800" dirty="0"/>
              <a:t> العام الداخلي (موازنة ومكفول) </a:t>
            </a:r>
          </a:p>
          <a:p>
            <a:pPr>
              <a:defRPr sz="1800"/>
            </a:pPr>
            <a:r>
              <a:rPr lang="ar-JO" sz="1800" dirty="0"/>
              <a:t>حسب النوع، </a:t>
            </a:r>
            <a:r>
              <a:rPr lang="ar-JO" sz="1800" dirty="0" smtClean="0"/>
              <a:t>آب </a:t>
            </a:r>
            <a:r>
              <a:rPr lang="ar-JO" sz="1800" dirty="0"/>
              <a:t>2022</a:t>
            </a:r>
            <a:endParaRPr lang="en-US" sz="1800" dirty="0"/>
          </a:p>
        </c:rich>
      </c:tx>
      <c:layout>
        <c:manualLayout>
          <c:xMode val="edge"/>
          <c:yMode val="edge"/>
          <c:x val="0.21565754381508764"/>
          <c:y val="2.0757397764795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title>
    <c:autoTitleDeleted val="0"/>
    <c:plotArea>
      <c:layout>
        <c:manualLayout>
          <c:layoutTarget val="inner"/>
          <c:xMode val="edge"/>
          <c:yMode val="edge"/>
          <c:x val="0.40029567246634495"/>
          <c:y val="0.27183054991109984"/>
          <c:w val="0.56245237490474986"/>
          <c:h val="0.56245237490474986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3AB8-43AE-B80A-9C0810FA410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3AB8-43AE-B80A-9C0810FA410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3AB8-43AE-B80A-9C0810FA410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3AB8-43AE-B80A-9C0810FA4105}"/>
              </c:ext>
            </c:extLst>
          </c:dPt>
          <c:dLbls>
            <c:dLbl>
              <c:idx val="0"/>
              <c:layout>
                <c:manualLayout>
                  <c:x val="8.2494999364998642E-2"/>
                  <c:y val="0.195129143383286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B8-43AE-B80A-9C0810FA4105}"/>
                </c:ext>
              </c:extLst>
            </c:dLbl>
            <c:dLbl>
              <c:idx val="2"/>
              <c:layout>
                <c:manualLayout>
                  <c:x val="-2.5936229997459995E-2"/>
                  <c:y val="1.620443865887547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8-43AE-B80A-9C0810FA4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'اجمالي الدين الداخلي'!$N$44:$N$46</c:f>
              <c:strCache>
                <c:ptCount val="3"/>
                <c:pt idx="0">
                  <c:v>سندات وأذونات خزينة</c:v>
                </c:pt>
                <c:pt idx="1">
                  <c:v>قروض وسلف</c:v>
                </c:pt>
                <c:pt idx="2">
                  <c:v>سندات تنمية وإسناد قرض</c:v>
                </c:pt>
              </c:strCache>
            </c:strRef>
          </c:cat>
          <c:val>
            <c:numRef>
              <c:f>'اجمالي الدين الداخلي'!$M$44:$M$46</c:f>
              <c:numCache>
                <c:formatCode>0.0%</c:formatCode>
                <c:ptCount val="3"/>
                <c:pt idx="0">
                  <c:v>0.86799999999999999</c:v>
                </c:pt>
                <c:pt idx="1">
                  <c:v>0.113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B8-43AE-B80A-9C0810FA4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7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3402574930149859E-2"/>
          <c:y val="0.23324826962153924"/>
          <c:w val="0.40317143446786896"/>
          <c:h val="0.594291164942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Low" rtl="0"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legend>
    <c:plotVisOnly val="1"/>
    <c:dispBlanksAs val="gap"/>
    <c:showDLblsOverMax val="0"/>
  </c:chart>
  <c:spPr>
    <a:solidFill>
      <a:schemeClr val="bg1"/>
    </a:solidFill>
    <a:ln w="12700" cap="rnd" cmpd="sng" algn="ctr">
      <a:noFill/>
      <a:prstDash val="solid"/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 sz="3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>
              <a:defRPr sz="1800"/>
            </a:pPr>
            <a:r>
              <a:rPr lang="ar-JO" sz="1800" dirty="0"/>
              <a:t>حركة أدوات </a:t>
            </a:r>
            <a:r>
              <a:rPr lang="ar-JO" sz="1800" dirty="0" err="1"/>
              <a:t>الدین</a:t>
            </a:r>
            <a:r>
              <a:rPr lang="ar-JO" sz="1800" dirty="0"/>
              <a:t> الداخلي (موازنة ومؤسسات مستقلة) </a:t>
            </a:r>
            <a:r>
              <a:rPr lang="ar-JO" sz="1800" dirty="0" smtClean="0"/>
              <a:t>للشهور الثمانية الأولى </a:t>
            </a:r>
            <a:r>
              <a:rPr lang="ar-JO" sz="1800" dirty="0"/>
              <a:t>2022 (مليون دينار) </a:t>
            </a:r>
            <a:endParaRPr lang="en-US" sz="1800" dirty="0"/>
          </a:p>
        </c:rich>
      </c:tx>
      <c:layout>
        <c:manualLayout>
          <c:xMode val="edge"/>
          <c:yMode val="edge"/>
          <c:x val="0.17885604521209039"/>
          <c:y val="2.8549601564904149E-2"/>
        </c:manualLayout>
      </c:layout>
      <c:overlay val="0"/>
      <c:spPr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603501338982377E-2"/>
          <c:y val="0.14182558418976804"/>
          <c:w val="0.86638474759183026"/>
          <c:h val="0.71144186374000407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472C4">
                  <a:lumMod val="75000"/>
                </a:srgbClr>
              </a:solid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3A51-4A9F-B9DD-223DDEE6FE63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3A51-4A9F-B9DD-223DDEE6FE6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5-3A51-4A9F-B9DD-223DDEE6FE63}"/>
              </c:ext>
            </c:extLst>
          </c:dPt>
          <c:dPt>
            <c:idx val="3"/>
            <c:invertIfNegative val="0"/>
            <c:bubble3D val="0"/>
            <c:spPr>
              <a:solidFill>
                <a:srgbClr val="FF66FF"/>
              </a:solidFill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3A51-4A9F-B9DD-223DDEE6FE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ar-J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'الاطفاءات والاصدارات'!$I$10:$I$12</c:f>
              <c:strCache>
                <c:ptCount val="3"/>
                <c:pt idx="0">
                  <c:v>إصدارات</c:v>
                </c:pt>
                <c:pt idx="1">
                  <c:v>اطفاءات</c:v>
                </c:pt>
                <c:pt idx="2">
                  <c:v>صافي الاصدارات</c:v>
                </c:pt>
              </c:strCache>
            </c:strRef>
          </c:cat>
          <c:val>
            <c:numRef>
              <c:f>'الاطفاءات والاصدارات'!$G$10:$G$12</c:f>
              <c:numCache>
                <c:formatCode>_(* #,##0.0_);_(* \(#,##0.0\);_(* "-"??_);_(@_)</c:formatCode>
                <c:ptCount val="3"/>
                <c:pt idx="0">
                  <c:v>3550.7</c:v>
                </c:pt>
                <c:pt idx="1">
                  <c:v>2961</c:v>
                </c:pt>
                <c:pt idx="2" formatCode="0.0">
                  <c:v>589.69999999999982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51-4A9F-B9DD-223DDEE6F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axId val="76979200"/>
        <c:axId val="76977664"/>
      </c:barChart>
      <c:valAx>
        <c:axId val="76977664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76979200"/>
        <c:crosses val="autoZero"/>
        <c:crossBetween val="between"/>
      </c:valAx>
      <c:catAx>
        <c:axId val="7697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ar-JO"/>
          </a:p>
        </c:txPr>
        <c:crossAx val="76977664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noFill/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 sz="3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44136711844437E-2"/>
          <c:y val="0.32555892180995177"/>
          <c:w val="0.45970349258873122"/>
          <c:h val="0.56486340561207171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explosion val="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89DC-4706-8FDA-857A19656A3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9DC-4706-8FDA-857A19656A3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9DC-4706-8FDA-857A19656A36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9DC-4706-8FDA-857A19656A3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9DC-4706-8FDA-857A19656A36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9DC-4706-8FDA-857A19656A36}"/>
              </c:ext>
            </c:extLst>
          </c:dPt>
          <c:dLbls>
            <c:dLbl>
              <c:idx val="0"/>
              <c:layout>
                <c:manualLayout>
                  <c:x val="3.1755412124847081E-2"/>
                  <c:y val="0.173022313050563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C-4706-8FDA-857A19656A36}"/>
                </c:ext>
              </c:extLst>
            </c:dLbl>
            <c:dLbl>
              <c:idx val="1"/>
              <c:layout>
                <c:manualLayout>
                  <c:x val="-2.0645218089877043E-2"/>
                  <c:y val="-1.2131260310018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DC-4706-8FDA-857A19656A36}"/>
                </c:ext>
              </c:extLst>
            </c:dLbl>
            <c:dLbl>
              <c:idx val="3"/>
              <c:layout>
                <c:manualLayout>
                  <c:x val="6.4318820543039751E-2"/>
                  <c:y val="-2.43808023939046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DC-4706-8FDA-857A19656A36}"/>
                </c:ext>
              </c:extLst>
            </c:dLbl>
            <c:dLbl>
              <c:idx val="4"/>
              <c:layout>
                <c:manualLayout>
                  <c:x val="2.2443787817927371E-2"/>
                  <c:y val="-2.65405755578262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DC-4706-8FDA-857A19656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'الديون المقيمة'!$K$11:$K$16</c:f>
              <c:strCache>
                <c:ptCount val="6"/>
                <c:pt idx="0">
                  <c:v>دولار أمريكي</c:v>
                </c:pt>
                <c:pt idx="1">
                  <c:v>الين الياباني</c:v>
                </c:pt>
                <c:pt idx="2">
                  <c:v>اليورو</c:v>
                </c:pt>
                <c:pt idx="3">
                  <c:v>حقوق السحب الخاصة</c:v>
                </c:pt>
                <c:pt idx="4">
                  <c:v>الدينار الكويتي</c:v>
                </c:pt>
                <c:pt idx="5">
                  <c:v>أخرى</c:v>
                </c:pt>
              </c:strCache>
            </c:strRef>
          </c:cat>
          <c:val>
            <c:numRef>
              <c:f>'الديون المقيمة'!$J$11:$J$16</c:f>
              <c:numCache>
                <c:formatCode>0.0%</c:formatCode>
                <c:ptCount val="6"/>
                <c:pt idx="0">
                  <c:v>0.70799999999999996</c:v>
                </c:pt>
                <c:pt idx="1">
                  <c:v>0.03</c:v>
                </c:pt>
                <c:pt idx="2">
                  <c:v>0.108</c:v>
                </c:pt>
                <c:pt idx="3">
                  <c:v>0.1</c:v>
                </c:pt>
                <c:pt idx="4">
                  <c:v>3.5999999999999997E-2</c:v>
                </c:pt>
                <c:pt idx="5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DC-4706-8FDA-857A19656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357610715742717"/>
          <c:y val="0.30882407717808324"/>
          <c:w val="0.32547340329087537"/>
          <c:h val="0.62078952764175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legend>
    <c:plotVisOnly val="1"/>
    <c:dispBlanksAs val="gap"/>
    <c:showDLblsOverMax val="0"/>
  </c:chart>
  <c:spPr>
    <a:solidFill>
      <a:schemeClr val="bg1"/>
    </a:solidFill>
    <a:ln w="12700" cap="rnd" cmpd="sng" algn="ctr">
      <a:noFill/>
      <a:prstDash val="solid"/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 sz="3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ar-JO" sz="1600" dirty="0" err="1"/>
              <a:t>الرصید</a:t>
            </a:r>
            <a:r>
              <a:rPr lang="ar-JO" sz="1600" dirty="0"/>
              <a:t> القائم </a:t>
            </a:r>
            <a:r>
              <a:rPr lang="ar-JO" sz="1600" dirty="0" err="1"/>
              <a:t>للدین</a:t>
            </a:r>
            <a:r>
              <a:rPr lang="ar-JO" sz="1600" dirty="0"/>
              <a:t> العام الخارجي (موازنة ومكفول) موزعاً حسب القطاع </a:t>
            </a:r>
            <a:r>
              <a:rPr lang="ar-JO" sz="1600" dirty="0" smtClean="0"/>
              <a:t>الاقتصادي</a:t>
            </a:r>
            <a:r>
              <a:rPr lang="ar-SA" sz="1600" dirty="0" smtClean="0"/>
              <a:t> </a:t>
            </a:r>
            <a:r>
              <a:rPr lang="ar-JO" sz="1600" dirty="0" smtClean="0"/>
              <a:t>آب </a:t>
            </a:r>
            <a:r>
              <a:rPr lang="ar-JO" sz="1600" dirty="0"/>
              <a:t>2022، مليون دينار</a:t>
            </a:r>
            <a:endParaRPr lang="en-US" sz="1600" dirty="0"/>
          </a:p>
        </c:rich>
      </c:tx>
      <c:layout>
        <c:manualLayout>
          <c:xMode val="edge"/>
          <c:yMode val="edge"/>
          <c:x val="0.18416242121814158"/>
          <c:y val="2.993843001196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title>
    <c:autoTitleDeleted val="0"/>
    <c:view3D>
      <c:rotX val="75"/>
      <c:rotY val="237"/>
      <c:rAngAx val="0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393892382242352"/>
          <c:y val="0.19796703249530315"/>
          <c:w val="0.39454993021449059"/>
          <c:h val="0.7885951948923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41ED-4E32-8668-AFA691BCDF7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41ED-4E32-8668-AFA691BCDF7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5-41ED-4E32-8668-AFA691BCDF71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7-41ED-4E32-8668-AFA691BCDF7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9-41ED-4E32-8668-AFA691BCDF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B-41ED-4E32-8668-AFA691BCDF71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165100" h="139700" prst="artDeco"/>
              </a:sp3d>
            </c:spPr>
            <c:extLst>
              <c:ext xmlns:c16="http://schemas.microsoft.com/office/drawing/2014/chart" uri="{C3380CC4-5D6E-409C-BE32-E72D297353CC}">
                <c16:uniqueId val="{0000000D-41ED-4E32-8668-AFA691BCDF71}"/>
              </c:ext>
            </c:extLst>
          </c:dPt>
          <c:dLbls>
            <c:dLbl>
              <c:idx val="0"/>
              <c:layout>
                <c:manualLayout>
                  <c:x val="4.5872709870782055E-2"/>
                  <c:y val="0.118381098523581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ED-4E32-8668-AFA691BCDF71}"/>
                </c:ext>
              </c:extLst>
            </c:dLbl>
            <c:dLbl>
              <c:idx val="1"/>
              <c:layout>
                <c:manualLayout>
                  <c:x val="-4.5612749639739034E-2"/>
                  <c:y val="0.130533210850712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ED-4E32-8668-AFA691BCDF71}"/>
                </c:ext>
              </c:extLst>
            </c:dLbl>
            <c:dLbl>
              <c:idx val="2"/>
              <c:layout>
                <c:manualLayout>
                  <c:x val="-9.9009997772983804E-2"/>
                  <c:y val="3.63264049228658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ED-4E32-8668-AFA691BCDF71}"/>
                </c:ext>
              </c:extLst>
            </c:dLbl>
            <c:dLbl>
              <c:idx val="3"/>
              <c:layout>
                <c:manualLayout>
                  <c:x val="-6.0112722156205077E-2"/>
                  <c:y val="-2.6847861253350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ED-4E32-8668-AFA691BCDF71}"/>
                </c:ext>
              </c:extLst>
            </c:dLbl>
            <c:dLbl>
              <c:idx val="4"/>
              <c:layout>
                <c:manualLayout>
                  <c:x val="-3.0081294593450533E-2"/>
                  <c:y val="-6.65377740646082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ED-4E32-8668-AFA691BCDF71}"/>
                </c:ext>
              </c:extLst>
            </c:dLbl>
            <c:dLbl>
              <c:idx val="5"/>
              <c:layout>
                <c:manualLayout>
                  <c:x val="9.2315490569747763E-2"/>
                  <c:y val="1.10888349815215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ED-4E32-8668-AFA691BCDF71}"/>
                </c:ext>
              </c:extLst>
            </c:dLbl>
            <c:dLbl>
              <c:idx val="6"/>
              <c:layout>
                <c:manualLayout>
                  <c:x val="-0.13977615369925533"/>
                  <c:y val="6.8409228814253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ED-4E32-8668-AFA691BCD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'الدين حسب القطاع الاقتصادي'!$N$11:$N$17</c:f>
              <c:strCache>
                <c:ptCount val="7"/>
                <c:pt idx="0">
                  <c:v>أخرى</c:v>
                </c:pt>
                <c:pt idx="1">
                  <c:v>الصحة</c:v>
                </c:pt>
                <c:pt idx="2">
                  <c:v>التعليم</c:v>
                </c:pt>
                <c:pt idx="3">
                  <c:v>مياه وصرف صحي</c:v>
                </c:pt>
                <c:pt idx="4">
                  <c:v>الخدمات الاجتماعية</c:v>
                </c:pt>
                <c:pt idx="5">
                  <c:v>كهرباء وطاقة</c:v>
                </c:pt>
                <c:pt idx="6">
                  <c:v>دعم الموازنة</c:v>
                </c:pt>
              </c:strCache>
            </c:strRef>
          </c:cat>
          <c:val>
            <c:numRef>
              <c:f>'الدين حسب القطاع الاقتصادي'!$M$11:$M$17</c:f>
              <c:numCache>
                <c:formatCode>0.0</c:formatCode>
                <c:ptCount val="7"/>
                <c:pt idx="0">
                  <c:v>232.7</c:v>
                </c:pt>
                <c:pt idx="1">
                  <c:v>78.5</c:v>
                </c:pt>
                <c:pt idx="2">
                  <c:v>95.4</c:v>
                </c:pt>
                <c:pt idx="3">
                  <c:v>479.6</c:v>
                </c:pt>
                <c:pt idx="4">
                  <c:v>231.3</c:v>
                </c:pt>
                <c:pt idx="5" formatCode="_(* #,##0.0_);_(* \(#,##0.0\);_(* &quot;-&quot;??_);_(@_)">
                  <c:v>1046.0999999999999</c:v>
                </c:pt>
                <c:pt idx="6" formatCode="_(* #,##0.0_);_(* \(#,##0.0\);_(* &quot;-&quot;??_);_(@_)">
                  <c:v>13844.7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ED-4E32-8668-AFA691BCD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391722748073188E-2"/>
          <c:y val="0.19926955939018262"/>
          <c:w val="0.34784611031427765"/>
          <c:h val="0.7160822142472953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legend>
    <c:plotVisOnly val="1"/>
    <c:dispBlanksAs val="gap"/>
    <c:showDLblsOverMax val="0"/>
  </c:chart>
  <c:spPr>
    <a:solidFill>
      <a:schemeClr val="bg1"/>
    </a:solidFill>
    <a:ln w="12700" cap="rnd" cmpd="sng" algn="ctr">
      <a:noFill/>
      <a:prstDash val="solid"/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 sz="2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ar-JO" sz="1600" dirty="0"/>
              <a:t>خدمة </a:t>
            </a:r>
            <a:r>
              <a:rPr lang="ar-JO" sz="1600" dirty="0" err="1"/>
              <a:t>الدین</a:t>
            </a:r>
            <a:r>
              <a:rPr lang="ar-JO" sz="1600" dirty="0"/>
              <a:t> العام الخارجي (موازنة ومكفول</a:t>
            </a:r>
            <a:r>
              <a:rPr lang="ar-JO" sz="1600" dirty="0" smtClean="0"/>
              <a:t>) للشهور</a:t>
            </a:r>
            <a:r>
              <a:rPr lang="ar-JO" sz="1600" baseline="0" dirty="0" smtClean="0"/>
              <a:t> الثمانية</a:t>
            </a:r>
            <a:r>
              <a:rPr lang="ar-JO" sz="1600" dirty="0" smtClean="0"/>
              <a:t> الأولى </a:t>
            </a:r>
            <a:r>
              <a:rPr lang="ar-JO" sz="1600" dirty="0"/>
              <a:t>2022، مليون دينار</a:t>
            </a:r>
            <a:endParaRPr lang="en-US" sz="1600" dirty="0"/>
          </a:p>
        </c:rich>
      </c:tx>
      <c:layout>
        <c:manualLayout>
          <c:xMode val="edge"/>
          <c:yMode val="edge"/>
          <c:x val="0.17301085852171708"/>
          <c:y val="3.3362172974345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title>
    <c:autoTitleDeleted val="0"/>
    <c:plotArea>
      <c:layout>
        <c:manualLayout>
          <c:layoutTarget val="inner"/>
          <c:xMode val="edge"/>
          <c:yMode val="edge"/>
          <c:x val="0.11346862892138485"/>
          <c:y val="0.33844885643081651"/>
          <c:w val="0.52977784026996622"/>
          <c:h val="0.5902262352708963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8152-4A64-B686-A0085576C1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8152-4A64-B686-A0085576C15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8152-4A64-B686-A0085576C15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8152-4A64-B686-A0085576C1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ar-J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'اجمالي الدين الداخلي'!$K$11:$K$12</c:f>
              <c:strCache>
                <c:ptCount val="2"/>
                <c:pt idx="0">
                  <c:v>أقساط</c:v>
                </c:pt>
                <c:pt idx="1">
                  <c:v>فوائد</c:v>
                </c:pt>
              </c:strCache>
            </c:strRef>
          </c:cat>
          <c:val>
            <c:numRef>
              <c:f>'اجمالي الدين الداخلي'!$J$11:$J$12</c:f>
              <c:numCache>
                <c:formatCode>General</c:formatCode>
                <c:ptCount val="2"/>
                <c:pt idx="0" formatCode="0.0">
                  <c:v>1685.4</c:v>
                </c:pt>
                <c:pt idx="1">
                  <c:v>359.7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52-4A64-B686-A0085576C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4"/>
        <c:holeSize val="41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1"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JO"/>
          </a:p>
        </c:txPr>
      </c:legendEntry>
      <c:layout>
        <c:manualLayout>
          <c:xMode val="edge"/>
          <c:yMode val="edge"/>
          <c:x val="0.75416697912760922"/>
          <c:y val="0.45348027574584093"/>
          <c:w val="0.19606861642294712"/>
          <c:h val="0.42439322715446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ar-JO"/>
        </a:p>
      </c:txPr>
    </c:legend>
    <c:plotVisOnly val="1"/>
    <c:dispBlanksAs val="gap"/>
    <c:showDLblsOverMax val="0"/>
  </c:chart>
  <c:spPr>
    <a:solidFill>
      <a:schemeClr val="bg1"/>
    </a:solidFill>
    <a:ln w="12700" cap="rnd" cmpd="sng" algn="ctr">
      <a:noFill/>
      <a:prstDash val="solid"/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 sz="3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ar-J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2.83305E-7</cdr:x>
      <cdr:y>0.01412</cdr:y>
    </cdr:from>
    <cdr:to>
      <cdr:x>1</cdr:x>
      <cdr:y>0.21991</cdr:y>
    </cdr:to>
    <cdr:sp macro="" textlink="">
      <cdr:nvSpPr>
        <cdr:cNvPr id="2" name="Text Box 2"/>
        <cdr:cNvSpPr txBox="1"/>
      </cdr:nvSpPr>
      <cdr:spPr>
        <a:xfrm xmlns:a="http://schemas.openxmlformats.org/drawingml/2006/main">
          <a:off x="1" y="37333"/>
          <a:ext cx="3529759" cy="54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ar-JO" sz="1800" dirty="0" err="1"/>
            <a:t>الرصید</a:t>
          </a:r>
          <a:r>
            <a:rPr lang="ar-JO" sz="1800" dirty="0"/>
            <a:t> القائم </a:t>
          </a:r>
          <a:r>
            <a:rPr lang="ar-JO" sz="1800" dirty="0" err="1"/>
            <a:t>للدین</a:t>
          </a:r>
          <a:r>
            <a:rPr lang="ar-JO" sz="1800" dirty="0"/>
            <a:t> العام الخارجي (موازنة ومكفول) موزعاً حسب العملة</a:t>
          </a:r>
          <a:r>
            <a:rPr lang="ar-SA" sz="1800" dirty="0"/>
            <a:t>، </a:t>
          </a:r>
          <a:r>
            <a:rPr lang="ar-JO" sz="1800" dirty="0" smtClean="0"/>
            <a:t>آب </a:t>
          </a:r>
          <a:r>
            <a:rPr lang="ar-JO" sz="1800" dirty="0"/>
            <a:t>2022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3"/>
            <a:ext cx="3078533" cy="511205"/>
          </a:xfrm>
          <a:prstGeom prst="rect">
            <a:avLst/>
          </a:prstGeom>
        </p:spPr>
        <p:txBody>
          <a:bodyPr vert="horz" lIns="94587" tIns="47292" rIns="94587" bIns="472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9721676"/>
            <a:ext cx="3078533" cy="511205"/>
          </a:xfrm>
          <a:prstGeom prst="rect">
            <a:avLst/>
          </a:prstGeom>
        </p:spPr>
        <p:txBody>
          <a:bodyPr vert="horz" lIns="94587" tIns="47292" rIns="94587" bIns="472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34" y="9721676"/>
            <a:ext cx="3078533" cy="511205"/>
          </a:xfrm>
          <a:prstGeom prst="rect">
            <a:avLst/>
          </a:prstGeom>
        </p:spPr>
        <p:txBody>
          <a:bodyPr vert="horz" lIns="94587" tIns="47292" rIns="94587" bIns="47292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3078427" cy="511731"/>
          </a:xfrm>
          <a:prstGeom prst="rect">
            <a:avLst/>
          </a:prstGeom>
        </p:spPr>
        <p:txBody>
          <a:bodyPr vert="horz" lIns="96552" tIns="48276" rIns="96552" bIns="482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000" y="7"/>
            <a:ext cx="3078427" cy="511731"/>
          </a:xfrm>
          <a:prstGeom prst="rect">
            <a:avLst/>
          </a:prstGeom>
        </p:spPr>
        <p:txBody>
          <a:bodyPr vert="horz" lIns="96552" tIns="48276" rIns="96552" bIns="48276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2" tIns="48276" rIns="96552" bIns="48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9" y="4861445"/>
            <a:ext cx="5683250" cy="4605576"/>
          </a:xfrm>
          <a:prstGeom prst="rect">
            <a:avLst/>
          </a:prstGeom>
        </p:spPr>
        <p:txBody>
          <a:bodyPr vert="horz" lIns="96552" tIns="48276" rIns="96552" bIns="4827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4"/>
            <a:ext cx="3078427" cy="511731"/>
          </a:xfrm>
          <a:prstGeom prst="rect">
            <a:avLst/>
          </a:prstGeom>
        </p:spPr>
        <p:txBody>
          <a:bodyPr vert="horz" lIns="96552" tIns="48276" rIns="96552" bIns="482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000" y="9721114"/>
            <a:ext cx="3078427" cy="511731"/>
          </a:xfrm>
          <a:prstGeom prst="rect">
            <a:avLst/>
          </a:prstGeom>
        </p:spPr>
        <p:txBody>
          <a:bodyPr vert="horz" lIns="96552" tIns="48276" rIns="96552" bIns="48276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95538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  <a:latin typeface="Lato Light" panose="020F0502020204030203" pitchFamily="34" charset="0"/>
              </a:rPr>
              <a:pPr defTabSz="1895538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5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95538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  <a:latin typeface="Lato Light" panose="020F0502020204030203" pitchFamily="34" charset="0"/>
              </a:rPr>
              <a:pPr defTabSz="1895538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8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95538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  <a:latin typeface="Lato Light" panose="020F0502020204030203" pitchFamily="34" charset="0"/>
              </a:rPr>
              <a:pPr defTabSz="1895538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2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95538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  <a:latin typeface="Lato Light" panose="020F0502020204030203" pitchFamily="34" charset="0"/>
              </a:rPr>
              <a:pPr defTabSz="1895538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0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95538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  <a:latin typeface="Lato Light" panose="020F0502020204030203" pitchFamily="34" charset="0"/>
              </a:rPr>
              <a:pPr defTabSz="1895538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5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51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51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51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5212"/>
          <a:stretch/>
        </p:blipFill>
        <p:spPr>
          <a:xfrm>
            <a:off x="5623561" y="749816"/>
            <a:ext cx="1103811" cy="11439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9" y="1469878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7" y="1669499"/>
            <a:ext cx="4856163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41" y="5889219"/>
            <a:ext cx="4856163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9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9" y="1469878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5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61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61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4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4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9" y="1469878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9" y="1469878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9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9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51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51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51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3564" y="749808"/>
            <a:ext cx="317020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" y="5349458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8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61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Wickens\AppData\Local\Microsoft\Windows\Temporary Internet Files\Content.Outlook\SAIB4VOD\STA_Pattern_5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6908800" cy="25146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6000" y="4724400"/>
            <a:ext cx="108712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subtext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16000" y="6400809"/>
            <a:ext cx="1036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Reproductions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material,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any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parts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should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refer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IMF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Statistics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Department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3200400"/>
            <a:ext cx="11885084" cy="1524000"/>
          </a:xfrm>
          <a:solidFill>
            <a:srgbClr val="9FCDA2"/>
          </a:solidFill>
        </p:spPr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0927200" y="609600"/>
            <a:ext cx="960000" cy="720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042400" y="228600"/>
            <a:ext cx="29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Government Finance Division</a:t>
            </a:r>
            <a:b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IMF Statistics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870243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685800"/>
            <a:ext cx="11885084" cy="1066800"/>
          </a:xfrm>
          <a:solidFill>
            <a:srgbClr val="9FCDA2"/>
          </a:solidFill>
        </p:spPr>
        <p:txBody>
          <a:bodyPr/>
          <a:lstStyle/>
          <a:p>
            <a:r>
              <a:rPr lang="pt-PT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905000"/>
            <a:ext cx="10566400" cy="4724400"/>
          </a:xfr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Arial"/>
              <a:buChar char="•"/>
              <a:defRPr/>
            </a:lvl1pPr>
            <a:lvl2pPr marL="685800" indent="-336550">
              <a:lnSpc>
                <a:spcPts val="2200"/>
              </a:lnSpc>
              <a:buClr>
                <a:schemeClr val="tx1">
                  <a:lumMod val="75000"/>
                  <a:lumOff val="25000"/>
                </a:schemeClr>
              </a:buClr>
              <a:buSzPct val="140000"/>
              <a:buFont typeface="Lucida Grande"/>
              <a:buChar char="-"/>
              <a:defRPr/>
            </a:lvl2pPr>
            <a:lvl3pPr marL="1035050" indent="-349250">
              <a:lnSpc>
                <a:spcPts val="19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SzPct val="67000"/>
              <a:buFont typeface="Courier New"/>
              <a:buChar char="o"/>
              <a:defRPr/>
            </a:lvl3pPr>
            <a:lvl4pPr>
              <a:lnSpc>
                <a:spcPts val="1800"/>
              </a:lnSpc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lnSpc>
                <a:spcPts val="1800"/>
              </a:lnSpc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86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2312001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51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51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51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5212"/>
          <a:stretch/>
        </p:blipFill>
        <p:spPr>
          <a:xfrm>
            <a:off x="5623561" y="749816"/>
            <a:ext cx="1103811" cy="11439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881324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3347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64549521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615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788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Cy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6978652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14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46889305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396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57129370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149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42532085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612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1436753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98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8271079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7920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37079183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57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3705797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13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272223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5557" y="-2"/>
            <a:ext cx="253043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7843" y="1940938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7843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843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06471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5357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094927" y="749808"/>
            <a:ext cx="45223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92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2462968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756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760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98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720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655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139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258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842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980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4407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86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753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9920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555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8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680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1317" y="491385"/>
            <a:ext cx="11018067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317" y="1469878"/>
            <a:ext cx="11018067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6688922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1317" y="491385"/>
            <a:ext cx="11018067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317" y="1469878"/>
            <a:ext cx="11018067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9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9" y="1469878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9" y="1469878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shade val="58000"/>
                <a:satMod val="125000"/>
              </a:schemeClr>
            </a:gs>
            <a:gs pos="41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55" r:id="rId4"/>
    <p:sldLayoutId id="2147483756" r:id="rId5"/>
    <p:sldLayoutId id="2147483758" r:id="rId6"/>
    <p:sldLayoutId id="2147483757" r:id="rId7"/>
    <p:sldLayoutId id="2147483707" r:id="rId8"/>
    <p:sldLayoutId id="2147483759" r:id="rId9"/>
    <p:sldLayoutId id="2147483748" r:id="rId10"/>
    <p:sldLayoutId id="2147483744" r:id="rId11"/>
    <p:sldLayoutId id="2147483750" r:id="rId12"/>
    <p:sldLayoutId id="2147483747" r:id="rId13"/>
    <p:sldLayoutId id="2147483752" r:id="rId14"/>
    <p:sldLayoutId id="2147483751" r:id="rId15"/>
    <p:sldLayoutId id="2147483745" r:id="rId16"/>
    <p:sldLayoutId id="2147483746" r:id="rId17"/>
    <p:sldLayoutId id="2147483749" r:id="rId18"/>
    <p:sldLayoutId id="2147483753" r:id="rId19"/>
    <p:sldLayoutId id="2147483743" r:id="rId20"/>
    <p:sldLayoutId id="2147483761" r:id="rId21"/>
    <p:sldLayoutId id="2147483762" r:id="rId22"/>
    <p:sldLayoutId id="2147483776" r:id="rId23"/>
    <p:sldLayoutId id="2147483958" r:id="rId24"/>
    <p:sldLayoutId id="2147484229" r:id="rId25"/>
    <p:sldLayoutId id="2147483789" r:id="rId26"/>
    <p:sldLayoutId id="2147484035" r:id="rId27"/>
    <p:sldLayoutId id="2147483803" r:id="rId28"/>
    <p:sldLayoutId id="2147483817" r:id="rId29"/>
    <p:sldLayoutId id="2147483818" r:id="rId30"/>
    <p:sldLayoutId id="2147483831" r:id="rId31"/>
    <p:sldLayoutId id="2147483832" r:id="rId32"/>
    <p:sldLayoutId id="2147483845" r:id="rId33"/>
    <p:sldLayoutId id="2147483846" r:id="rId34"/>
    <p:sldLayoutId id="2147483859" r:id="rId35"/>
    <p:sldLayoutId id="2147483860" r:id="rId36"/>
    <p:sldLayoutId id="2147483873" r:id="rId37"/>
    <p:sldLayoutId id="2147483874" r:id="rId38"/>
    <p:sldLayoutId id="2147483887" r:id="rId39"/>
    <p:sldLayoutId id="2147483888" r:id="rId40"/>
    <p:sldLayoutId id="2147483901" r:id="rId41"/>
    <p:sldLayoutId id="2147483902" r:id="rId42"/>
    <p:sldLayoutId id="2147483915" r:id="rId43"/>
    <p:sldLayoutId id="2147483916" r:id="rId44"/>
    <p:sldLayoutId id="2147483929" r:id="rId45"/>
    <p:sldLayoutId id="2147483930" r:id="rId46"/>
    <p:sldLayoutId id="2147483943" r:id="rId47"/>
    <p:sldLayoutId id="2147483944" r:id="rId48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8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OF.GOV.JO" TargetMode="Externa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 txBox="1">
            <a:spLocks/>
          </p:cNvSpPr>
          <p:nvPr/>
        </p:nvSpPr>
        <p:spPr>
          <a:xfrm>
            <a:off x="178348" y="1384301"/>
            <a:ext cx="9792966" cy="5278182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rtl="1"/>
            <a:endParaRPr lang="ar-JO" sz="5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1"/>
            <a:endParaRPr lang="ar-JO" sz="5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1"/>
            <a:r>
              <a:rPr lang="ar-JO" sz="5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إحصاءات الدين العام </a:t>
            </a:r>
            <a:endParaRPr lang="en-US" sz="5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1"/>
            <a:r>
              <a:rPr lang="ar-JO" sz="5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في المملكة الأردنية الهاشمية</a:t>
            </a:r>
          </a:p>
          <a:p>
            <a:pPr algn="ctr" defTabSz="914400" rtl="1"/>
            <a:endParaRPr lang="ar-JO" sz="43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1"/>
            <a:r>
              <a:rPr lang="ar-JO" sz="4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صندوق النقد العربي</a:t>
            </a:r>
          </a:p>
          <a:p>
            <a:pPr algn="ctr" defTabSz="914400" rtl="1"/>
            <a:r>
              <a:rPr lang="ar-JO" sz="4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(الاجتماع التاسع لمبادرة </a:t>
            </a:r>
            <a:r>
              <a:rPr lang="ar-JO" sz="43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عربستات</a:t>
            </a:r>
            <a:r>
              <a:rPr lang="ar-JO" sz="4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14400" rtl="1"/>
            <a:endParaRPr lang="ar-JO" sz="43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1"/>
            <a:endParaRPr lang="ar-JO" sz="43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1"/>
            <a:r>
              <a:rPr lang="ar-JO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د. طلال الحموري </a:t>
            </a:r>
          </a:p>
          <a:p>
            <a:pPr algn="ctr" defTabSz="914400" rtl="1"/>
            <a:r>
              <a:rPr lang="ar-JO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9- 10/تشرين الثاني 2022</a:t>
            </a:r>
            <a:r>
              <a:rPr lang="en-US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1"/>
            <a:endParaRPr lang="ar-JO" sz="43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1"/>
            <a:endParaRPr lang="ar-JO" sz="5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C:\Users\CBJ\Desktop\معتصم\Mutasem's folder\new logo cbj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14" y="-89743"/>
            <a:ext cx="1455117" cy="90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4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 txBox="1">
            <a:spLocks/>
          </p:cNvSpPr>
          <p:nvPr/>
        </p:nvSpPr>
        <p:spPr>
          <a:xfrm>
            <a:off x="498491" y="1933304"/>
            <a:ext cx="8775511" cy="2769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JO" sz="4400" b="1" dirty="0" smtClean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تطور الدين الحكومي (الداخلي والخارجي)</a:t>
            </a:r>
          </a:p>
          <a:p>
            <a:pPr algn="ctr" rtl="1">
              <a:lnSpc>
                <a:spcPct val="200000"/>
              </a:lnSpc>
            </a:pPr>
            <a:r>
              <a:rPr lang="ar-JO" sz="4400" b="1" dirty="0" smtClean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في المملكة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11153644" y="626343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14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nip Diagonal Corner Rectangle 52"/>
          <p:cNvSpPr/>
          <p:nvPr/>
        </p:nvSpPr>
        <p:spPr>
          <a:xfrm>
            <a:off x="3400425" y="1"/>
            <a:ext cx="8789988" cy="64637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ts val="5000"/>
              </a:lnSpc>
              <a:defRPr/>
            </a:pPr>
            <a:r>
              <a:rPr lang="ar-JO" sz="24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دين </a:t>
            </a:r>
            <a:r>
              <a:rPr lang="ar-JO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الحكومة العامة، كنسبة من الناتج (%)، خلال الفترة (</a:t>
            </a:r>
            <a:r>
              <a:rPr lang="ar-JO" sz="24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2017-حزيران 2022)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EB59FAB-5B3A-0916-A1B5-0BF2C4F9E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92782"/>
              </p:ext>
            </p:extLst>
          </p:nvPr>
        </p:nvGraphicFramePr>
        <p:xfrm>
          <a:off x="391886" y="914400"/>
          <a:ext cx="9091748" cy="572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nip Diagonal Corner Rectangle 52"/>
          <p:cNvSpPr/>
          <p:nvPr/>
        </p:nvSpPr>
        <p:spPr>
          <a:xfrm>
            <a:off x="1928814" y="1"/>
            <a:ext cx="10261600" cy="64637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ts val="5000"/>
              </a:lnSpc>
              <a:defRPr/>
            </a:pPr>
            <a:r>
              <a:rPr lang="ar-JO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دين </a:t>
            </a:r>
            <a:r>
              <a:rPr lang="ar-JO" sz="21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الحكومة </a:t>
            </a:r>
            <a:r>
              <a:rPr lang="ar-JO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المركزية (موازنة ومكفول)، </a:t>
            </a:r>
            <a:r>
              <a:rPr lang="ar-JO" sz="21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كنسبة من الناتج (%)، خلال الفترة </a:t>
            </a:r>
            <a:r>
              <a:rPr lang="ar-JO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(2018-</a:t>
            </a:r>
            <a:r>
              <a:rPr lang="en-US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Aug</a:t>
            </a:r>
            <a:r>
              <a:rPr lang="en-US" sz="21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.</a:t>
            </a:r>
            <a:r>
              <a:rPr lang="ar-JO" sz="21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2022)</a:t>
            </a:r>
            <a:endParaRPr lang="en-US" sz="2100" b="1" dirty="0">
              <a:ln w="0"/>
              <a:solidFill>
                <a:schemeClr val="accent5">
                  <a:lumMod val="1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B59FAB-5B3A-0916-A1B5-0BF2C4F9E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261666"/>
              </p:ext>
            </p:extLst>
          </p:nvPr>
        </p:nvGraphicFramePr>
        <p:xfrm>
          <a:off x="174172" y="1071154"/>
          <a:ext cx="9322525" cy="560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nip Diagonal Corner Rectangle 52"/>
          <p:cNvSpPr/>
          <p:nvPr/>
        </p:nvSpPr>
        <p:spPr>
          <a:xfrm>
            <a:off x="1643063" y="1"/>
            <a:ext cx="10547349" cy="64637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ts val="5000"/>
              </a:lnSpc>
              <a:defRPr/>
            </a:pPr>
            <a:r>
              <a:rPr lang="ar-JO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دين </a:t>
            </a:r>
            <a:r>
              <a:rPr lang="ar-JO" sz="21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الحكومة </a:t>
            </a:r>
            <a:r>
              <a:rPr lang="ar-JO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المركزية (موازنة ومكفول) باستثناء </a:t>
            </a:r>
            <a:r>
              <a:rPr lang="en-US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SSIF</a:t>
            </a:r>
            <a:r>
              <a:rPr lang="ar-JO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، </a:t>
            </a:r>
            <a:r>
              <a:rPr lang="ar-JO" sz="21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كنسبة من الناتج (%)، خلال الفترة </a:t>
            </a:r>
            <a:r>
              <a:rPr lang="ar-JO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(2018-</a:t>
            </a:r>
            <a:r>
              <a:rPr lang="en-US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Aug.</a:t>
            </a:r>
            <a:r>
              <a:rPr lang="ar-JO" sz="21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</a:t>
            </a:r>
            <a:r>
              <a:rPr lang="ar-JO" sz="21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2022)</a:t>
            </a:r>
            <a:endParaRPr lang="en-US" sz="2100" b="1" dirty="0">
              <a:ln w="0"/>
              <a:solidFill>
                <a:schemeClr val="accent5">
                  <a:lumMod val="1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EB59FAB-5B3A-0916-A1B5-0BF2C4F9E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801366"/>
              </p:ext>
            </p:extLst>
          </p:nvPr>
        </p:nvGraphicFramePr>
        <p:xfrm>
          <a:off x="171161" y="901337"/>
          <a:ext cx="9418320" cy="595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nip Diagonal Corner Rectangle 52"/>
          <p:cNvSpPr/>
          <p:nvPr/>
        </p:nvSpPr>
        <p:spPr>
          <a:xfrm>
            <a:off x="2204460" y="1"/>
            <a:ext cx="9985953" cy="64637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ts val="5000"/>
              </a:lnSpc>
              <a:defRPr/>
            </a:pPr>
            <a:r>
              <a:rPr lang="ar-JO" sz="28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الدين </a:t>
            </a:r>
            <a:r>
              <a:rPr lang="ar-JO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الداخلي للحكومة (موازنة ومكفول)، </a:t>
            </a:r>
            <a:r>
              <a:rPr lang="ar-JO" sz="28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آب </a:t>
            </a:r>
            <a:r>
              <a:rPr lang="ar-JO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11303124"/>
              </p:ext>
            </p:extLst>
          </p:nvPr>
        </p:nvGraphicFramePr>
        <p:xfrm>
          <a:off x="5710826" y="910555"/>
          <a:ext cx="3668306" cy="267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84455983"/>
              </p:ext>
            </p:extLst>
          </p:nvPr>
        </p:nvGraphicFramePr>
        <p:xfrm>
          <a:off x="809897" y="926919"/>
          <a:ext cx="3912281" cy="263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49321018"/>
              </p:ext>
            </p:extLst>
          </p:nvPr>
        </p:nvGraphicFramePr>
        <p:xfrm>
          <a:off x="2267351" y="3861171"/>
          <a:ext cx="5152352" cy="267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nip Diagonal Corner Rectangle 52"/>
          <p:cNvSpPr/>
          <p:nvPr/>
        </p:nvSpPr>
        <p:spPr>
          <a:xfrm>
            <a:off x="2204460" y="1"/>
            <a:ext cx="9985953" cy="64637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ts val="5000"/>
              </a:lnSpc>
              <a:defRPr/>
            </a:pPr>
            <a:r>
              <a:rPr lang="ar-JO" sz="28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الرصيد </a:t>
            </a:r>
            <a:r>
              <a:rPr lang="ar-JO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القائم للدين الخارجي (موازنة ومكفول)، </a:t>
            </a:r>
            <a:r>
              <a:rPr lang="ar-JO" sz="2800" b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آب </a:t>
            </a:r>
            <a:r>
              <a:rPr lang="ar-JO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77114203"/>
              </p:ext>
            </p:extLst>
          </p:nvPr>
        </p:nvGraphicFramePr>
        <p:xfrm>
          <a:off x="5251269" y="841961"/>
          <a:ext cx="4266316" cy="287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19793576"/>
              </p:ext>
            </p:extLst>
          </p:nvPr>
        </p:nvGraphicFramePr>
        <p:xfrm>
          <a:off x="1965723" y="3961344"/>
          <a:ext cx="7058772" cy="267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843809330"/>
              </p:ext>
            </p:extLst>
          </p:nvPr>
        </p:nvGraphicFramePr>
        <p:xfrm>
          <a:off x="1163411" y="867545"/>
          <a:ext cx="3200400" cy="287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2696540"/>
            <a:ext cx="8775511" cy="1433384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JO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نماذج من التقارير التي يتم نشرها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>
          <a:xfrm>
            <a:off x="11153644" y="6263431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8B02-F942-42BE-9906-38356830919C}" type="slidenum"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75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4" y="321277"/>
            <a:ext cx="9212239" cy="815546"/>
          </a:xfrm>
        </p:spPr>
        <p:txBody>
          <a:bodyPr>
            <a:noAutofit/>
          </a:bodyPr>
          <a:lstStyle/>
          <a:p>
            <a:pPr algn="ctr" rtl="1"/>
            <a:r>
              <a:rPr lang="ar-JO" sz="4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نشر البيانات/ التقارير الرئيسية </a:t>
            </a:r>
            <a:endParaRPr lang="en-US" sz="4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964" y="1232359"/>
            <a:ext cx="8980227" cy="4955461"/>
          </a:xfrm>
        </p:spPr>
        <p:txBody>
          <a:bodyPr>
            <a:noAutofit/>
          </a:bodyPr>
          <a:lstStyle/>
          <a:p>
            <a:pPr lvl="0" algn="justLow" rt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ar-JO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إعداد </a:t>
            </a:r>
            <a:r>
              <a:rPr lang="ar-JO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مجموعة من التقارير حول </a:t>
            </a: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إحصاءات دين الحكومة العامة في الأردن: </a:t>
            </a:r>
            <a:endParaRPr lang="ar-JO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0" algn="justLow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بيانات الدين العام (الرصيد القائم  خدمة الدين وسحوبات القروض ...) ،يتم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نشرها في نشرة مالية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الحكومة، بشكل شهري، على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الموقع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الالكتروني/ موقع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وزارة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المالية </a:t>
            </a:r>
            <a:r>
              <a:rPr lang="ar-J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INFO@MOF.GOV.JO</a:t>
            </a:r>
            <a:r>
              <a:rPr lang="ar-J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0" algn="justLow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التقرير الربعي للدين يتم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نشرها على الموقع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الالكتروني/ موقع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وزارة المالية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بشكل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ربعي.</a:t>
            </a:r>
          </a:p>
          <a:p>
            <a:pPr marL="682625" lvl="0" algn="justLow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الدين الخارجي حسب القطاعات.</a:t>
            </a:r>
          </a:p>
          <a:p>
            <a:pPr marL="682625" lvl="0" algn="justLow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المعيار الخاص لنشر البيانات </a:t>
            </a: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SDDS</a:t>
            </a:r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Low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ar-JO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بيانات الحكومة المركزية موازنة/ شهري.</a:t>
            </a:r>
          </a:p>
          <a:p>
            <a:pPr lvl="0" indent="0" algn="justLow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بيانات الحكومة العامة/ ربعي.</a:t>
            </a:r>
          </a:p>
          <a:p>
            <a:pPr marL="0" lvl="0" indent="0" algn="justLow" rtl="1">
              <a:spcBef>
                <a:spcPts val="0"/>
              </a:spcBef>
              <a:buNone/>
            </a:pP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JO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Low" rtl="1">
              <a:spcBef>
                <a:spcPts val="0"/>
              </a:spcBef>
            </a:pPr>
            <a:endParaRPr lang="en-GB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Low" rtl="1">
              <a:spcBef>
                <a:spcPts val="0"/>
              </a:spcBef>
            </a:pPr>
            <a:endParaRPr lang="en-GB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Low" rtl="1">
              <a:spcBef>
                <a:spcPts val="0"/>
              </a:spcBef>
            </a:pP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11153644" y="6263431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8B02-F942-42BE-9906-38356830919C}" type="slidenum"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12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1142616" cy="6857999"/>
          </a:xfrm>
          <a:prstGeom prst="rect">
            <a:avLst/>
          </a:prstGeom>
        </p:spPr>
      </p:pic>
      <p:sp>
        <p:nvSpPr>
          <p:cNvPr id="3" name="Slide Number Placeholder 4"/>
          <p:cNvSpPr txBox="1">
            <a:spLocks/>
          </p:cNvSpPr>
          <p:nvPr/>
        </p:nvSpPr>
        <p:spPr>
          <a:xfrm>
            <a:off x="11153644" y="6263431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8B02-F942-42BE-9906-38356830919C}" type="slidenum"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34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15" y="163182"/>
            <a:ext cx="9512489" cy="10969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Disseminating External Debt Data (SDDS)- CBJ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71"/>
            <a:ext cx="8229600" cy="49101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en-US" altLang="en-US" sz="2200"/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2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/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36084"/>
          <a:stretch>
            <a:fillRect/>
          </a:stretch>
        </p:blipFill>
        <p:spPr bwMode="auto">
          <a:xfrm>
            <a:off x="1091822" y="1012209"/>
            <a:ext cx="7206018" cy="517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المحاور: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 txBox="1">
            <a:spLocks/>
          </p:cNvSpPr>
          <p:nvPr/>
        </p:nvSpPr>
        <p:spPr>
          <a:xfrm>
            <a:off x="391886" y="1117600"/>
            <a:ext cx="9076736" cy="446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31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ar-JO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المفاهيم والمنهجيات.</a:t>
            </a:r>
          </a:p>
          <a:p>
            <a:pPr marL="342900" indent="-342900" algn="just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ar-JO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تطور </a:t>
            </a:r>
            <a:r>
              <a:rPr lang="ar-JO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الدين </a:t>
            </a:r>
            <a:r>
              <a:rPr lang="ar-JO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الحكومي </a:t>
            </a:r>
            <a:r>
              <a:rPr lang="ar-JO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(الداخلي والخارجي</a:t>
            </a:r>
            <a:r>
              <a:rPr lang="ar-JO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في الاردن. </a:t>
            </a:r>
          </a:p>
          <a:p>
            <a:pPr marL="342900" indent="-342900" algn="just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ar-JO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نماذج </a:t>
            </a:r>
            <a:r>
              <a:rPr lang="ar-JO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التقارير التي يتم </a:t>
            </a:r>
            <a:r>
              <a:rPr lang="ar-JO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نشرها.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r>
              <a:rPr lang="ar-JO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74477" y="318181"/>
            <a:ext cx="8270544" cy="66153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MoF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 Bulletin </a:t>
            </a:r>
            <a:b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8229600" cy="5410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en-US" altLang="en-US" sz="2200" dirty="0"/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2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8508"/>
              </p:ext>
            </p:extLst>
          </p:nvPr>
        </p:nvGraphicFramePr>
        <p:xfrm>
          <a:off x="401471" y="1219200"/>
          <a:ext cx="8816557" cy="4608512"/>
        </p:xfrm>
        <a:graphic>
          <a:graphicData uri="http://schemas.openxmlformats.org/drawingml/2006/table">
            <a:tbl>
              <a:tblPr/>
              <a:tblGrid>
                <a:gridCol w="35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2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208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3803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Central Government Debt (End of Period) by remaining maturity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45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As Special Data Dissemination Standards (SDDS) Specifications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93">
                <a:tc>
                  <a:txBody>
                    <a:bodyPr/>
                    <a:lstStyle/>
                    <a:p>
                      <a:pPr algn="l" fontAlgn="ctr"/>
                      <a:endParaRPr lang="en-US" sz="600" b="0" i="1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1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1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JD million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Q2-2012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Q3-2012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Q4-2012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Q1-2013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Q2-2013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Q3-2013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Q4-2013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Q1-2014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Q2-2014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6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Garamond"/>
                        </a:rPr>
                        <a:t>Public &amp; Publicly Guaranteed Debt </a:t>
                      </a:r>
                      <a:endParaRPr lang="en-US" sz="1100" b="1" i="0" u="none" strike="noStrike" dirty="0" smtClean="0">
                        <a:solidFill>
                          <a:schemeClr val="tx1"/>
                        </a:solidFill>
                        <a:latin typeface="Garamond"/>
                      </a:endParaRPr>
                    </a:p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Garamond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Garamond"/>
                        </a:rPr>
                        <a:t>Remaining Maturity) 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16,046.6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16,901.0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17,610.0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17,930.5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18,558.7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19,501.5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20,674.0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21,079.8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22,055.0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Gross Domestic Debt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11,554.6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12,133.8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12,677.6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12,759.3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13,188.0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13,448.7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13,439.5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13,816.9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13,670.5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Short-term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4,509.3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4,244.3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4,558.6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4,112.1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4,998.3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5,513.5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5,008.4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4,772.0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4,223.0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Long-term 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7,045.3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7,889.5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8,119.0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8,647.3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8,189.7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7,935.3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8,431.2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9,044.9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9,447.5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External Debt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4,492.0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4,767.2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4,932.4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5,171.1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5,370.7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6,052.7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7,234.5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7,263.0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8,384.5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Short-term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441.2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441.3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493.7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494.3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498.1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647.6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726.6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702.0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731.1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Long-term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4,050.9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4,325.9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4,438.7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4,676.8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4,872.7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5,405.2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6,507.9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6,561.0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7,653.4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80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Debt Guaranteed by the Central Government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2,702.3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2,768.0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2,932.2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2,844.9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2,919.6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2,678.4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2,638.8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2,601.8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2,550.2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Domestic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76091"/>
                        </a:solidFill>
                        <a:latin typeface="Garamond"/>
                      </a:endParaRPr>
                    </a:p>
                  </a:txBody>
                  <a:tcPr marL="6665" marR="6665" marT="6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2,194.1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2,266.6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2,255.8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2,162.7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2,198.2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1,925.7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1,883.1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1,819.7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1,746.4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External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76091"/>
                        </a:solidFill>
                        <a:latin typeface="Garamond"/>
                      </a:endParaRPr>
                    </a:p>
                  </a:txBody>
                  <a:tcPr marL="6665" marR="6665" marT="6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6665" marR="6665" marT="66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508.2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501.4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676.3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682.2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721.4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376091"/>
                          </a:solidFill>
                          <a:latin typeface="Garamond"/>
                        </a:rPr>
                        <a:t>752.7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755.7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782.1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376091"/>
                          </a:solidFill>
                          <a:latin typeface="Garamond"/>
                        </a:rPr>
                        <a:t>803.7</a:t>
                      </a:r>
                    </a:p>
                  </a:txBody>
                  <a:tcPr marL="6665" marR="6665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28" y="108591"/>
            <a:ext cx="9183807" cy="639762"/>
          </a:xfrm>
        </p:spPr>
        <p:txBody>
          <a:bodyPr>
            <a:noAutofit/>
          </a:bodyPr>
          <a:lstStyle/>
          <a:p>
            <a:pPr eaLnBrk="1" hangingPunct="1"/>
            <a:r>
              <a:rPr lang="ar-JO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MoF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 Bulletin </a:t>
            </a:r>
            <a:b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66681"/>
              </p:ext>
            </p:extLst>
          </p:nvPr>
        </p:nvGraphicFramePr>
        <p:xfrm>
          <a:off x="1409130" y="718784"/>
          <a:ext cx="7239002" cy="6098220"/>
        </p:xfrm>
        <a:graphic>
          <a:graphicData uri="http://schemas.openxmlformats.org/drawingml/2006/table">
            <a:tbl>
              <a:tblPr/>
              <a:tblGrid>
                <a:gridCol w="65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6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144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595959"/>
                          </a:solidFill>
                          <a:latin typeface="Garamond"/>
                        </a:rPr>
                        <a:t>Debt service projection based on outstanding By Currency and Interest Type</a:t>
                      </a:r>
                    </a:p>
                  </a:txBody>
                  <a:tcPr marL="4771" marR="4771" marT="47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8000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1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333333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JD million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78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One year or less (months)</a:t>
                      </a:r>
                    </a:p>
                  </a:txBody>
                  <a:tcPr marL="4771" marR="4771" marT="477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Over one year to two years (months)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Over two years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Total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48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 0-3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 4-6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 7-9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10-12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13-18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19-24</a:t>
                      </a:r>
                    </a:p>
                  </a:txBody>
                  <a:tcPr marL="4771" marR="4771" marT="47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Total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362.8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289.4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86.7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latin typeface="Garamond"/>
                        </a:rPr>
                        <a:t>207.9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949.1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665.3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6,846.2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Garamond"/>
                        </a:rPr>
                        <a:t>9,407.4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308.8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223.9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46.1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152.3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854.4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586.3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6,212.7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8,384.5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53.9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65.5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55.6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94.7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79.0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633.5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1,022.9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4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By </a:t>
                      </a:r>
                      <a:r>
                        <a:rPr lang="en-US" sz="900" b="1" i="0" u="none" strike="noStrike" dirty="0" smtClean="0">
                          <a:solidFill>
                            <a:srgbClr val="31849B"/>
                          </a:solidFill>
                          <a:latin typeface="Garamond"/>
                        </a:rPr>
                        <a:t>Currency</a:t>
                      </a:r>
                      <a:endParaRPr lang="en-US" sz="900" b="1" i="0" u="none" strike="noStrike" dirty="0">
                        <a:solidFill>
                          <a:srgbClr val="31849B"/>
                        </a:solidFill>
                        <a:latin typeface="Garamond"/>
                      </a:endParaRP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362.8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289.4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86.7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207.9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949.1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1849B"/>
                          </a:solidFill>
                          <a:latin typeface="Garamond"/>
                        </a:rPr>
                        <a:t>665.3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6,846.2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9,407.4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U.S. Dollar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309.2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179.7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36.4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95.5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758.1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454.5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3,492.4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5,325.9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277.9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138.6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14.9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57.5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698.6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409.0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3,217.4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4,814.0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31.3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41.1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21.5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38.0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59.5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45.5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275.0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511.9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Special Drawing Right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12.0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24.7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29.5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66.7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95.7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965.4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1,202.4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14.8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25.4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58.4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87.8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936.2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1,130.7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29.2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71.7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Kuwaiti Dinar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21.6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24.9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21.7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24.5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45.5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45.7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964.0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1,148.0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13.1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18.5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13.1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18.5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31.5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32.3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791.5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918.4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14.0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13.4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172.6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229.6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Japanese Yen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39.9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39.6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46.0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40.2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633.3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815.7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35.5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35.6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34.6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575.3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732.9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58.0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82.8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Euro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14.8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14.2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18.4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16.4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539.1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612.0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12.1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11.6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13.4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11.6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461.6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514.4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77.5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97.6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Saudi Arabian Riyal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142.4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163.9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3.8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130.7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148.3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0.9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11.7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15.6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U.A.E. Dirham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28.8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40.6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26.4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36.3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Swiss Franc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0.1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0.5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Others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76.2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69.2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81.8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0.4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4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By Interest Type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362.8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289.4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86.7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207.9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949.1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665.3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6,846.2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1849B"/>
                          </a:solidFill>
                          <a:latin typeface="Garamond"/>
                        </a:rPr>
                        <a:t>9,407.4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Fixed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332.3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236.3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76.9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151.5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754.0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542.9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5,012.0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7,105.8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281.8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179.1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39.5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104.6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671.0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472.8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4,467.6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6,216.5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50.5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57.2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37.5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46.9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82.9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70.1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544.4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889.3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Floating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30.4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53.1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56.4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195.1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122.4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1,834.2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2,301.5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Principal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27.0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44.8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6.6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47.7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183.3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113.5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1,745.1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2,168.0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1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Interest</a:t>
                      </a:r>
                    </a:p>
                  </a:txBody>
                  <a:tcPr marL="4771" marR="4771" marT="477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3.4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8.3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3.2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8.7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11.8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Garamond"/>
                        </a:rPr>
                        <a:t>9.0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89.1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Garamond"/>
                        </a:rPr>
                        <a:t>133.5</a:t>
                      </a:r>
                    </a:p>
                  </a:txBody>
                  <a:tcPr marL="4771" marR="4771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</a:tbl>
          </a:graphicData>
        </a:graphic>
      </p:graphicFrame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845"/>
            <a:ext cx="8902890" cy="3480179"/>
          </a:xfrm>
        </p:spPr>
        <p:txBody>
          <a:bodyPr/>
          <a:lstStyle/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endParaRPr lang="ar-JO" dirty="0"/>
          </a:p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endParaRPr lang="ar-JO" dirty="0"/>
          </a:p>
          <a:p>
            <a:pPr marL="0" indent="0" algn="ctr">
              <a:buNone/>
            </a:pPr>
            <a:r>
              <a:rPr lang="ar-JO" sz="48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شكراً لحسن استماعكم</a:t>
            </a:r>
            <a:endParaRPr lang="en-US" sz="4800" b="1" dirty="0">
              <a:solidFill>
                <a:schemeClr val="accent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 txBox="1">
            <a:spLocks/>
          </p:cNvSpPr>
          <p:nvPr/>
        </p:nvSpPr>
        <p:spPr>
          <a:xfrm>
            <a:off x="391886" y="1117600"/>
            <a:ext cx="9076736" cy="446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31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250000"/>
              </a:lnSpc>
              <a:buFont typeface="Wingdings" panose="05000000000000000000" pitchFamily="2" charset="2"/>
              <a:buChar char="v"/>
            </a:pP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r>
              <a:rPr lang="ar-JO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 txBox="1">
            <a:spLocks/>
          </p:cNvSpPr>
          <p:nvPr/>
        </p:nvSpPr>
        <p:spPr>
          <a:xfrm>
            <a:off x="498491" y="1933304"/>
            <a:ext cx="8775511" cy="20617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JO" sz="4400" b="1" dirty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المفاهيم والمنهجيات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789924"/>
            <a:ext cx="9601201" cy="619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endParaRPr lang="ar-J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rtl="1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ar-J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الحكومة العامة: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هي الوحدات الحكومية التي تنفذ السياسات الاقتصادية العامة من خلال توفير خدمات غير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ربحية، 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وتشمل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J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944" indent="-177007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ar-J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الحكومة المركزية ضمن قانون الموازنة: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وتشمل </a:t>
            </a:r>
            <a:r>
              <a:rPr lang="ar-JO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الوزارات والدوائر الحكومية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التي تظهر 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بياناتها ضمن قانون الموازنة العامة.</a:t>
            </a:r>
          </a:p>
          <a:p>
            <a:pPr marL="692944" indent="-177007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ar-J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الوحدات الحكومية التي تؤدي وظائف الحكومة المركزية: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وتشمل الوحدات المدرجة ضمن قانون موازنة الوحدات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الحكومية.</a:t>
            </a:r>
            <a:endParaRPr lang="ar-J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944" indent="-177007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ar-J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الحكومة المحلية: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تشمل 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جميع </a:t>
            </a:r>
            <a:r>
              <a:rPr lang="ar-J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البلديات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في المملكة،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متضمنه (أمانة 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عمان الكبرى، وسلطة إقليم البتراء، وسلطة منطقة العقبة الاقتصادية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الخاصة).</a:t>
            </a:r>
            <a:endParaRPr lang="ar-J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2944" indent="-177007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ar-J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صناديق الضمان الاجتماعي: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وتشمل المؤسسة العامة للضمان الاجتماعي وصندوق استثمار أموال الضمان الاجتماعي.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ar-J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5983" y="652901"/>
            <a:ext cx="8596668" cy="955675"/>
          </a:xfrm>
        </p:spPr>
        <p:txBody>
          <a:bodyPr>
            <a:normAutofit/>
          </a:bodyPr>
          <a:lstStyle/>
          <a:p>
            <a:pPr algn="just" rtl="1"/>
            <a:r>
              <a:rPr lang="ar-JO" sz="3200" dirty="0" smtClean="0"/>
              <a:t>المفاهيم الاحصائية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52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6" y="128008"/>
            <a:ext cx="9007522" cy="978486"/>
          </a:xfrm>
        </p:spPr>
        <p:txBody>
          <a:bodyPr>
            <a:normAutofit/>
          </a:bodyPr>
          <a:lstStyle/>
          <a:p>
            <a:pPr algn="ctr" rtl="1"/>
            <a:r>
              <a:rPr lang="ar-JO" sz="4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غايات الاقتراض الحكومي</a:t>
            </a:r>
            <a:endParaRPr lang="en-US" sz="4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86" y="1311655"/>
            <a:ext cx="9007521" cy="5568622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حسب </a:t>
            </a:r>
            <a:r>
              <a:rPr lang="ar-S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المادة </a:t>
            </a:r>
            <a:r>
              <a:rPr lang="ar-S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ar-S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قانون الدين العام رقم (26) لسنة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2001،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يقتصر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الاقتراض الحكومي على أي من الأغراض التالي: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تمويل عجز الموازنة العامة.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دعم ميزان المدفوعات.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تمويل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المشاريع ذات الأولوية الوطنية المدرجة في الموازنة العامة.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توفير التمويل اللازم المدرج في الموازنة العامة أو أي قانون مؤقت لمواجهة الكوارث وحالات الطوارئ.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إعادة هيكلة المديونية الداخلية والخارجية.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ar-JO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endParaRPr lang="en-GB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rtl="1">
              <a:spcBef>
                <a:spcPts val="600"/>
              </a:spcBef>
              <a:spcAft>
                <a:spcPts val="600"/>
              </a:spcAft>
            </a:pPr>
            <a:endParaRPr lang="en-GB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11153644" y="6263431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8B02-F942-42BE-9906-38356830919C}" type="slidenum"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90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323951"/>
            <a:ext cx="9007522" cy="978486"/>
          </a:xfrm>
        </p:spPr>
        <p:txBody>
          <a:bodyPr>
            <a:normAutofit/>
          </a:bodyPr>
          <a:lstStyle/>
          <a:p>
            <a:pPr algn="ctr" rtl="1"/>
            <a:r>
              <a:rPr lang="ar-JO" sz="4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الجهة المسؤولة عن جميع البيانات</a:t>
            </a:r>
            <a:endParaRPr lang="en-US" sz="4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554" y="1106498"/>
            <a:ext cx="8664753" cy="5083287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JO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وزارة المالية/ مديرية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الدين العام الجهة المسؤولة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عن 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تجميع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البيانات</a:t>
            </a:r>
            <a:r>
              <a:rPr lang="ar-JO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وذلك بموجب </a:t>
            </a:r>
            <a:r>
              <a:rPr lang="ar-S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المادة (9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/ج</a:t>
            </a:r>
            <a:r>
              <a:rPr lang="ar-S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من قانون الدين العام رقم (26) لسنة 2001، حيث </a:t>
            </a:r>
            <a:r>
              <a:rPr lang="ar-S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تلتزم </a:t>
            </a:r>
            <a:r>
              <a:rPr lang="ar-S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أجهزة الدولة المختلفة بتزويد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مديرية الدين العام</a:t>
            </a:r>
            <a:r>
              <a:rPr lang="ar-S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بجميع البيانات </a:t>
            </a:r>
            <a:r>
              <a:rPr lang="ar-S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المتعلقة </a:t>
            </a:r>
            <a:r>
              <a:rPr lang="ar-S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بما </a:t>
            </a:r>
            <a:r>
              <a:rPr lang="ar-S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يخص الدين </a:t>
            </a:r>
            <a:r>
              <a:rPr lang="ar-S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العام.</a:t>
            </a:r>
            <a:endParaRPr lang="en-GB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ar-JO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endParaRPr lang="en-GB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rtl="1">
              <a:spcBef>
                <a:spcPts val="600"/>
              </a:spcBef>
              <a:spcAft>
                <a:spcPts val="600"/>
              </a:spcAft>
            </a:pPr>
            <a:endParaRPr lang="en-GB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11153644" y="6263431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8B02-F942-42BE-9906-38356830919C}" type="slidenum"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56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3" y="383978"/>
            <a:ext cx="9034819" cy="978486"/>
          </a:xfrm>
        </p:spPr>
        <p:txBody>
          <a:bodyPr>
            <a:normAutofit/>
          </a:bodyPr>
          <a:lstStyle/>
          <a:p>
            <a:pPr algn="ctr" rtl="1"/>
            <a:r>
              <a:rPr lang="ar-JO" sz="4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إحصاءات دين القطاع العام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32259" y="2039818"/>
            <a:ext cx="5390862" cy="3928609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q"/>
            </a:pPr>
            <a:r>
              <a:rPr lang="ar-JO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ديون  الحكومة المركزية/ موازنة</a:t>
            </a:r>
          </a:p>
          <a:p>
            <a:pPr marL="900000" lvl="0" indent="-360363" algn="r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ar-JO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الدين الداخلي</a:t>
            </a:r>
          </a:p>
          <a:p>
            <a:pPr marL="900000" lvl="0" indent="-360363" algn="r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الدين الخارجي</a:t>
            </a:r>
          </a:p>
          <a:p>
            <a:pPr algn="r" rtl="1">
              <a:lnSpc>
                <a:spcPct val="20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q"/>
            </a:pPr>
            <a:r>
              <a:rPr lang="ar-JO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الديون المكفولة (المضمونة) للمؤسسات المستقلة</a:t>
            </a:r>
          </a:p>
          <a:p>
            <a:pPr marL="900000" indent="-360000" algn="r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ar-JO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الدين الداخلي</a:t>
            </a:r>
          </a:p>
          <a:p>
            <a:pPr marL="900000" indent="-360000" algn="r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الدين الخارجي</a:t>
            </a:r>
          </a:p>
          <a:p>
            <a:pPr marL="540000" indent="0" algn="r" rtl="1">
              <a:lnSpc>
                <a:spcPct val="200000"/>
              </a:lnSpc>
              <a:spcBef>
                <a:spcPts val="0"/>
              </a:spcBef>
              <a:buNone/>
            </a:pPr>
            <a:endParaRPr lang="ar-JO" sz="21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ar-JO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 txBox="1">
            <a:spLocks/>
          </p:cNvSpPr>
          <p:nvPr/>
        </p:nvSpPr>
        <p:spPr>
          <a:xfrm>
            <a:off x="1347990" y="2497054"/>
            <a:ext cx="5301128" cy="3014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0"/>
              </a:spcBef>
              <a:buClr>
                <a:srgbClr val="AD0101"/>
              </a:buClr>
              <a:buFont typeface="Wingdings 3" charset="2"/>
              <a:buNone/>
            </a:pPr>
            <a:r>
              <a:rPr lang="ar-JO" sz="24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JO" sz="2000" dirty="0" smtClean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7594" y="1819698"/>
            <a:ext cx="4012442" cy="508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defTabSz="914400" rtl="1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q"/>
            </a:pPr>
            <a:r>
              <a:rPr lang="ar-JO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الحكومة </a:t>
            </a:r>
            <a:r>
              <a:rPr lang="ar-JO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العامة</a:t>
            </a:r>
          </a:p>
          <a:p>
            <a:pPr marL="900000" indent="-360363" algn="r" defTabSz="914400" rtl="1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ar-J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الحكومة المركزية</a:t>
            </a:r>
          </a:p>
          <a:p>
            <a:pPr marL="900000" indent="-360363" algn="r" defTabSz="914400" rtl="1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البلديات</a:t>
            </a:r>
          </a:p>
          <a:p>
            <a:pPr marL="900000" indent="-360363" algn="r" defTabSz="914400" rtl="1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ar-J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الحكومة المحلية</a:t>
            </a:r>
          </a:p>
          <a:p>
            <a:pPr marL="900000" indent="-360363" algn="r" defTabSz="914400" rtl="1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ar-JO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الضمان </a:t>
            </a:r>
            <a:r>
              <a:rPr lang="ar-JO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الاجتماعي </a:t>
            </a:r>
          </a:p>
          <a:p>
            <a:pPr marL="539637" algn="r" defTabSz="914400" rtl="1">
              <a:lnSpc>
                <a:spcPct val="200000"/>
              </a:lnSpc>
              <a:buClr>
                <a:schemeClr val="accent1"/>
              </a:buClr>
            </a:pPr>
            <a:r>
              <a:rPr lang="en-GB" sz="21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JO" sz="21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637" algn="r" defTabSz="914400" rtl="1">
              <a:lnSpc>
                <a:spcPct val="200000"/>
              </a:lnSpc>
              <a:buClr>
                <a:schemeClr val="accent1"/>
              </a:buClr>
            </a:pPr>
            <a:endParaRPr lang="ar-JO" sz="21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637" algn="r" defTabSz="914400" rtl="1">
              <a:lnSpc>
                <a:spcPct val="200000"/>
              </a:lnSpc>
            </a:pPr>
            <a:r>
              <a:rPr lang="en-GB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www.mof.gov.jo/AR/List</a:t>
            </a:r>
            <a:endParaRPr lang="ar-JO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153644" y="6263431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8B02-F942-42BE-9906-38356830919C}" type="slidenum"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27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20391" y="731742"/>
            <a:ext cx="4367283" cy="897765"/>
          </a:xfrm>
          <a:prstGeom prst="roundRect">
            <a:avLst/>
          </a:prstGeom>
          <a:gradFill>
            <a:gsLst>
              <a:gs pos="99000">
                <a:schemeClr val="accent1">
                  <a:alpha val="32000"/>
                  <a:lumMod val="15000"/>
                  <a:lumOff val="85000"/>
                </a:schemeClr>
              </a:gs>
              <a:gs pos="100000">
                <a:schemeClr val="accent1">
                  <a:tint val="38000"/>
                  <a:satMod val="260000"/>
                </a:schemeClr>
              </a:gs>
              <a:gs pos="100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مصادر الـديــن 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204033" y="1629509"/>
            <a:ext cx="0" cy="691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27479" y="2307521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0" name="Straight Connector 5119"/>
          <p:cNvCxnSpPr/>
          <p:nvPr/>
        </p:nvCxnSpPr>
        <p:spPr>
          <a:xfrm flipH="1" flipV="1">
            <a:off x="1395880" y="2306254"/>
            <a:ext cx="2831599" cy="1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4" name="Straight Arrow Connector 5123"/>
          <p:cNvCxnSpPr/>
          <p:nvPr/>
        </p:nvCxnSpPr>
        <p:spPr>
          <a:xfrm>
            <a:off x="8513579" y="2321169"/>
            <a:ext cx="11723" cy="750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8" name="Straight Arrow Connector 5127"/>
          <p:cNvCxnSpPr/>
          <p:nvPr/>
        </p:nvCxnSpPr>
        <p:spPr>
          <a:xfrm flipH="1">
            <a:off x="6038703" y="2297723"/>
            <a:ext cx="1127" cy="810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4" name="Straight Arrow Connector 5133"/>
          <p:cNvCxnSpPr/>
          <p:nvPr/>
        </p:nvCxnSpPr>
        <p:spPr>
          <a:xfrm>
            <a:off x="3740009" y="2315045"/>
            <a:ext cx="0" cy="779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6" name="Straight Arrow Connector 5135"/>
          <p:cNvCxnSpPr/>
          <p:nvPr/>
        </p:nvCxnSpPr>
        <p:spPr>
          <a:xfrm>
            <a:off x="1410431" y="2324084"/>
            <a:ext cx="0" cy="797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7" name="Rounded Rectangle 5136"/>
          <p:cNvSpPr/>
          <p:nvPr/>
        </p:nvSpPr>
        <p:spPr>
          <a:xfrm>
            <a:off x="437415" y="3211978"/>
            <a:ext cx="1946031" cy="60698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العملة والودائع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1" name="Rounded Rectangle 5140"/>
          <p:cNvSpPr/>
          <p:nvPr/>
        </p:nvSpPr>
        <p:spPr>
          <a:xfrm>
            <a:off x="5019374" y="3211978"/>
            <a:ext cx="2243530" cy="654440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القروض والتسهيلات البنكية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3" name="Rounded Rectangle 5142"/>
          <p:cNvSpPr/>
          <p:nvPr/>
        </p:nvSpPr>
        <p:spPr>
          <a:xfrm>
            <a:off x="7801828" y="3211978"/>
            <a:ext cx="1446662" cy="598194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سندات الدين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0" name="Rounded Rectangle 5149"/>
          <p:cNvSpPr/>
          <p:nvPr/>
        </p:nvSpPr>
        <p:spPr>
          <a:xfrm>
            <a:off x="2702338" y="3211978"/>
            <a:ext cx="2075341" cy="606986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حقوق سحب خاصة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-Right-Up Arrow 1"/>
          <p:cNvSpPr/>
          <p:nvPr/>
        </p:nvSpPr>
        <p:spPr>
          <a:xfrm>
            <a:off x="8098971" y="3866418"/>
            <a:ext cx="973086" cy="1071342"/>
          </a:xfrm>
          <a:prstGeom prst="leftRightUpArrow">
            <a:avLst>
              <a:gd name="adj1" fmla="val 0"/>
              <a:gd name="adj2" fmla="val 0"/>
              <a:gd name="adj3" fmla="val 13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39671" y="4373966"/>
            <a:ext cx="1415118" cy="1194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سندات واذونات خزينة محلية</a:t>
            </a:r>
            <a:endParaRPr lang="en-GB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83680" y="4373966"/>
            <a:ext cx="1410827" cy="1194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سندات يوروبوند دولية</a:t>
            </a:r>
            <a:endParaRPr lang="en-GB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3644" y="6263431"/>
            <a:ext cx="683339" cy="365125"/>
          </a:xfrm>
        </p:spPr>
        <p:txBody>
          <a:bodyPr/>
          <a:lstStyle/>
          <a:p>
            <a:fld id="{CC528B02-F942-42BE-9906-38356830919C}" type="slidenum"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615" y="2728159"/>
            <a:ext cx="8491398" cy="3883824"/>
          </a:xfrm>
        </p:spPr>
        <p:txBody>
          <a:bodyPr>
            <a:normAutofit/>
          </a:bodyPr>
          <a:lstStyle/>
          <a:p>
            <a:pPr lvl="0"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يتم تقييم الدين حسب </a:t>
            </a:r>
            <a:r>
              <a:rPr lang="ar-JO" sz="25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القيمة الإسمية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ويصنف الدين داخلي وخارجي </a:t>
            </a:r>
            <a:r>
              <a:rPr lang="ar-JO" sz="25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حسب العملة </a:t>
            </a:r>
            <a:r>
              <a:rPr lang="ar-J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وليس الاقامة.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الدين الخارجي: الدين العام الواجب تسديده بغير الدينار الأردني.</a:t>
            </a: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J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الدين الداخلي: الدين العام الواجب تسديده بالدينار الأردني.</a:t>
            </a: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endParaRPr lang="ar-J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0827" y="1782988"/>
            <a:ext cx="4530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rtl="1"/>
            <a:r>
              <a:rPr lang="ar-JO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كيف يتم تقييم الدين؟ </a:t>
            </a:r>
            <a:endParaRPr lang="en-GB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 txBox="1">
            <a:spLocks/>
          </p:cNvSpPr>
          <p:nvPr/>
        </p:nvSpPr>
        <p:spPr>
          <a:xfrm>
            <a:off x="341194" y="128008"/>
            <a:ext cx="903481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4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تقييم الديون</a:t>
            </a:r>
            <a:endParaRPr lang="ar-JO" sz="4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153644" y="6263431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8B02-F942-42BE-9906-38356830919C}" type="slidenum"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8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SPR_PresentationTemplate-General" id="{D8309B28-5908-4C41-A85B-D6D9C0DDD4BE}" vid="{E08A752A-43DA-6749-9B9F-6730B3D1F135}"/>
    </a:ext>
  </a:extLst>
</a:theme>
</file>

<file path=ppt/theme/theme2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TIFY - Pyramid - Light">
    <a:dk1>
      <a:srgbClr val="272727"/>
    </a:dk1>
    <a:lt1>
      <a:srgbClr val="FFFFFF"/>
    </a:lt1>
    <a:dk2>
      <a:srgbClr val="000000"/>
    </a:dk2>
    <a:lt2>
      <a:srgbClr val="FFFFFF"/>
    </a:lt2>
    <a:accent1>
      <a:srgbClr val="7BCDD6"/>
    </a:accent1>
    <a:accent2>
      <a:srgbClr val="47A19F"/>
    </a:accent2>
    <a:accent3>
      <a:srgbClr val="297B7A"/>
    </a:accent3>
    <a:accent4>
      <a:srgbClr val="135C62"/>
    </a:accent4>
    <a:accent5>
      <a:srgbClr val="074E63"/>
    </a:accent5>
    <a:accent6>
      <a:srgbClr val="484848"/>
    </a:accent6>
    <a:hlink>
      <a:srgbClr val="BD3580"/>
    </a:hlink>
    <a:folHlink>
      <a:srgbClr val="E1D52D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TIFY - Pyramid - Light">
    <a:dk1>
      <a:srgbClr val="272727"/>
    </a:dk1>
    <a:lt1>
      <a:srgbClr val="FFFFFF"/>
    </a:lt1>
    <a:dk2>
      <a:srgbClr val="000000"/>
    </a:dk2>
    <a:lt2>
      <a:srgbClr val="FFFFFF"/>
    </a:lt2>
    <a:accent1>
      <a:srgbClr val="7BCDD6"/>
    </a:accent1>
    <a:accent2>
      <a:srgbClr val="47A19F"/>
    </a:accent2>
    <a:accent3>
      <a:srgbClr val="297B7A"/>
    </a:accent3>
    <a:accent4>
      <a:srgbClr val="135C62"/>
    </a:accent4>
    <a:accent5>
      <a:srgbClr val="074E63"/>
    </a:accent5>
    <a:accent6>
      <a:srgbClr val="484848"/>
    </a:accent6>
    <a:hlink>
      <a:srgbClr val="BD3580"/>
    </a:hlink>
    <a:folHlink>
      <a:srgbClr val="E1D52D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25ccb09-3e8b-484d-ac1f-f095216710a7" ContentTypeId="0x010100004051DBB1F74988811B5A3CCD41AD5E" PreviousValue="tru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 Basic Document" ma:contentTypeID="0x010100004051DBB1F74988811B5A3CCD41AD5E00B0718663D3B14466BB7828D11E87E1AE000EC7782E8E60BE4AAC237455190FCC87" ma:contentTypeVersion="4" ma:contentTypeDescription="IMF Department Specific Content Type inherited from IMF Basic Document" ma:contentTypeScope="" ma:versionID="dcbdbd0fe15f2a8dd3fa4e552405deea">
  <xsd:schema xmlns:xsd="http://www.w3.org/2001/XMLSchema" xmlns:xs="http://www.w3.org/2001/XMLSchema" xmlns:p="http://schemas.microsoft.com/office/2006/metadata/properties" xmlns:ns2="eeb0e057-f6f3-4ccc-94ab-253765c34222" xmlns:ns3="d6aed6fa-2026-4520-beb0-211d75a325c0" targetNamespace="http://schemas.microsoft.com/office/2006/metadata/properties" ma:root="true" ma:fieldsID="552f5ee93d4ba98a3df5cd196c35b5f9" ns2:_="" ns3:_="">
    <xsd:import namespace="eeb0e057-f6f3-4ccc-94ab-253765c34222"/>
    <xsd:import namespace="d6aed6fa-2026-4520-beb0-211d75a325c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MSDepartmentsTaxHTField1" minOccurs="0"/>
                <xsd:element ref="ns3:MMSAuthor" minOccurs="0"/>
                <xsd:element ref="ns3:MMSClassificationTaxHTField0" minOccurs="0"/>
                <xsd:element ref="ns3:MMSCountriesTaxHTField0" minOccurs="0"/>
                <xsd:element ref="ns3:MMSTopicsTaxHTField0" minOccurs="0"/>
                <xsd:element ref="ns3:MMSDocumentTyp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0e057-f6f3-4ccc-94ab-253765c342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65f43651-6b65-43ba-9a3d-9c3b0918aca4}" ma:internalName="TaxCatchAll" ma:showField="CatchAllData" ma:web="eeb0e057-f6f3-4ccc-94ab-253765c342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65f43651-6b65-43ba-9a3d-9c3b0918aca4}" ma:internalName="TaxCatchAllLabel" ma:readOnly="true" ma:showField="CatchAllDataLabel" ma:web="eeb0e057-f6f3-4ccc-94ab-253765c342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d6fa-2026-4520-beb0-211d75a325c0" elementFormDefault="qualified">
    <xsd:import namespace="http://schemas.microsoft.com/office/2006/documentManagement/types"/>
    <xsd:import namespace="http://schemas.microsoft.com/office/infopath/2007/PartnerControls"/>
    <xsd:element name="MMSDepartmentsTaxHTField1" ma:index="10" ma:taxonomy="true" ma:internalName="MMSDepartmentsTaxHTField1" ma:taxonomyFieldName="MMSDepartments" ma:displayName="Dept/Div" ma:readOnly="false" ma:fieldId="{3a14c077-48e0-4b48-9c6c-1728a2cf4c3a}" ma:sspId="125ccb09-3e8b-484d-ac1f-f095216710a7" ma:termSetId="1444ddf8-bdfd-49a0-9253-4030224de9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Author" ma:index="12" nillable="true" ma:displayName="Author" ma:internalName="MMSAuthor">
      <xsd:simpleType>
        <xsd:restriction base="dms:Text"/>
      </xsd:simpleType>
    </xsd:element>
    <xsd:element name="MMSClassificationTaxHTField0" ma:index="13" ma:taxonomy="true" ma:internalName="MMSClassificationTaxHTField0" ma:taxonomyFieldName="MMSClassification" ma:displayName="Classification" ma:readOnly="false" ma:default="1;#For Official Use Only|ceebc80d-5bab-57db-aa4c-a446741f09ad" ma:fieldId="{a5adf473-7b33-45f6-81bd-39a9bec8d228}" ma:sspId="125ccb09-3e8b-484d-ac1f-f095216710a7" ma:termSetId="27552853-c12f-5a25-87c9-9029b93e56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CountriesTaxHTField0" ma:index="15" nillable="true" ma:taxonomy="true" ma:internalName="MMSCountriesTaxHTField0" ma:taxonomyFieldName="MMSCountries" ma:displayName="Country" ma:fieldId="{06be8099-daa0-409f-96d5-64485632a426}" ma:taxonomyMulti="true" ma:sspId="125ccb09-3e8b-484d-ac1f-f095216710a7" ma:termSetId="2f36e0d4-7525-5e13-9045-8953e89b7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TopicsTaxHTField0" ma:index="17" nillable="true" ma:taxonomy="true" ma:internalName="MMSTopicsTaxHTField0" ma:taxonomyFieldName="MMSTopics" ma:displayName="Topic" ma:fieldId="{ec50dec6-1715-4267-8263-3237defd8797}" ma:taxonomyMulti="true" ma:sspId="125ccb09-3e8b-484d-ac1f-f095216710a7" ma:termSetId="0951a601-67c7-5766-9f3a-d9259e141b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DocumentTypesTaxHTField0" ma:index="19" nillable="true" ma:taxonomy="true" ma:internalName="MMSDocumentTypesTaxHTField0" ma:taxonomyFieldName="MMSDocumentTypes" ma:displayName="Document Type/Series" ma:fieldId="{2d37fbbe-312d-4bd9-9cc8-109d93185265}" ma:sspId="125ccb09-3e8b-484d-ac1f-f095216710a7" ma:termSetId="33892a56-65a9-5eaf-879e-697509130b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MSAuthor xmlns="d6aed6fa-2026-4520-beb0-211d75a325c0" xsi:nil="true"/>
    <MMSCountriesTaxHTField0 xmlns="d6aed6fa-2026-4520-beb0-211d75a325c0">
      <Terms xmlns="http://schemas.microsoft.com/office/infopath/2007/PartnerControls"/>
    </MMSCountriesTaxHTField0>
    <MMSTopicsTaxHTField0 xmlns="d6aed6fa-2026-4520-beb0-211d75a325c0">
      <Terms xmlns="http://schemas.microsoft.com/office/infopath/2007/PartnerControls"/>
    </MMSTopicsTaxHTField0>
    <TaxCatchAll xmlns="eeb0e057-f6f3-4ccc-94ab-253765c34222"/>
    <MMSClassificationTaxHTField0 xmlns="d6aed6fa-2026-4520-beb0-211d75a32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 Official Use Only</TermName>
          <TermId xmlns="http://schemas.microsoft.com/office/infopath/2007/PartnerControls">ceebc80d-5bab-57db-aa4c-a446741f09ad</TermId>
        </TermInfo>
      </Terms>
    </MMSClassificationTaxHTField0>
    <MMSDepartmentsTaxHTField1 xmlns="d6aed6fa-2026-4520-beb0-211d75a32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</TermName>
          <TermId xmlns="http://schemas.microsoft.com/office/infopath/2007/PartnerControls">7b3d1844-d7af-4b54-b0a3-e8b52b3791bc</TermId>
        </TermInfo>
      </Terms>
    </MMSDepartmentsTaxHTField1>
    <MMSDocumentTypesTaxHTField0 xmlns="d6aed6fa-2026-4520-beb0-211d75a325c0">
      <Terms xmlns="http://schemas.microsoft.com/office/infopath/2007/PartnerControls"/>
    </MMSDocumentTypesTaxHTField0>
  </documentManagement>
</p:properties>
</file>

<file path=customXml/itemProps1.xml><?xml version="1.0" encoding="utf-8"?>
<ds:datastoreItem xmlns:ds="http://schemas.openxmlformats.org/officeDocument/2006/customXml" ds:itemID="{B1D47272-65EE-4143-BBAA-1F3A43F23FD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1815969-40EB-420D-B3B3-B4C19EF089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8FCA36-051C-4AFE-8F1E-A76334590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0e057-f6f3-4ccc-94ab-253765c34222"/>
    <ds:schemaRef ds:uri="d6aed6fa-2026-4520-beb0-211d75a32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7BD1147-BB67-4CE7-886E-21C3158AD451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6aed6fa-2026-4520-beb0-211d75a325c0"/>
    <ds:schemaRef ds:uri="http://purl.org/dc/terms/"/>
    <ds:schemaRef ds:uri="eeb0e057-f6f3-4ccc-94ab-253765c342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1254</Words>
  <Application>Microsoft Office PowerPoint</Application>
  <PresentationFormat>Widescreen</PresentationFormat>
  <Paragraphs>681</Paragraphs>
  <Slides>22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.HelveticaNeueDeskInterface-Regular</vt:lpstr>
      <vt:lpstr>Arial</vt:lpstr>
      <vt:lpstr>Arial Black</vt:lpstr>
      <vt:lpstr>ArialMT</vt:lpstr>
      <vt:lpstr>Calibri</vt:lpstr>
      <vt:lpstr>Courier New</vt:lpstr>
      <vt:lpstr>Garamond</vt:lpstr>
      <vt:lpstr>Lato Light</vt:lpstr>
      <vt:lpstr>League Spartan</vt:lpstr>
      <vt:lpstr>Lucida Grande</vt:lpstr>
      <vt:lpstr>LucidaGrande</vt:lpstr>
      <vt:lpstr>Sakkal Majalla</vt:lpstr>
      <vt:lpstr>Tahoma</vt:lpstr>
      <vt:lpstr>Times New Roman</vt:lpstr>
      <vt:lpstr>Trebuchet MS</vt:lpstr>
      <vt:lpstr>Wingdings</vt:lpstr>
      <vt:lpstr>Wingdings 2</vt:lpstr>
      <vt:lpstr>Wingdings 3</vt:lpstr>
      <vt:lpstr>Custom Design</vt:lpstr>
      <vt:lpstr>Facet</vt:lpstr>
      <vt:lpstr>PowerPoint Presentation</vt:lpstr>
      <vt:lpstr>المحاور:</vt:lpstr>
      <vt:lpstr>PowerPoint Presentation</vt:lpstr>
      <vt:lpstr>المفاهيم الاحصائية</vt:lpstr>
      <vt:lpstr>غايات الاقتراض الحكومي</vt:lpstr>
      <vt:lpstr>الجهة المسؤولة عن جميع البيانات</vt:lpstr>
      <vt:lpstr>إحصاءات دين القطاع العام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نماذج من التقارير التي يتم نشرها</vt:lpstr>
      <vt:lpstr>نشر البيانات/ التقارير الرئيسية </vt:lpstr>
      <vt:lpstr>PowerPoint Presentation</vt:lpstr>
      <vt:lpstr>Disseminating External Debt Data (SDDS)- CBJ website </vt:lpstr>
      <vt:lpstr>MoF debt Bulletin  </vt:lpstr>
      <vt:lpstr> MoF debt Bulletin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Pinkney, Redley W.</dc:creator>
  <cp:lastModifiedBy>Talal A. Al-hammouri</cp:lastModifiedBy>
  <cp:revision>239</cp:revision>
  <cp:lastPrinted>2022-11-06T12:52:01Z</cp:lastPrinted>
  <dcterms:created xsi:type="dcterms:W3CDTF">2019-04-02T19:33:25Z</dcterms:created>
  <dcterms:modified xsi:type="dcterms:W3CDTF">2022-11-07T08:25:11Z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0x010100004051DBB1F74988811B5A3CCD41AD5E00B0718663D3B14466BB7828D11E87E1AE000EC7782E8E60BE4AAC237455190FCC87</vt:lpwstr>
  </property>
  <property fmtid="{D5CDD505-2E9C-101B-9397-08002B2CF9AE}" pid="4" name="MMSClassification">
    <vt:lpwstr>1</vt:lpwstr>
  </property>
  <property fmtid="{D5CDD505-2E9C-101B-9397-08002B2CF9AE}" pid="5" name="MMSTopics">
    <vt:lpwstr/>
  </property>
  <property fmtid="{D5CDD505-2E9C-101B-9397-08002B2CF9AE}" pid="6" name="MMSDepartments">
    <vt:lpwstr>13</vt:lpwstr>
  </property>
  <property fmtid="{D5CDD505-2E9C-101B-9397-08002B2CF9AE}" pid="7" name="MMSCountries">
    <vt:lpwstr/>
  </property>
</Properties>
</file>