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6" r:id="rId2"/>
    <p:sldId id="490" r:id="rId3"/>
    <p:sldId id="349" r:id="rId4"/>
    <p:sldId id="491" r:id="rId5"/>
    <p:sldId id="493" r:id="rId6"/>
    <p:sldId id="495" r:id="rId7"/>
    <p:sldId id="494" r:id="rId8"/>
    <p:sldId id="496" r:id="rId9"/>
    <p:sldId id="497" r:id="rId10"/>
    <p:sldId id="278" r:id="rId11"/>
  </p:sldIdLst>
  <p:sldSz cx="9144000" cy="5715000" type="screen16x1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76"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33FF"/>
    <a:srgbClr val="FFFFCC"/>
    <a:srgbClr val="008000"/>
    <a:srgbClr val="CB9027"/>
    <a:srgbClr val="D9993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6" autoAdjust="0"/>
    <p:restoredTop sz="96085" autoAdjust="0"/>
  </p:normalViewPr>
  <p:slideViewPr>
    <p:cSldViewPr snapToGrid="0" snapToObjects="1">
      <p:cViewPr varScale="1">
        <p:scale>
          <a:sx n="102" d="100"/>
          <a:sy n="102" d="100"/>
        </p:scale>
        <p:origin x="926" y="82"/>
      </p:cViewPr>
      <p:guideLst>
        <p:guide orient="horz" pos="1776"/>
        <p:guide pos="2880"/>
      </p:guideLst>
    </p:cSldViewPr>
  </p:slideViewPr>
  <p:outlineViewPr>
    <p:cViewPr>
      <p:scale>
        <a:sx n="33" d="100"/>
        <a:sy n="33" d="100"/>
      </p:scale>
      <p:origin x="18" y="22668"/>
    </p:cViewPr>
  </p:outlineViewPr>
  <p:notesTextViewPr>
    <p:cViewPr>
      <p:scale>
        <a:sx n="100" d="100"/>
        <a:sy n="100" d="100"/>
      </p:scale>
      <p:origin x="0" y="0"/>
    </p:cViewPr>
  </p:notesTextViewPr>
  <p:sorterViewPr>
    <p:cViewPr>
      <p:scale>
        <a:sx n="150" d="100"/>
        <a:sy n="150" d="100"/>
      </p:scale>
      <p:origin x="0" y="-2088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79D8D3-E719-41D8-B323-E19E607B3125}" type="doc">
      <dgm:prSet loTypeId="urn:microsoft.com/office/officeart/2005/8/layout/hList6" loCatId="list" qsTypeId="urn:microsoft.com/office/officeart/2005/8/quickstyle/simple1" qsCatId="simple" csTypeId="urn:microsoft.com/office/officeart/2005/8/colors/accent0_1" csCatId="mainScheme" phldr="1"/>
      <dgm:spPr/>
      <dgm:t>
        <a:bodyPr/>
        <a:lstStyle/>
        <a:p>
          <a:endParaRPr lang="en-US"/>
        </a:p>
      </dgm:t>
    </dgm:pt>
    <dgm:pt modelId="{06CC023F-93BD-42EC-8B1B-83064B8260AF}">
      <dgm:prSet/>
      <dgm:spPr/>
      <dgm:t>
        <a:bodyPr/>
        <a:lstStyle/>
        <a:p>
          <a:pPr rtl="1"/>
          <a:r>
            <a:rPr lang="ar-AE" dirty="0"/>
            <a:t>مقدمة عن اسباب ارتفاع الدين العام</a:t>
          </a:r>
          <a:endParaRPr lang="en-US" dirty="0"/>
        </a:p>
      </dgm:t>
    </dgm:pt>
    <dgm:pt modelId="{2148CAA0-1F54-4C2A-B204-4556CFC25065}" type="parTrans" cxnId="{A41F2806-7D4B-4936-9CC9-21425756A9AA}">
      <dgm:prSet/>
      <dgm:spPr/>
      <dgm:t>
        <a:bodyPr/>
        <a:lstStyle/>
        <a:p>
          <a:endParaRPr lang="en-US"/>
        </a:p>
      </dgm:t>
    </dgm:pt>
    <dgm:pt modelId="{B66DBE72-7A82-4910-BEBE-268C26B371BB}" type="sibTrans" cxnId="{A41F2806-7D4B-4936-9CC9-21425756A9AA}">
      <dgm:prSet/>
      <dgm:spPr/>
      <dgm:t>
        <a:bodyPr/>
        <a:lstStyle/>
        <a:p>
          <a:endParaRPr lang="en-US" dirty="0"/>
        </a:p>
      </dgm:t>
    </dgm:pt>
    <dgm:pt modelId="{B21A64DB-7D07-4FF4-93CC-1A0FEEA749AE}">
      <dgm:prSet/>
      <dgm:spPr/>
      <dgm:t>
        <a:bodyPr/>
        <a:lstStyle/>
        <a:p>
          <a:pPr rtl="1"/>
          <a:r>
            <a:rPr lang="ar-AE" dirty="0"/>
            <a:t>مؤشرات الدين</a:t>
          </a:r>
          <a:endParaRPr lang="en-US" dirty="0"/>
        </a:p>
      </dgm:t>
    </dgm:pt>
    <dgm:pt modelId="{21D35BC6-E06D-48A5-953A-BFA1120B0A30}" type="parTrans" cxnId="{E42F3691-5793-4007-AF38-F6E800FEE84C}">
      <dgm:prSet/>
      <dgm:spPr/>
      <dgm:t>
        <a:bodyPr/>
        <a:lstStyle/>
        <a:p>
          <a:endParaRPr lang="en-US"/>
        </a:p>
      </dgm:t>
    </dgm:pt>
    <dgm:pt modelId="{1A3EE683-DC01-4B8D-BE28-F628EC63A612}" type="sibTrans" cxnId="{E42F3691-5793-4007-AF38-F6E800FEE84C}">
      <dgm:prSet/>
      <dgm:spPr/>
      <dgm:t>
        <a:bodyPr/>
        <a:lstStyle/>
        <a:p>
          <a:endParaRPr lang="en-US"/>
        </a:p>
      </dgm:t>
    </dgm:pt>
    <dgm:pt modelId="{5BEA6234-9FE0-4AA1-80C4-F7D884ACE287}">
      <dgm:prSet/>
      <dgm:spPr/>
      <dgm:t>
        <a:bodyPr/>
        <a:lstStyle/>
        <a:p>
          <a:pPr rtl="1"/>
          <a:r>
            <a:rPr lang="ar-AE" dirty="0"/>
            <a:t>مؤشرات الاستدامة	</a:t>
          </a:r>
          <a:endParaRPr lang="en-US" dirty="0"/>
        </a:p>
      </dgm:t>
    </dgm:pt>
    <dgm:pt modelId="{0B14B835-668B-41DE-AA5B-21BFA4A76859}" type="parTrans" cxnId="{34556377-3298-4EED-9AA5-97A2D875E5F9}">
      <dgm:prSet/>
      <dgm:spPr/>
      <dgm:t>
        <a:bodyPr/>
        <a:lstStyle/>
        <a:p>
          <a:endParaRPr lang="en-US"/>
        </a:p>
      </dgm:t>
    </dgm:pt>
    <dgm:pt modelId="{EC80D836-4728-4EE1-B7E5-2A2F9F500DAB}" type="sibTrans" cxnId="{34556377-3298-4EED-9AA5-97A2D875E5F9}">
      <dgm:prSet/>
      <dgm:spPr/>
      <dgm:t>
        <a:bodyPr/>
        <a:lstStyle/>
        <a:p>
          <a:endParaRPr lang="en-US"/>
        </a:p>
      </dgm:t>
    </dgm:pt>
    <dgm:pt modelId="{28AD2FDC-AA63-4161-A75D-E9CDBF822E3D}">
      <dgm:prSet/>
      <dgm:spPr/>
      <dgm:t>
        <a:bodyPr/>
        <a:lstStyle/>
        <a:p>
          <a:pPr rtl="1"/>
          <a:r>
            <a:rPr lang="ar-AE" dirty="0"/>
            <a:t>المخاطر المالية والسيادية	</a:t>
          </a:r>
          <a:endParaRPr lang="en-US" dirty="0"/>
        </a:p>
      </dgm:t>
    </dgm:pt>
    <dgm:pt modelId="{CF180FAE-4103-4489-BAF7-AE3371A119F2}" type="parTrans" cxnId="{BA62D4D0-7903-421D-8BD4-8E8F118D202B}">
      <dgm:prSet/>
      <dgm:spPr/>
      <dgm:t>
        <a:bodyPr/>
        <a:lstStyle/>
        <a:p>
          <a:endParaRPr lang="en-US"/>
        </a:p>
      </dgm:t>
    </dgm:pt>
    <dgm:pt modelId="{B8C9B4E8-96B1-4684-ABF2-376065BB167C}" type="sibTrans" cxnId="{BA62D4D0-7903-421D-8BD4-8E8F118D202B}">
      <dgm:prSet/>
      <dgm:spPr/>
      <dgm:t>
        <a:bodyPr/>
        <a:lstStyle/>
        <a:p>
          <a:endParaRPr lang="en-US"/>
        </a:p>
      </dgm:t>
    </dgm:pt>
    <dgm:pt modelId="{E143D678-A51B-4577-B1FE-5C2F51E3D479}" type="pres">
      <dgm:prSet presAssocID="{EE79D8D3-E719-41D8-B323-E19E607B3125}" presName="Name0" presStyleCnt="0">
        <dgm:presLayoutVars>
          <dgm:dir/>
          <dgm:resizeHandles val="exact"/>
        </dgm:presLayoutVars>
      </dgm:prSet>
      <dgm:spPr/>
    </dgm:pt>
    <dgm:pt modelId="{D9AA60F2-4640-4648-B232-ADC01D9BEE0D}" type="pres">
      <dgm:prSet presAssocID="{06CC023F-93BD-42EC-8B1B-83064B8260AF}" presName="node" presStyleLbl="node1" presStyleIdx="0" presStyleCnt="4">
        <dgm:presLayoutVars>
          <dgm:bulletEnabled val="1"/>
        </dgm:presLayoutVars>
      </dgm:prSet>
      <dgm:spPr/>
    </dgm:pt>
    <dgm:pt modelId="{56735127-0AD6-4B0B-A145-702CAEEF8627}" type="pres">
      <dgm:prSet presAssocID="{B66DBE72-7A82-4910-BEBE-268C26B371BB}" presName="sibTrans" presStyleCnt="0"/>
      <dgm:spPr/>
    </dgm:pt>
    <dgm:pt modelId="{51C07B27-5B5A-4E94-BB15-16C90BC35DE7}" type="pres">
      <dgm:prSet presAssocID="{B21A64DB-7D07-4FF4-93CC-1A0FEEA749AE}" presName="node" presStyleLbl="node1" presStyleIdx="1" presStyleCnt="4">
        <dgm:presLayoutVars>
          <dgm:bulletEnabled val="1"/>
        </dgm:presLayoutVars>
      </dgm:prSet>
      <dgm:spPr/>
    </dgm:pt>
    <dgm:pt modelId="{E2F18628-42B1-453A-8021-77B921AB2D13}" type="pres">
      <dgm:prSet presAssocID="{1A3EE683-DC01-4B8D-BE28-F628EC63A612}" presName="sibTrans" presStyleCnt="0"/>
      <dgm:spPr/>
    </dgm:pt>
    <dgm:pt modelId="{59A6AD54-D730-455A-9A65-6C8D70440564}" type="pres">
      <dgm:prSet presAssocID="{5BEA6234-9FE0-4AA1-80C4-F7D884ACE287}" presName="node" presStyleLbl="node1" presStyleIdx="2" presStyleCnt="4">
        <dgm:presLayoutVars>
          <dgm:bulletEnabled val="1"/>
        </dgm:presLayoutVars>
      </dgm:prSet>
      <dgm:spPr/>
    </dgm:pt>
    <dgm:pt modelId="{9D61983B-3A28-4F51-9008-CECE268103B9}" type="pres">
      <dgm:prSet presAssocID="{EC80D836-4728-4EE1-B7E5-2A2F9F500DAB}" presName="sibTrans" presStyleCnt="0"/>
      <dgm:spPr/>
    </dgm:pt>
    <dgm:pt modelId="{4AE6A129-CBBD-4B0C-A5EA-2DF0670425A1}" type="pres">
      <dgm:prSet presAssocID="{28AD2FDC-AA63-4161-A75D-E9CDBF822E3D}" presName="node" presStyleLbl="node1" presStyleIdx="3" presStyleCnt="4">
        <dgm:presLayoutVars>
          <dgm:bulletEnabled val="1"/>
        </dgm:presLayoutVars>
      </dgm:prSet>
      <dgm:spPr/>
    </dgm:pt>
  </dgm:ptLst>
  <dgm:cxnLst>
    <dgm:cxn modelId="{A41F2806-7D4B-4936-9CC9-21425756A9AA}" srcId="{EE79D8D3-E719-41D8-B323-E19E607B3125}" destId="{06CC023F-93BD-42EC-8B1B-83064B8260AF}" srcOrd="0" destOrd="0" parTransId="{2148CAA0-1F54-4C2A-B204-4556CFC25065}" sibTransId="{B66DBE72-7A82-4910-BEBE-268C26B371BB}"/>
    <dgm:cxn modelId="{9722E810-4DE6-4659-BE7D-9072D81A2012}" type="presOf" srcId="{06CC023F-93BD-42EC-8B1B-83064B8260AF}" destId="{D9AA60F2-4640-4648-B232-ADC01D9BEE0D}" srcOrd="0" destOrd="0" presId="urn:microsoft.com/office/officeart/2005/8/layout/hList6"/>
    <dgm:cxn modelId="{2BE93B48-7A10-4462-8318-122D0ED19FFA}" type="presOf" srcId="{B21A64DB-7D07-4FF4-93CC-1A0FEEA749AE}" destId="{51C07B27-5B5A-4E94-BB15-16C90BC35DE7}" srcOrd="0" destOrd="0" presId="urn:microsoft.com/office/officeart/2005/8/layout/hList6"/>
    <dgm:cxn modelId="{E6B37F48-F687-4B9F-A7B3-BB265A855E7D}" type="presOf" srcId="{EE79D8D3-E719-41D8-B323-E19E607B3125}" destId="{E143D678-A51B-4577-B1FE-5C2F51E3D479}" srcOrd="0" destOrd="0" presId="urn:microsoft.com/office/officeart/2005/8/layout/hList6"/>
    <dgm:cxn modelId="{FF44D174-46F2-46FB-A171-81398759D4D1}" type="presOf" srcId="{28AD2FDC-AA63-4161-A75D-E9CDBF822E3D}" destId="{4AE6A129-CBBD-4B0C-A5EA-2DF0670425A1}" srcOrd="0" destOrd="0" presId="urn:microsoft.com/office/officeart/2005/8/layout/hList6"/>
    <dgm:cxn modelId="{34556377-3298-4EED-9AA5-97A2D875E5F9}" srcId="{EE79D8D3-E719-41D8-B323-E19E607B3125}" destId="{5BEA6234-9FE0-4AA1-80C4-F7D884ACE287}" srcOrd="2" destOrd="0" parTransId="{0B14B835-668B-41DE-AA5B-21BFA4A76859}" sibTransId="{EC80D836-4728-4EE1-B7E5-2A2F9F500DAB}"/>
    <dgm:cxn modelId="{E42F3691-5793-4007-AF38-F6E800FEE84C}" srcId="{EE79D8D3-E719-41D8-B323-E19E607B3125}" destId="{B21A64DB-7D07-4FF4-93CC-1A0FEEA749AE}" srcOrd="1" destOrd="0" parTransId="{21D35BC6-E06D-48A5-953A-BFA1120B0A30}" sibTransId="{1A3EE683-DC01-4B8D-BE28-F628EC63A612}"/>
    <dgm:cxn modelId="{BA62D4D0-7903-421D-8BD4-8E8F118D202B}" srcId="{EE79D8D3-E719-41D8-B323-E19E607B3125}" destId="{28AD2FDC-AA63-4161-A75D-E9CDBF822E3D}" srcOrd="3" destOrd="0" parTransId="{CF180FAE-4103-4489-BAF7-AE3371A119F2}" sibTransId="{B8C9B4E8-96B1-4684-ABF2-376065BB167C}"/>
    <dgm:cxn modelId="{61B74CF7-E7F3-40D1-B6CD-1DA78EF367AD}" type="presOf" srcId="{5BEA6234-9FE0-4AA1-80C4-F7D884ACE287}" destId="{59A6AD54-D730-455A-9A65-6C8D70440564}" srcOrd="0" destOrd="0" presId="urn:microsoft.com/office/officeart/2005/8/layout/hList6"/>
    <dgm:cxn modelId="{A4EB9B37-10DC-4CA3-BD53-55DCA33E1D27}" type="presParOf" srcId="{E143D678-A51B-4577-B1FE-5C2F51E3D479}" destId="{D9AA60F2-4640-4648-B232-ADC01D9BEE0D}" srcOrd="0" destOrd="0" presId="urn:microsoft.com/office/officeart/2005/8/layout/hList6"/>
    <dgm:cxn modelId="{DE330BC1-57F6-4C11-8C95-49BDA5D0193E}" type="presParOf" srcId="{E143D678-A51B-4577-B1FE-5C2F51E3D479}" destId="{56735127-0AD6-4B0B-A145-702CAEEF8627}" srcOrd="1" destOrd="0" presId="urn:microsoft.com/office/officeart/2005/8/layout/hList6"/>
    <dgm:cxn modelId="{BB600951-AEBA-4E6F-B568-0D74E8B785D5}" type="presParOf" srcId="{E143D678-A51B-4577-B1FE-5C2F51E3D479}" destId="{51C07B27-5B5A-4E94-BB15-16C90BC35DE7}" srcOrd="2" destOrd="0" presId="urn:microsoft.com/office/officeart/2005/8/layout/hList6"/>
    <dgm:cxn modelId="{E6E0FDF9-E5FA-41DB-A86E-174F3A309B58}" type="presParOf" srcId="{E143D678-A51B-4577-B1FE-5C2F51E3D479}" destId="{E2F18628-42B1-453A-8021-77B921AB2D13}" srcOrd="3" destOrd="0" presId="urn:microsoft.com/office/officeart/2005/8/layout/hList6"/>
    <dgm:cxn modelId="{A6AA09E3-0A6F-4FE2-82AC-9BC968B8D7C6}" type="presParOf" srcId="{E143D678-A51B-4577-B1FE-5C2F51E3D479}" destId="{59A6AD54-D730-455A-9A65-6C8D70440564}" srcOrd="4" destOrd="0" presId="urn:microsoft.com/office/officeart/2005/8/layout/hList6"/>
    <dgm:cxn modelId="{999C017A-BDFF-4E71-95B0-4B04C02059C7}" type="presParOf" srcId="{E143D678-A51B-4577-B1FE-5C2F51E3D479}" destId="{9D61983B-3A28-4F51-9008-CECE268103B9}" srcOrd="5" destOrd="0" presId="urn:microsoft.com/office/officeart/2005/8/layout/hList6"/>
    <dgm:cxn modelId="{2368E7AA-04D7-413B-AECD-A8D8B6641D55}" type="presParOf" srcId="{E143D678-A51B-4577-B1FE-5C2F51E3D479}" destId="{4AE6A129-CBBD-4B0C-A5EA-2DF0670425A1}"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3202E2-198B-4900-8FD7-8278E622F6AB}" type="doc">
      <dgm:prSet loTypeId="urn:microsoft.com/office/officeart/2016/7/layout/RepeatingBendingProcessNew" loCatId="process" qsTypeId="urn:microsoft.com/office/officeart/2005/8/quickstyle/simple1" qsCatId="simple" csTypeId="urn:microsoft.com/office/officeart/2005/8/colors/accent0_1" csCatId="mainScheme"/>
      <dgm:spPr/>
      <dgm:t>
        <a:bodyPr/>
        <a:lstStyle/>
        <a:p>
          <a:endParaRPr lang="en-US"/>
        </a:p>
      </dgm:t>
    </dgm:pt>
    <dgm:pt modelId="{8F76F5CF-8CFD-4485-9D76-DF453F79011D}">
      <dgm:prSet custT="1"/>
      <dgm:spPr/>
      <dgm:t>
        <a:bodyPr/>
        <a:lstStyle/>
        <a:p>
          <a:pPr rtl="1"/>
          <a:r>
            <a:rPr lang="ar-AE" sz="1000" b="1"/>
            <a:t>منذ عقد ونيف، تعرض الاقتصاد العالمي ومعه اقتصاديات الدول العربية بدرجات متباينة لمجموعة من الصدمات أدت إلى تراكم الدين العام وما تبعه من مخاطر على مستوى التصنيف السيادي وتباطؤ معدلات النمو الاقتصادي. أهم هذه الصدمات،</a:t>
          </a:r>
          <a:endParaRPr lang="en-US" sz="1000" b="1"/>
        </a:p>
      </dgm:t>
    </dgm:pt>
    <dgm:pt modelId="{7E1EBF01-2D0E-4C8E-92DB-828176F5D786}" type="parTrans" cxnId="{E20A7CC7-8651-4A5C-9B1C-E48E1CAFD414}">
      <dgm:prSet/>
      <dgm:spPr/>
      <dgm:t>
        <a:bodyPr/>
        <a:lstStyle/>
        <a:p>
          <a:endParaRPr lang="en-US" sz="3600"/>
        </a:p>
      </dgm:t>
    </dgm:pt>
    <dgm:pt modelId="{0A5A10F2-A6E0-499C-8B91-3E1CC4C28DC9}" type="sibTrans" cxnId="{E20A7CC7-8651-4A5C-9B1C-E48E1CAFD414}">
      <dgm:prSet custT="1"/>
      <dgm:spPr/>
      <dgm:t>
        <a:bodyPr/>
        <a:lstStyle/>
        <a:p>
          <a:pPr rtl="1"/>
          <a:endParaRPr lang="en-US" sz="3600" b="1"/>
        </a:p>
      </dgm:t>
    </dgm:pt>
    <dgm:pt modelId="{699BFB54-DB2B-4794-94D2-CEB7485ADC63}">
      <dgm:prSet custT="1"/>
      <dgm:spPr/>
      <dgm:t>
        <a:bodyPr/>
        <a:lstStyle/>
        <a:p>
          <a:pPr rtl="1"/>
          <a:r>
            <a:rPr lang="ar-AE" sz="1000" b="1" dirty="0"/>
            <a:t>الأزمة الاقتصادية والمالية لعام 2008، وكنتيجة لذلك، أزمة الديون السيادية في أوروبا (2011/2012) التي بدورها أثرت نوعا ما على تباطؤ النمو في الدول المرتبطة تجاريا بهذه المجموعة كدول شمال إفريقيا العربية.</a:t>
          </a:r>
          <a:endParaRPr lang="en-US" sz="1000" b="1" dirty="0"/>
        </a:p>
      </dgm:t>
    </dgm:pt>
    <dgm:pt modelId="{7B61FA4F-8537-4A06-835B-1253CAA46C62}" type="parTrans" cxnId="{5680ABB6-75EF-44B6-81D9-810F50E15E4E}">
      <dgm:prSet/>
      <dgm:spPr/>
      <dgm:t>
        <a:bodyPr/>
        <a:lstStyle/>
        <a:p>
          <a:endParaRPr lang="en-US" sz="3600"/>
        </a:p>
      </dgm:t>
    </dgm:pt>
    <dgm:pt modelId="{4D383E37-DCD6-4EA7-B4E6-773695BA52F6}" type="sibTrans" cxnId="{5680ABB6-75EF-44B6-81D9-810F50E15E4E}">
      <dgm:prSet custT="1"/>
      <dgm:spPr/>
      <dgm:t>
        <a:bodyPr/>
        <a:lstStyle/>
        <a:p>
          <a:pPr rtl="1"/>
          <a:endParaRPr lang="en-US" sz="3600" b="1"/>
        </a:p>
      </dgm:t>
    </dgm:pt>
    <dgm:pt modelId="{D618A1F2-0A16-40CE-AC58-90FF72AFEDC7}">
      <dgm:prSet custT="1"/>
      <dgm:spPr/>
      <dgm:t>
        <a:bodyPr/>
        <a:lstStyle/>
        <a:p>
          <a:pPr rtl="1"/>
          <a:r>
            <a:rPr lang="ar-AE" sz="1000" b="1"/>
            <a:t>بالإضافة إلى التطورات المحلية والإقليمية في بعض الدول العربية منذ العام 2011 وما تلاها من تأثيرات مباشرة وغير مباشرة على المالية العامة (نسب العجز والدين العام) بسبب الإنفاق المتزايد وضعف الإيرادات في ظل تراجع النمو الاقتصادي.</a:t>
          </a:r>
          <a:endParaRPr lang="en-US" sz="1000" b="1"/>
        </a:p>
      </dgm:t>
    </dgm:pt>
    <dgm:pt modelId="{E810F120-B042-4478-8141-13CB226646F4}" type="parTrans" cxnId="{132F8CE0-B0EE-4009-963D-E2DCF087725C}">
      <dgm:prSet/>
      <dgm:spPr/>
      <dgm:t>
        <a:bodyPr/>
        <a:lstStyle/>
        <a:p>
          <a:endParaRPr lang="en-US" sz="3600"/>
        </a:p>
      </dgm:t>
    </dgm:pt>
    <dgm:pt modelId="{BCEFD841-87CA-4E9E-BFEA-69526BD814D5}" type="sibTrans" cxnId="{132F8CE0-B0EE-4009-963D-E2DCF087725C}">
      <dgm:prSet custT="1"/>
      <dgm:spPr/>
      <dgm:t>
        <a:bodyPr/>
        <a:lstStyle/>
        <a:p>
          <a:pPr rtl="1"/>
          <a:endParaRPr lang="en-US" sz="3600" b="1"/>
        </a:p>
      </dgm:t>
    </dgm:pt>
    <dgm:pt modelId="{A9C64EEA-AD1C-4F3E-88EB-1F95F68677AA}">
      <dgm:prSet custT="1"/>
      <dgm:spPr/>
      <dgm:t>
        <a:bodyPr/>
        <a:lstStyle/>
        <a:p>
          <a:pPr rtl="1"/>
          <a:r>
            <a:rPr lang="ar-AE" sz="1000" b="1"/>
            <a:t>وفي عام 2014، انهارت أسعار البترول إلى مستويات منخفضة لتشكل صدمة لإيرادات الدول النفطية التي أثرت على الموازنات العامة لهذه الدول مما دفعها نحو استخدام جزء من احتياطياتها وكذلك الاستدانة لتغطية عجز الموازنة.</a:t>
          </a:r>
          <a:endParaRPr lang="en-US" sz="1000" b="1"/>
        </a:p>
      </dgm:t>
    </dgm:pt>
    <dgm:pt modelId="{05E87030-A89B-4FEB-825B-E63087328DDE}" type="parTrans" cxnId="{3FF5A24C-38A2-4F26-B40B-BF0B9A753663}">
      <dgm:prSet/>
      <dgm:spPr/>
      <dgm:t>
        <a:bodyPr/>
        <a:lstStyle/>
        <a:p>
          <a:endParaRPr lang="en-US" sz="3600"/>
        </a:p>
      </dgm:t>
    </dgm:pt>
    <dgm:pt modelId="{376A9922-2B0A-41D3-A1E6-921AE3E944E3}" type="sibTrans" cxnId="{3FF5A24C-38A2-4F26-B40B-BF0B9A753663}">
      <dgm:prSet custT="1"/>
      <dgm:spPr/>
      <dgm:t>
        <a:bodyPr/>
        <a:lstStyle/>
        <a:p>
          <a:pPr rtl="1"/>
          <a:endParaRPr lang="en-US" sz="3600" b="1"/>
        </a:p>
      </dgm:t>
    </dgm:pt>
    <dgm:pt modelId="{F65F0CAA-08AA-41AC-B4B6-6963B9249BA5}">
      <dgm:prSet custT="1"/>
      <dgm:spPr/>
      <dgm:t>
        <a:bodyPr/>
        <a:lstStyle/>
        <a:p>
          <a:pPr rtl="1"/>
          <a:r>
            <a:rPr lang="ar-AE" sz="1000" b="1"/>
            <a:t>في عام 2020، جاء فيروس كورونا المستجد ليزيد تحدياً قوياً على الدول العربية وينهك الموازنات العامة، ويزيد من أعباء المديونية في ظل ارتفاع النفقات العامة بسبب حزم التحفيز الكبيرة التي تبنتها الدول وتراجع الإيرادات بفعل إغلاق كثير من القطاعات الاقتصادية، والركود الاقتصادي الكبير. في نهاية عام 2021.</a:t>
          </a:r>
          <a:endParaRPr lang="en-US" sz="1000" b="1"/>
        </a:p>
      </dgm:t>
    </dgm:pt>
    <dgm:pt modelId="{04AE729B-7705-4DD9-AAB3-46C75264620C}" type="parTrans" cxnId="{70AB3F10-D259-4FF2-A9B5-0F88EC6A55A8}">
      <dgm:prSet/>
      <dgm:spPr/>
      <dgm:t>
        <a:bodyPr/>
        <a:lstStyle/>
        <a:p>
          <a:endParaRPr lang="en-US" sz="3600"/>
        </a:p>
      </dgm:t>
    </dgm:pt>
    <dgm:pt modelId="{EF9511E1-BA73-47E6-90CC-EDC8487DFDB0}" type="sibTrans" cxnId="{70AB3F10-D259-4FF2-A9B5-0F88EC6A55A8}">
      <dgm:prSet custT="1"/>
      <dgm:spPr/>
      <dgm:t>
        <a:bodyPr/>
        <a:lstStyle/>
        <a:p>
          <a:pPr rtl="1"/>
          <a:endParaRPr lang="en-US" sz="3600" b="1"/>
        </a:p>
      </dgm:t>
    </dgm:pt>
    <dgm:pt modelId="{15902BFF-75C0-49C8-A88E-30FEAB0B51D3}">
      <dgm:prSet custT="1"/>
      <dgm:spPr/>
      <dgm:t>
        <a:bodyPr/>
        <a:lstStyle/>
        <a:p>
          <a:pPr rtl="1"/>
          <a:r>
            <a:rPr lang="ar-SA" sz="900" b="1" dirty="0"/>
            <a:t>ساهمت كل هذه العوامل في </a:t>
          </a:r>
          <a:r>
            <a:rPr lang="ar-AE" sz="900" b="1" dirty="0"/>
            <a:t>زيادة</a:t>
          </a:r>
          <a:r>
            <a:rPr lang="ar-SA" sz="900" b="1" dirty="0"/>
            <a:t> مستويات الدين بشكل ملحوظ في المنطقة العربية بحوالي 29 نقطة مائوية، حيث ارتفع متوسط الدين العام إلى الناتج المحلي الإجمالي </a:t>
          </a:r>
          <a:r>
            <a:rPr lang="ar-AE" sz="900" b="1" dirty="0"/>
            <a:t>بالنسبة لعينة من الدول العربية المقترضة </a:t>
          </a:r>
          <a:r>
            <a:rPr lang="ar-SA" sz="900" b="1" dirty="0"/>
            <a:t>من  حوالي 78 في المائة </a:t>
          </a:r>
          <a:r>
            <a:rPr lang="ar-AE" sz="900" b="1" dirty="0"/>
            <a:t>في</a:t>
          </a:r>
          <a:r>
            <a:rPr lang="ar-SA" sz="900" b="1" dirty="0"/>
            <a:t> عام 2013 إلى حوالي 107 في المائة في عام 2021 (حسب إحصاءات التقرير العربي الموحد، </a:t>
          </a:r>
          <a:r>
            <a:rPr lang="en-US" sz="1000" b="1" dirty="0"/>
            <a:t>2021</a:t>
          </a:r>
          <a:r>
            <a:rPr lang="ar-SA" sz="1000" b="1" dirty="0"/>
            <a:t>). </a:t>
          </a:r>
          <a:endParaRPr lang="en-US" sz="1000" b="1" dirty="0"/>
        </a:p>
      </dgm:t>
    </dgm:pt>
    <dgm:pt modelId="{62FF402D-1D46-4A3E-99BA-C2CAD8601614}" type="parTrans" cxnId="{6B8383AB-935B-480B-8973-8041B9EF95C3}">
      <dgm:prSet/>
      <dgm:spPr/>
      <dgm:t>
        <a:bodyPr/>
        <a:lstStyle/>
        <a:p>
          <a:endParaRPr lang="en-US" sz="3600"/>
        </a:p>
      </dgm:t>
    </dgm:pt>
    <dgm:pt modelId="{E679DB36-7DEA-478D-8146-020B570089B0}" type="sibTrans" cxnId="{6B8383AB-935B-480B-8973-8041B9EF95C3}">
      <dgm:prSet custT="1"/>
      <dgm:spPr/>
      <dgm:t>
        <a:bodyPr/>
        <a:lstStyle/>
        <a:p>
          <a:pPr rtl="1"/>
          <a:endParaRPr lang="en-US" sz="3600" b="1"/>
        </a:p>
      </dgm:t>
    </dgm:pt>
    <dgm:pt modelId="{DE00EE31-AE7C-44BC-B8B8-23F20613958C}" type="pres">
      <dgm:prSet presAssocID="{203202E2-198B-4900-8FD7-8278E622F6AB}" presName="Name0" presStyleCnt="0">
        <dgm:presLayoutVars>
          <dgm:dir/>
          <dgm:resizeHandles val="exact"/>
        </dgm:presLayoutVars>
      </dgm:prSet>
      <dgm:spPr/>
    </dgm:pt>
    <dgm:pt modelId="{29EED71B-5262-4511-A742-E1DED95894AC}" type="pres">
      <dgm:prSet presAssocID="{8F76F5CF-8CFD-4485-9D76-DF453F79011D}" presName="node" presStyleLbl="node1" presStyleIdx="0" presStyleCnt="6">
        <dgm:presLayoutVars>
          <dgm:bulletEnabled val="1"/>
        </dgm:presLayoutVars>
      </dgm:prSet>
      <dgm:spPr/>
    </dgm:pt>
    <dgm:pt modelId="{79A90155-DBD2-42BA-A5BF-64E49A164D18}" type="pres">
      <dgm:prSet presAssocID="{0A5A10F2-A6E0-499C-8B91-3E1CC4C28DC9}" presName="sibTrans" presStyleLbl="sibTrans1D1" presStyleIdx="0" presStyleCnt="5"/>
      <dgm:spPr/>
    </dgm:pt>
    <dgm:pt modelId="{B0306CB9-F893-4193-8AEB-CE812A72B95E}" type="pres">
      <dgm:prSet presAssocID="{0A5A10F2-A6E0-499C-8B91-3E1CC4C28DC9}" presName="connectorText" presStyleLbl="sibTrans1D1" presStyleIdx="0" presStyleCnt="5"/>
      <dgm:spPr/>
    </dgm:pt>
    <dgm:pt modelId="{205276DF-843F-4AC5-9104-F6924CDDDBC2}" type="pres">
      <dgm:prSet presAssocID="{699BFB54-DB2B-4794-94D2-CEB7485ADC63}" presName="node" presStyleLbl="node1" presStyleIdx="1" presStyleCnt="6">
        <dgm:presLayoutVars>
          <dgm:bulletEnabled val="1"/>
        </dgm:presLayoutVars>
      </dgm:prSet>
      <dgm:spPr/>
    </dgm:pt>
    <dgm:pt modelId="{A209B4C1-EBF6-4662-90E5-FDB0DA772FEA}" type="pres">
      <dgm:prSet presAssocID="{4D383E37-DCD6-4EA7-B4E6-773695BA52F6}" presName="sibTrans" presStyleLbl="sibTrans1D1" presStyleIdx="1" presStyleCnt="5"/>
      <dgm:spPr/>
    </dgm:pt>
    <dgm:pt modelId="{E4CFF327-8A31-4817-ADD0-EBD58AB1FA3C}" type="pres">
      <dgm:prSet presAssocID="{4D383E37-DCD6-4EA7-B4E6-773695BA52F6}" presName="connectorText" presStyleLbl="sibTrans1D1" presStyleIdx="1" presStyleCnt="5"/>
      <dgm:spPr/>
    </dgm:pt>
    <dgm:pt modelId="{1D584513-055A-4CA1-8BCC-EC0747D14A39}" type="pres">
      <dgm:prSet presAssocID="{D618A1F2-0A16-40CE-AC58-90FF72AFEDC7}" presName="node" presStyleLbl="node1" presStyleIdx="2" presStyleCnt="6">
        <dgm:presLayoutVars>
          <dgm:bulletEnabled val="1"/>
        </dgm:presLayoutVars>
      </dgm:prSet>
      <dgm:spPr/>
    </dgm:pt>
    <dgm:pt modelId="{C8D2BD64-D1C3-4B12-B0D4-D6BD183851D6}" type="pres">
      <dgm:prSet presAssocID="{BCEFD841-87CA-4E9E-BFEA-69526BD814D5}" presName="sibTrans" presStyleLbl="sibTrans1D1" presStyleIdx="2" presStyleCnt="5"/>
      <dgm:spPr/>
    </dgm:pt>
    <dgm:pt modelId="{F5DF83B1-A94B-4322-B622-C019BF18C4F0}" type="pres">
      <dgm:prSet presAssocID="{BCEFD841-87CA-4E9E-BFEA-69526BD814D5}" presName="connectorText" presStyleLbl="sibTrans1D1" presStyleIdx="2" presStyleCnt="5"/>
      <dgm:spPr/>
    </dgm:pt>
    <dgm:pt modelId="{9A15833A-9AF7-477D-A78C-DF0D1A89A8B0}" type="pres">
      <dgm:prSet presAssocID="{A9C64EEA-AD1C-4F3E-88EB-1F95F68677AA}" presName="node" presStyleLbl="node1" presStyleIdx="3" presStyleCnt="6">
        <dgm:presLayoutVars>
          <dgm:bulletEnabled val="1"/>
        </dgm:presLayoutVars>
      </dgm:prSet>
      <dgm:spPr/>
    </dgm:pt>
    <dgm:pt modelId="{685995C8-B69B-4507-97B9-47544A52526A}" type="pres">
      <dgm:prSet presAssocID="{376A9922-2B0A-41D3-A1E6-921AE3E944E3}" presName="sibTrans" presStyleLbl="sibTrans1D1" presStyleIdx="3" presStyleCnt="5"/>
      <dgm:spPr/>
    </dgm:pt>
    <dgm:pt modelId="{DA14E05C-EF73-4B80-9A73-DBA620FD0638}" type="pres">
      <dgm:prSet presAssocID="{376A9922-2B0A-41D3-A1E6-921AE3E944E3}" presName="connectorText" presStyleLbl="sibTrans1D1" presStyleIdx="3" presStyleCnt="5"/>
      <dgm:spPr/>
    </dgm:pt>
    <dgm:pt modelId="{C69A61F8-980D-4786-A277-884EA179F042}" type="pres">
      <dgm:prSet presAssocID="{F65F0CAA-08AA-41AC-B4B6-6963B9249BA5}" presName="node" presStyleLbl="node1" presStyleIdx="4" presStyleCnt="6">
        <dgm:presLayoutVars>
          <dgm:bulletEnabled val="1"/>
        </dgm:presLayoutVars>
      </dgm:prSet>
      <dgm:spPr/>
    </dgm:pt>
    <dgm:pt modelId="{52838657-8E0A-4A64-A2C7-27F1D3EA8E4C}" type="pres">
      <dgm:prSet presAssocID="{EF9511E1-BA73-47E6-90CC-EDC8487DFDB0}" presName="sibTrans" presStyleLbl="sibTrans1D1" presStyleIdx="4" presStyleCnt="5"/>
      <dgm:spPr/>
    </dgm:pt>
    <dgm:pt modelId="{F8EBF41E-6FEE-4C55-A1D5-F2D8DC927EC8}" type="pres">
      <dgm:prSet presAssocID="{EF9511E1-BA73-47E6-90CC-EDC8487DFDB0}" presName="connectorText" presStyleLbl="sibTrans1D1" presStyleIdx="4" presStyleCnt="5"/>
      <dgm:spPr/>
    </dgm:pt>
    <dgm:pt modelId="{AD35FEAB-EDA4-451D-BE84-684239A67546}" type="pres">
      <dgm:prSet presAssocID="{15902BFF-75C0-49C8-A88E-30FEAB0B51D3}" presName="node" presStyleLbl="node1" presStyleIdx="5" presStyleCnt="6">
        <dgm:presLayoutVars>
          <dgm:bulletEnabled val="1"/>
        </dgm:presLayoutVars>
      </dgm:prSet>
      <dgm:spPr/>
    </dgm:pt>
  </dgm:ptLst>
  <dgm:cxnLst>
    <dgm:cxn modelId="{9096AF02-5C79-45A7-9AD0-B1D93E8DEFEC}" type="presOf" srcId="{EF9511E1-BA73-47E6-90CC-EDC8487DFDB0}" destId="{F8EBF41E-6FEE-4C55-A1D5-F2D8DC927EC8}" srcOrd="1" destOrd="0" presId="urn:microsoft.com/office/officeart/2016/7/layout/RepeatingBendingProcessNew"/>
    <dgm:cxn modelId="{AF55B40D-F003-4DDB-B35E-77B949830B2D}" type="presOf" srcId="{376A9922-2B0A-41D3-A1E6-921AE3E944E3}" destId="{DA14E05C-EF73-4B80-9A73-DBA620FD0638}" srcOrd="1" destOrd="0" presId="urn:microsoft.com/office/officeart/2016/7/layout/RepeatingBendingProcessNew"/>
    <dgm:cxn modelId="{70AB3F10-D259-4FF2-A9B5-0F88EC6A55A8}" srcId="{203202E2-198B-4900-8FD7-8278E622F6AB}" destId="{F65F0CAA-08AA-41AC-B4B6-6963B9249BA5}" srcOrd="4" destOrd="0" parTransId="{04AE729B-7705-4DD9-AAB3-46C75264620C}" sibTransId="{EF9511E1-BA73-47E6-90CC-EDC8487DFDB0}"/>
    <dgm:cxn modelId="{BA72DA12-4279-40F6-940C-853DC234DE19}" type="presOf" srcId="{D618A1F2-0A16-40CE-AC58-90FF72AFEDC7}" destId="{1D584513-055A-4CA1-8BCC-EC0747D14A39}" srcOrd="0" destOrd="0" presId="urn:microsoft.com/office/officeart/2016/7/layout/RepeatingBendingProcessNew"/>
    <dgm:cxn modelId="{FD4DF71A-7C73-4D32-9A58-A779C3DE3D6C}" type="presOf" srcId="{4D383E37-DCD6-4EA7-B4E6-773695BA52F6}" destId="{A209B4C1-EBF6-4662-90E5-FDB0DA772FEA}" srcOrd="0" destOrd="0" presId="urn:microsoft.com/office/officeart/2016/7/layout/RepeatingBendingProcessNew"/>
    <dgm:cxn modelId="{70B2AA24-488A-4619-B636-EB3363F188BB}" type="presOf" srcId="{BCEFD841-87CA-4E9E-BFEA-69526BD814D5}" destId="{F5DF83B1-A94B-4322-B622-C019BF18C4F0}" srcOrd="1" destOrd="0" presId="urn:microsoft.com/office/officeart/2016/7/layout/RepeatingBendingProcessNew"/>
    <dgm:cxn modelId="{60B6E25C-695A-4D53-824A-C1522F7D4DD2}" type="presOf" srcId="{699BFB54-DB2B-4794-94D2-CEB7485ADC63}" destId="{205276DF-843F-4AC5-9104-F6924CDDDBC2}" srcOrd="0" destOrd="0" presId="urn:microsoft.com/office/officeart/2016/7/layout/RepeatingBendingProcessNew"/>
    <dgm:cxn modelId="{AC63FC5F-24DB-45C8-AAE1-BF6BBAB24C2A}" type="presOf" srcId="{0A5A10F2-A6E0-499C-8B91-3E1CC4C28DC9}" destId="{79A90155-DBD2-42BA-A5BF-64E49A164D18}" srcOrd="0" destOrd="0" presId="urn:microsoft.com/office/officeart/2016/7/layout/RepeatingBendingProcessNew"/>
    <dgm:cxn modelId="{4A48FD6B-1D59-41BF-95E6-53E7E09EDD6E}" type="presOf" srcId="{8F76F5CF-8CFD-4485-9D76-DF453F79011D}" destId="{29EED71B-5262-4511-A742-E1DED95894AC}" srcOrd="0" destOrd="0" presId="urn:microsoft.com/office/officeart/2016/7/layout/RepeatingBendingProcessNew"/>
    <dgm:cxn modelId="{3FF5A24C-38A2-4F26-B40B-BF0B9A753663}" srcId="{203202E2-198B-4900-8FD7-8278E622F6AB}" destId="{A9C64EEA-AD1C-4F3E-88EB-1F95F68677AA}" srcOrd="3" destOrd="0" parTransId="{05E87030-A89B-4FEB-825B-E63087328DDE}" sibTransId="{376A9922-2B0A-41D3-A1E6-921AE3E944E3}"/>
    <dgm:cxn modelId="{48CD326D-9450-4109-952A-91C2B5D35EAE}" type="presOf" srcId="{15902BFF-75C0-49C8-A88E-30FEAB0B51D3}" destId="{AD35FEAB-EDA4-451D-BE84-684239A67546}" srcOrd="0" destOrd="0" presId="urn:microsoft.com/office/officeart/2016/7/layout/RepeatingBendingProcessNew"/>
    <dgm:cxn modelId="{FE09D352-13F4-4F1E-BF8F-C51FFCBE5965}" type="presOf" srcId="{BCEFD841-87CA-4E9E-BFEA-69526BD814D5}" destId="{C8D2BD64-D1C3-4B12-B0D4-D6BD183851D6}" srcOrd="0" destOrd="0" presId="urn:microsoft.com/office/officeart/2016/7/layout/RepeatingBendingProcessNew"/>
    <dgm:cxn modelId="{70904C73-37A7-41C7-AAFD-6965B4503097}" type="presOf" srcId="{EF9511E1-BA73-47E6-90CC-EDC8487DFDB0}" destId="{52838657-8E0A-4A64-A2C7-27F1D3EA8E4C}" srcOrd="0" destOrd="0" presId="urn:microsoft.com/office/officeart/2016/7/layout/RepeatingBendingProcessNew"/>
    <dgm:cxn modelId="{C1C5BC53-1477-4736-B320-4F00127B4E38}" type="presOf" srcId="{F65F0CAA-08AA-41AC-B4B6-6963B9249BA5}" destId="{C69A61F8-980D-4786-A277-884EA179F042}" srcOrd="0" destOrd="0" presId="urn:microsoft.com/office/officeart/2016/7/layout/RepeatingBendingProcessNew"/>
    <dgm:cxn modelId="{3F6CEB77-DE26-47EA-A7A5-C8C91D471D0D}" type="presOf" srcId="{376A9922-2B0A-41D3-A1E6-921AE3E944E3}" destId="{685995C8-B69B-4507-97B9-47544A52526A}" srcOrd="0" destOrd="0" presId="urn:microsoft.com/office/officeart/2016/7/layout/RepeatingBendingProcessNew"/>
    <dgm:cxn modelId="{B066E95A-BF03-4C0E-BF66-DE400C991BA6}" type="presOf" srcId="{0A5A10F2-A6E0-499C-8B91-3E1CC4C28DC9}" destId="{B0306CB9-F893-4193-8AEB-CE812A72B95E}" srcOrd="1" destOrd="0" presId="urn:microsoft.com/office/officeart/2016/7/layout/RepeatingBendingProcessNew"/>
    <dgm:cxn modelId="{2924B185-5217-4963-ABC6-A909D00882F7}" type="presOf" srcId="{4D383E37-DCD6-4EA7-B4E6-773695BA52F6}" destId="{E4CFF327-8A31-4817-ADD0-EBD58AB1FA3C}" srcOrd="1" destOrd="0" presId="urn:microsoft.com/office/officeart/2016/7/layout/RepeatingBendingProcessNew"/>
    <dgm:cxn modelId="{274C289B-6EFF-4324-822F-DCB29E50F80D}" type="presOf" srcId="{A9C64EEA-AD1C-4F3E-88EB-1F95F68677AA}" destId="{9A15833A-9AF7-477D-A78C-DF0D1A89A8B0}" srcOrd="0" destOrd="0" presId="urn:microsoft.com/office/officeart/2016/7/layout/RepeatingBendingProcessNew"/>
    <dgm:cxn modelId="{6B8383AB-935B-480B-8973-8041B9EF95C3}" srcId="{203202E2-198B-4900-8FD7-8278E622F6AB}" destId="{15902BFF-75C0-49C8-A88E-30FEAB0B51D3}" srcOrd="5" destOrd="0" parTransId="{62FF402D-1D46-4A3E-99BA-C2CAD8601614}" sibTransId="{E679DB36-7DEA-478D-8146-020B570089B0}"/>
    <dgm:cxn modelId="{5680ABB6-75EF-44B6-81D9-810F50E15E4E}" srcId="{203202E2-198B-4900-8FD7-8278E622F6AB}" destId="{699BFB54-DB2B-4794-94D2-CEB7485ADC63}" srcOrd="1" destOrd="0" parTransId="{7B61FA4F-8537-4A06-835B-1253CAA46C62}" sibTransId="{4D383E37-DCD6-4EA7-B4E6-773695BA52F6}"/>
    <dgm:cxn modelId="{E20A7CC7-8651-4A5C-9B1C-E48E1CAFD414}" srcId="{203202E2-198B-4900-8FD7-8278E622F6AB}" destId="{8F76F5CF-8CFD-4485-9D76-DF453F79011D}" srcOrd="0" destOrd="0" parTransId="{7E1EBF01-2D0E-4C8E-92DB-828176F5D786}" sibTransId="{0A5A10F2-A6E0-499C-8B91-3E1CC4C28DC9}"/>
    <dgm:cxn modelId="{B9CF63D3-847C-4BD0-AFF2-9DFFDD2AC9C7}" type="presOf" srcId="{203202E2-198B-4900-8FD7-8278E622F6AB}" destId="{DE00EE31-AE7C-44BC-B8B8-23F20613958C}" srcOrd="0" destOrd="0" presId="urn:microsoft.com/office/officeart/2016/7/layout/RepeatingBendingProcessNew"/>
    <dgm:cxn modelId="{132F8CE0-B0EE-4009-963D-E2DCF087725C}" srcId="{203202E2-198B-4900-8FD7-8278E622F6AB}" destId="{D618A1F2-0A16-40CE-AC58-90FF72AFEDC7}" srcOrd="2" destOrd="0" parTransId="{E810F120-B042-4478-8141-13CB226646F4}" sibTransId="{BCEFD841-87CA-4E9E-BFEA-69526BD814D5}"/>
    <dgm:cxn modelId="{36C105D5-2C00-4E4C-8061-FAB42A99934E}" type="presParOf" srcId="{DE00EE31-AE7C-44BC-B8B8-23F20613958C}" destId="{29EED71B-5262-4511-A742-E1DED95894AC}" srcOrd="0" destOrd="0" presId="urn:microsoft.com/office/officeart/2016/7/layout/RepeatingBendingProcessNew"/>
    <dgm:cxn modelId="{22CC99A1-6843-46E1-90B9-720E905451D7}" type="presParOf" srcId="{DE00EE31-AE7C-44BC-B8B8-23F20613958C}" destId="{79A90155-DBD2-42BA-A5BF-64E49A164D18}" srcOrd="1" destOrd="0" presId="urn:microsoft.com/office/officeart/2016/7/layout/RepeatingBendingProcessNew"/>
    <dgm:cxn modelId="{77595604-1F0C-4691-B055-CD18A510A4D6}" type="presParOf" srcId="{79A90155-DBD2-42BA-A5BF-64E49A164D18}" destId="{B0306CB9-F893-4193-8AEB-CE812A72B95E}" srcOrd="0" destOrd="0" presId="urn:microsoft.com/office/officeart/2016/7/layout/RepeatingBendingProcessNew"/>
    <dgm:cxn modelId="{F1C7F12B-6D85-4FDE-B8DD-DC0D614C031D}" type="presParOf" srcId="{DE00EE31-AE7C-44BC-B8B8-23F20613958C}" destId="{205276DF-843F-4AC5-9104-F6924CDDDBC2}" srcOrd="2" destOrd="0" presId="urn:microsoft.com/office/officeart/2016/7/layout/RepeatingBendingProcessNew"/>
    <dgm:cxn modelId="{EB24CBCC-939E-461C-8F81-10C07F620B40}" type="presParOf" srcId="{DE00EE31-AE7C-44BC-B8B8-23F20613958C}" destId="{A209B4C1-EBF6-4662-90E5-FDB0DA772FEA}" srcOrd="3" destOrd="0" presId="urn:microsoft.com/office/officeart/2016/7/layout/RepeatingBendingProcessNew"/>
    <dgm:cxn modelId="{2812B744-66C8-4632-9C89-7B0AAA0DD93F}" type="presParOf" srcId="{A209B4C1-EBF6-4662-90E5-FDB0DA772FEA}" destId="{E4CFF327-8A31-4817-ADD0-EBD58AB1FA3C}" srcOrd="0" destOrd="0" presId="urn:microsoft.com/office/officeart/2016/7/layout/RepeatingBendingProcessNew"/>
    <dgm:cxn modelId="{99BA4BAF-D5DE-4B9D-9DD9-E42F018BF5F9}" type="presParOf" srcId="{DE00EE31-AE7C-44BC-B8B8-23F20613958C}" destId="{1D584513-055A-4CA1-8BCC-EC0747D14A39}" srcOrd="4" destOrd="0" presId="urn:microsoft.com/office/officeart/2016/7/layout/RepeatingBendingProcessNew"/>
    <dgm:cxn modelId="{81D4629F-17F8-487A-8CEB-ED4B93C84E45}" type="presParOf" srcId="{DE00EE31-AE7C-44BC-B8B8-23F20613958C}" destId="{C8D2BD64-D1C3-4B12-B0D4-D6BD183851D6}" srcOrd="5" destOrd="0" presId="urn:microsoft.com/office/officeart/2016/7/layout/RepeatingBendingProcessNew"/>
    <dgm:cxn modelId="{E2EC4F3A-C3EC-4193-9D46-B6081B57203A}" type="presParOf" srcId="{C8D2BD64-D1C3-4B12-B0D4-D6BD183851D6}" destId="{F5DF83B1-A94B-4322-B622-C019BF18C4F0}" srcOrd="0" destOrd="0" presId="urn:microsoft.com/office/officeart/2016/7/layout/RepeatingBendingProcessNew"/>
    <dgm:cxn modelId="{42C9F49A-A029-4536-9BB8-7C039022B4EB}" type="presParOf" srcId="{DE00EE31-AE7C-44BC-B8B8-23F20613958C}" destId="{9A15833A-9AF7-477D-A78C-DF0D1A89A8B0}" srcOrd="6" destOrd="0" presId="urn:microsoft.com/office/officeart/2016/7/layout/RepeatingBendingProcessNew"/>
    <dgm:cxn modelId="{35BAB62F-254A-45BB-A179-7D42979A7902}" type="presParOf" srcId="{DE00EE31-AE7C-44BC-B8B8-23F20613958C}" destId="{685995C8-B69B-4507-97B9-47544A52526A}" srcOrd="7" destOrd="0" presId="urn:microsoft.com/office/officeart/2016/7/layout/RepeatingBendingProcessNew"/>
    <dgm:cxn modelId="{9A9293F7-256C-4736-AE51-75BB2A32E75E}" type="presParOf" srcId="{685995C8-B69B-4507-97B9-47544A52526A}" destId="{DA14E05C-EF73-4B80-9A73-DBA620FD0638}" srcOrd="0" destOrd="0" presId="urn:microsoft.com/office/officeart/2016/7/layout/RepeatingBendingProcessNew"/>
    <dgm:cxn modelId="{DF6B8C50-1186-4E9F-8105-7839E286567C}" type="presParOf" srcId="{DE00EE31-AE7C-44BC-B8B8-23F20613958C}" destId="{C69A61F8-980D-4786-A277-884EA179F042}" srcOrd="8" destOrd="0" presId="urn:microsoft.com/office/officeart/2016/7/layout/RepeatingBendingProcessNew"/>
    <dgm:cxn modelId="{CD7CF2D8-61B2-4BBD-A716-61CC22DB0CC0}" type="presParOf" srcId="{DE00EE31-AE7C-44BC-B8B8-23F20613958C}" destId="{52838657-8E0A-4A64-A2C7-27F1D3EA8E4C}" srcOrd="9" destOrd="0" presId="urn:microsoft.com/office/officeart/2016/7/layout/RepeatingBendingProcessNew"/>
    <dgm:cxn modelId="{FF73137F-618F-4B03-8BEE-3810A44CF59D}" type="presParOf" srcId="{52838657-8E0A-4A64-A2C7-27F1D3EA8E4C}" destId="{F8EBF41E-6FEE-4C55-A1D5-F2D8DC927EC8}" srcOrd="0" destOrd="0" presId="urn:microsoft.com/office/officeart/2016/7/layout/RepeatingBendingProcessNew"/>
    <dgm:cxn modelId="{43878FB3-E130-4EFF-85EA-19CAABAE9AF2}" type="presParOf" srcId="{DE00EE31-AE7C-44BC-B8B8-23F20613958C}" destId="{AD35FEAB-EDA4-451D-BE84-684239A67546}"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22E835-C4E6-4C13-B6CC-9268045F6EC0}" type="doc">
      <dgm:prSet loTypeId="urn:microsoft.com/office/officeart/2016/7/layout/RepeatingBendingProcessNew" loCatId="process" qsTypeId="urn:microsoft.com/office/officeart/2005/8/quickstyle/simple1" qsCatId="simple" csTypeId="urn:microsoft.com/office/officeart/2005/8/colors/accent0_1" csCatId="mainScheme" phldr="1"/>
      <dgm:spPr/>
      <dgm:t>
        <a:bodyPr/>
        <a:lstStyle/>
        <a:p>
          <a:endParaRPr lang="en-US"/>
        </a:p>
      </dgm:t>
    </dgm:pt>
    <dgm:pt modelId="{48F68977-164F-4823-B420-F7D0E62979E1}">
      <dgm:prSet custT="1">
        <dgm:style>
          <a:lnRef idx="1">
            <a:schemeClr val="dk1"/>
          </a:lnRef>
          <a:fillRef idx="2">
            <a:schemeClr val="dk1"/>
          </a:fillRef>
          <a:effectRef idx="1">
            <a:schemeClr val="dk1"/>
          </a:effectRef>
          <a:fontRef idx="minor">
            <a:schemeClr val="dk1"/>
          </a:fontRef>
        </dgm:style>
      </dgm:prSet>
      <dgm:spPr/>
      <dgm:t>
        <a:bodyPr/>
        <a:lstStyle/>
        <a:p>
          <a:pPr rtl="1"/>
          <a:r>
            <a:rPr lang="ar-AE" sz="1050" b="1" dirty="0"/>
            <a:t>نسبة الدين إلى الناتج المحلي الإجمالي</a:t>
          </a:r>
          <a:r>
            <a:rPr lang="ar-AE" sz="800" dirty="0"/>
            <a:t>: </a:t>
          </a:r>
          <a:endParaRPr lang="en-AE" sz="800" dirty="0"/>
        </a:p>
        <a:p>
          <a:pPr rtl="1"/>
          <a:r>
            <a:rPr lang="ar-AE" sz="1000" dirty="0"/>
            <a:t>يُعتبر من أكثر المؤشرات استخداماً في قياس درجة المديونية، وبالتالي مقدرة الحكومة على الملاءة المالية، ويتيح المقارنات الإقليمية وتتبع عبء المديونية عبر الزمن.</a:t>
          </a:r>
          <a:endParaRPr lang="en-AE" sz="1000" dirty="0"/>
        </a:p>
        <a:p>
          <a:pPr rtl="1"/>
          <a:endParaRPr lang="en-US" sz="800" dirty="0"/>
        </a:p>
      </dgm:t>
    </dgm:pt>
    <dgm:pt modelId="{D9643005-5D28-4A9A-B142-6068AA9C94A4}" type="parTrans" cxnId="{FCD6B9A0-86A9-4387-B9F7-60FE1D8A205A}">
      <dgm:prSet/>
      <dgm:spPr/>
      <dgm:t>
        <a:bodyPr/>
        <a:lstStyle/>
        <a:p>
          <a:endParaRPr lang="en-US"/>
        </a:p>
      </dgm:t>
    </dgm:pt>
    <dgm:pt modelId="{9D8BEA5D-E3AA-4493-99DA-3C3053B1D67A}" type="sibTrans" cxnId="{FCD6B9A0-86A9-4387-B9F7-60FE1D8A205A}">
      <dgm:prSet/>
      <dgm:spPr/>
      <dgm:t>
        <a:bodyPr/>
        <a:lstStyle/>
        <a:p>
          <a:endParaRPr lang="en-US"/>
        </a:p>
      </dgm:t>
    </dgm:pt>
    <dgm:pt modelId="{F7E404A6-CA4B-4A69-A0E4-8C10FD4D7AE7}">
      <dgm:prSet custT="1">
        <dgm:style>
          <a:lnRef idx="1">
            <a:schemeClr val="dk1"/>
          </a:lnRef>
          <a:fillRef idx="2">
            <a:schemeClr val="dk1"/>
          </a:fillRef>
          <a:effectRef idx="1">
            <a:schemeClr val="dk1"/>
          </a:effectRef>
          <a:fontRef idx="minor">
            <a:schemeClr val="dk1"/>
          </a:fontRef>
        </dgm:style>
      </dgm:prSet>
      <dgm:spPr/>
      <dgm:t>
        <a:bodyPr/>
        <a:lstStyle/>
        <a:p>
          <a:r>
            <a:rPr lang="ar-SA" sz="1050" b="1" dirty="0"/>
            <a:t>نسبة الدين الخارجي </a:t>
          </a:r>
          <a:r>
            <a:rPr lang="ar-AE" sz="1050" b="1" dirty="0"/>
            <a:t>إلى</a:t>
          </a:r>
          <a:r>
            <a:rPr lang="ar-SA" sz="1050" b="1" dirty="0"/>
            <a:t> الصادرات</a:t>
          </a:r>
          <a:r>
            <a:rPr lang="ar-SA" sz="1050" dirty="0"/>
            <a:t>: </a:t>
          </a:r>
          <a:endParaRPr lang="en-AE" sz="1050" dirty="0"/>
        </a:p>
        <a:p>
          <a:r>
            <a:rPr lang="ar-SA" sz="900" dirty="0"/>
            <a:t>تقيس نسبة الدين الخارجي </a:t>
          </a:r>
          <a:r>
            <a:rPr lang="ar-AE" sz="900" dirty="0"/>
            <a:t>إلى</a:t>
          </a:r>
          <a:r>
            <a:rPr lang="ar-SA" sz="900" dirty="0"/>
            <a:t> الصادرات، مستوى الدين الخارجي كنسبة من صادرات السلع والخدمات. يوضح مستوى عبء الديون على الصادرات أو القدرة على الحصول على العملات. يجب استخدام هذه النسبة مع خدمة الدين كنسبة مئوية من الصادرات</a:t>
          </a:r>
          <a:r>
            <a:rPr lang="ar-AE" sz="900" dirty="0"/>
            <a:t>.</a:t>
          </a:r>
          <a:endParaRPr lang="en-US" sz="900" dirty="0"/>
        </a:p>
      </dgm:t>
    </dgm:pt>
    <dgm:pt modelId="{9EAD01D5-6F98-4DCD-B6CA-2840F2512066}" type="parTrans" cxnId="{B9869B66-1A6B-4339-A74F-F6EE8136EF92}">
      <dgm:prSet/>
      <dgm:spPr/>
      <dgm:t>
        <a:bodyPr/>
        <a:lstStyle/>
        <a:p>
          <a:endParaRPr lang="en-US"/>
        </a:p>
      </dgm:t>
    </dgm:pt>
    <dgm:pt modelId="{EF43E1EE-F6D1-4C63-97AC-FF8B788007BE}" type="sibTrans" cxnId="{B9869B66-1A6B-4339-A74F-F6EE8136EF92}">
      <dgm:prSet/>
      <dgm:spPr/>
      <dgm:t>
        <a:bodyPr/>
        <a:lstStyle/>
        <a:p>
          <a:endParaRPr lang="en-US"/>
        </a:p>
      </dgm:t>
    </dgm:pt>
    <dgm:pt modelId="{F7E9A8BF-BF58-49F5-B8EE-436FACEE9493}">
      <dgm:prSet>
        <dgm:style>
          <a:lnRef idx="1">
            <a:schemeClr val="dk1"/>
          </a:lnRef>
          <a:fillRef idx="2">
            <a:schemeClr val="dk1"/>
          </a:fillRef>
          <a:effectRef idx="1">
            <a:schemeClr val="dk1"/>
          </a:effectRef>
          <a:fontRef idx="minor">
            <a:schemeClr val="dk1"/>
          </a:fontRef>
        </dgm:style>
      </dgm:prSet>
      <dgm:spPr/>
      <dgm:t>
        <a:bodyPr/>
        <a:lstStyle/>
        <a:p>
          <a:r>
            <a:rPr lang="ar-SA" b="1" dirty="0"/>
            <a:t>نسبة صافي الاحتياطيات الدولية </a:t>
          </a:r>
          <a:r>
            <a:rPr lang="ar-AE" b="1" dirty="0"/>
            <a:t>إلى</a:t>
          </a:r>
          <a:r>
            <a:rPr lang="ar-SA" b="1" dirty="0"/>
            <a:t> إجمالي الدين الخارجي</a:t>
          </a:r>
          <a:r>
            <a:rPr lang="ar-SA" dirty="0"/>
            <a:t>: </a:t>
          </a:r>
          <a:endParaRPr lang="en-AE" dirty="0"/>
        </a:p>
        <a:p>
          <a:r>
            <a:rPr lang="ar-SA" dirty="0"/>
            <a:t>توضح نسبة </a:t>
          </a:r>
          <a:r>
            <a:rPr lang="ar-AE" dirty="0"/>
            <a:t>صافي</a:t>
          </a:r>
          <a:r>
            <a:rPr lang="ar-SA" dirty="0"/>
            <a:t> الاحتياطيات الدولية </a:t>
          </a:r>
          <a:r>
            <a:rPr lang="ar-AE" dirty="0"/>
            <a:t>إلى</a:t>
          </a:r>
          <a:r>
            <a:rPr lang="ar-SA" dirty="0"/>
            <a:t> إجمالي الدين الخارجي، مدى تجاوز الالتزامات الخارجية للاحتياطيات. </a:t>
          </a:r>
          <a:endParaRPr lang="en-US" dirty="0"/>
        </a:p>
      </dgm:t>
    </dgm:pt>
    <dgm:pt modelId="{5A53A4DD-4AB1-4256-A718-C45D30A4130E}" type="parTrans" cxnId="{4DD42BAC-651F-411D-8770-AFA3F3EFDD45}">
      <dgm:prSet/>
      <dgm:spPr/>
      <dgm:t>
        <a:bodyPr/>
        <a:lstStyle/>
        <a:p>
          <a:endParaRPr lang="en-US"/>
        </a:p>
      </dgm:t>
    </dgm:pt>
    <dgm:pt modelId="{C73B050B-6B42-4372-826E-3956C39B2873}" type="sibTrans" cxnId="{4DD42BAC-651F-411D-8770-AFA3F3EFDD45}">
      <dgm:prSet/>
      <dgm:spPr/>
      <dgm:t>
        <a:bodyPr/>
        <a:lstStyle/>
        <a:p>
          <a:endParaRPr lang="en-US"/>
        </a:p>
      </dgm:t>
    </dgm:pt>
    <dgm:pt modelId="{E65E9CF4-FE0D-427B-87C0-54A1C6707840}">
      <dgm:prSet>
        <dgm:style>
          <a:lnRef idx="1">
            <a:schemeClr val="dk1"/>
          </a:lnRef>
          <a:fillRef idx="2">
            <a:schemeClr val="dk1"/>
          </a:fillRef>
          <a:effectRef idx="1">
            <a:schemeClr val="dk1"/>
          </a:effectRef>
          <a:fontRef idx="minor">
            <a:schemeClr val="dk1"/>
          </a:fontRef>
        </dgm:style>
      </dgm:prSet>
      <dgm:spPr/>
      <dgm:t>
        <a:bodyPr/>
        <a:lstStyle/>
        <a:p>
          <a:r>
            <a:rPr lang="ar-AE" b="1" dirty="0"/>
            <a:t>نسبة رصيد</a:t>
          </a:r>
          <a:r>
            <a:rPr lang="ar-SA" b="1" dirty="0"/>
            <a:t> الدين </a:t>
          </a:r>
          <a:r>
            <a:rPr lang="ar-AE" b="1" dirty="0"/>
            <a:t>إلى</a:t>
          </a:r>
          <a:r>
            <a:rPr lang="ar-SA" b="1" dirty="0"/>
            <a:t> إيرادات الميزانية العامة</a:t>
          </a:r>
          <a:r>
            <a:rPr lang="ar-SA" dirty="0"/>
            <a:t>: </a:t>
          </a:r>
          <a:endParaRPr lang="en-AE" dirty="0"/>
        </a:p>
        <a:p>
          <a:r>
            <a:rPr lang="ar-SA" dirty="0"/>
            <a:t>تقيس </a:t>
          </a:r>
          <a:r>
            <a:rPr lang="ar-AE" dirty="0"/>
            <a:t>نسبة </a:t>
          </a:r>
          <a:r>
            <a:rPr lang="ar-SA" dirty="0"/>
            <a:t>رصيد الدين </a:t>
          </a:r>
          <a:r>
            <a:rPr lang="ar-AE" dirty="0"/>
            <a:t>إلى</a:t>
          </a:r>
          <a:r>
            <a:rPr lang="ar-SA" dirty="0"/>
            <a:t> إيرادات الميزانية العامة، مستوى المديونية فيما يتعلق بقدرة الحكومة على السداد ومن خلاله يمكن معرفة المدة المطلوبة لسداد رصيد الدين. </a:t>
          </a:r>
          <a:endParaRPr lang="en-US" dirty="0"/>
        </a:p>
      </dgm:t>
    </dgm:pt>
    <dgm:pt modelId="{95D1AC6E-6C76-42FE-8261-3C9BD03EFD17}" type="parTrans" cxnId="{A66D560D-4E15-4001-9A3E-6F5C4B17E713}">
      <dgm:prSet/>
      <dgm:spPr/>
      <dgm:t>
        <a:bodyPr/>
        <a:lstStyle/>
        <a:p>
          <a:endParaRPr lang="en-US"/>
        </a:p>
      </dgm:t>
    </dgm:pt>
    <dgm:pt modelId="{77B3620D-4A73-48A7-AFCF-CD19360E8560}" type="sibTrans" cxnId="{A66D560D-4E15-4001-9A3E-6F5C4B17E713}">
      <dgm:prSet/>
      <dgm:spPr/>
      <dgm:t>
        <a:bodyPr/>
        <a:lstStyle/>
        <a:p>
          <a:endParaRPr lang="en-US"/>
        </a:p>
      </dgm:t>
    </dgm:pt>
    <dgm:pt modelId="{66795EF0-DBD1-43A2-AD48-C2056EE83486}">
      <dgm:prSet>
        <dgm:style>
          <a:lnRef idx="1">
            <a:schemeClr val="dk1"/>
          </a:lnRef>
          <a:fillRef idx="2">
            <a:schemeClr val="dk1"/>
          </a:fillRef>
          <a:effectRef idx="1">
            <a:schemeClr val="dk1"/>
          </a:effectRef>
          <a:fontRef idx="minor">
            <a:schemeClr val="dk1"/>
          </a:fontRef>
        </dgm:style>
      </dgm:prSet>
      <dgm:spPr/>
      <dgm:t>
        <a:bodyPr/>
        <a:lstStyle/>
        <a:p>
          <a:r>
            <a:rPr lang="ar-SA" b="1" dirty="0"/>
            <a:t>نسبة فوائد الدين إلى الناتج المحلي الإجمالي</a:t>
          </a:r>
          <a:r>
            <a:rPr lang="ar-SA" dirty="0"/>
            <a:t>:</a:t>
          </a:r>
          <a:endParaRPr lang="en-AE" dirty="0"/>
        </a:p>
        <a:p>
          <a:r>
            <a:rPr lang="ar-SA" dirty="0"/>
            <a:t>يمكن </a:t>
          </a:r>
          <a:r>
            <a:rPr lang="ar-AE" dirty="0"/>
            <a:t>تفسير</a:t>
          </a:r>
          <a:r>
            <a:rPr lang="ar-SA" dirty="0"/>
            <a:t> نسبة فوائد الدين إلى الناتج المحلي الإجمالي على أنه مقياس</a:t>
          </a:r>
          <a:r>
            <a:rPr lang="ar-AE" dirty="0"/>
            <a:t> لنفقات خدمة الدين في الموازنة وهي </a:t>
          </a:r>
          <a:r>
            <a:rPr lang="ar-SA" dirty="0"/>
            <a:t>نفقات غير منتجة.</a:t>
          </a:r>
          <a:endParaRPr lang="en-US" dirty="0"/>
        </a:p>
      </dgm:t>
    </dgm:pt>
    <dgm:pt modelId="{320B45CA-86FC-4097-AF28-88E442F17C0D}" type="parTrans" cxnId="{F374AB95-6FA7-480B-B1A5-C83EE0AC1082}">
      <dgm:prSet/>
      <dgm:spPr/>
      <dgm:t>
        <a:bodyPr/>
        <a:lstStyle/>
        <a:p>
          <a:endParaRPr lang="en-US"/>
        </a:p>
      </dgm:t>
    </dgm:pt>
    <dgm:pt modelId="{75AEA1E9-E142-49CC-8326-A3FDAFA41572}" type="sibTrans" cxnId="{F374AB95-6FA7-480B-B1A5-C83EE0AC1082}">
      <dgm:prSet/>
      <dgm:spPr/>
      <dgm:t>
        <a:bodyPr/>
        <a:lstStyle/>
        <a:p>
          <a:endParaRPr lang="en-US"/>
        </a:p>
      </dgm:t>
    </dgm:pt>
    <dgm:pt modelId="{73444093-688B-4BA4-BC5C-8B33709438F9}">
      <dgm:prSet>
        <dgm:style>
          <a:lnRef idx="1">
            <a:schemeClr val="dk1"/>
          </a:lnRef>
          <a:fillRef idx="2">
            <a:schemeClr val="dk1"/>
          </a:fillRef>
          <a:effectRef idx="1">
            <a:schemeClr val="dk1"/>
          </a:effectRef>
          <a:fontRef idx="minor">
            <a:schemeClr val="dk1"/>
          </a:fontRef>
        </dgm:style>
      </dgm:prSet>
      <dgm:spPr/>
      <dgm:t>
        <a:bodyPr/>
        <a:lstStyle/>
        <a:p>
          <a:r>
            <a:rPr lang="ar-AE" b="1" dirty="0"/>
            <a:t>نسبة خدمة</a:t>
          </a:r>
          <a:r>
            <a:rPr lang="ar-SA" b="1" dirty="0"/>
            <a:t> الدين </a:t>
          </a:r>
          <a:r>
            <a:rPr lang="ar-AE" b="1" dirty="0"/>
            <a:t>إلى</a:t>
          </a:r>
          <a:r>
            <a:rPr lang="ar-SA" b="1" dirty="0"/>
            <a:t> إيرادات الميزانية العامة</a:t>
          </a:r>
          <a:r>
            <a:rPr lang="ar-SA" dirty="0"/>
            <a:t>: </a:t>
          </a:r>
          <a:endParaRPr lang="en-AE" dirty="0"/>
        </a:p>
        <a:p>
          <a:r>
            <a:rPr lang="ar-SA" dirty="0"/>
            <a:t>تقيس </a:t>
          </a:r>
          <a:r>
            <a:rPr lang="ar-AE" dirty="0"/>
            <a:t>نسبة خدمة</a:t>
          </a:r>
          <a:r>
            <a:rPr lang="ar-SA" dirty="0"/>
            <a:t> الدين </a:t>
          </a:r>
          <a:r>
            <a:rPr lang="ar-AE" dirty="0"/>
            <a:t>إلى</a:t>
          </a:r>
          <a:r>
            <a:rPr lang="ar-SA" dirty="0"/>
            <a:t> إيرادات الميزانية العامة، قدرة الحكومة على سداد خدمة الدين، أي الفائدة ورأس المال، من مصادر متولدة محلياً. </a:t>
          </a:r>
          <a:endParaRPr lang="en-US" dirty="0"/>
        </a:p>
      </dgm:t>
    </dgm:pt>
    <dgm:pt modelId="{F2D9C1BF-5E99-446F-8358-4820F3D3B90C}" type="parTrans" cxnId="{965BE77B-FCB8-4D21-9841-E148DA19F374}">
      <dgm:prSet/>
      <dgm:spPr/>
      <dgm:t>
        <a:bodyPr/>
        <a:lstStyle/>
        <a:p>
          <a:endParaRPr lang="en-US"/>
        </a:p>
      </dgm:t>
    </dgm:pt>
    <dgm:pt modelId="{E93EEA1A-97DC-410B-B0F8-7B1100E45A7B}" type="sibTrans" cxnId="{965BE77B-FCB8-4D21-9841-E148DA19F374}">
      <dgm:prSet/>
      <dgm:spPr/>
      <dgm:t>
        <a:bodyPr/>
        <a:lstStyle/>
        <a:p>
          <a:endParaRPr lang="en-US"/>
        </a:p>
      </dgm:t>
    </dgm:pt>
    <dgm:pt modelId="{314B1F31-0827-46C2-BDCC-CD96A25350AD}">
      <dgm:prSet custT="1">
        <dgm:style>
          <a:lnRef idx="1">
            <a:schemeClr val="dk1"/>
          </a:lnRef>
          <a:fillRef idx="2">
            <a:schemeClr val="dk1"/>
          </a:fillRef>
          <a:effectRef idx="1">
            <a:schemeClr val="dk1"/>
          </a:effectRef>
          <a:fontRef idx="minor">
            <a:schemeClr val="dk1"/>
          </a:fontRef>
        </dgm:style>
      </dgm:prSet>
      <dgm:spPr/>
      <dgm:t>
        <a:bodyPr/>
        <a:lstStyle/>
        <a:p>
          <a:pPr rtl="1"/>
          <a:r>
            <a:rPr lang="ar-SA" sz="1050" b="1" dirty="0"/>
            <a:t>نسبة القيمة الحالية </a:t>
          </a:r>
          <a:r>
            <a:rPr lang="ar-MA" sz="1050" b="1" dirty="0"/>
            <a:t>للدين </a:t>
          </a:r>
          <a:r>
            <a:rPr lang="ar-SA" sz="1050" b="1" dirty="0"/>
            <a:t>(</a:t>
          </a:r>
          <a:r>
            <a:rPr lang="en-US" sz="1050" b="1" dirty="0"/>
            <a:t>Net Present Value</a:t>
          </a:r>
          <a:r>
            <a:rPr lang="ar-SA" sz="1050" b="1" dirty="0"/>
            <a:t>) </a:t>
          </a:r>
          <a:r>
            <a:rPr lang="ar-AE" sz="1050" b="1" dirty="0"/>
            <a:t>إلى</a:t>
          </a:r>
          <a:r>
            <a:rPr lang="ar-SA" sz="1050" b="1" dirty="0"/>
            <a:t> إيرادات الميزانية العامة</a:t>
          </a:r>
          <a:r>
            <a:rPr lang="ar-SA" sz="1050" dirty="0"/>
            <a:t>: </a:t>
          </a:r>
          <a:endParaRPr lang="en-AE" sz="1050" dirty="0"/>
        </a:p>
        <a:p>
          <a:pPr rtl="1"/>
          <a:r>
            <a:rPr lang="ar-SA" sz="1000" dirty="0"/>
            <a:t>تقيس نسبة القيمة الحالية </a:t>
          </a:r>
          <a:r>
            <a:rPr lang="ar-MA" sz="1000" dirty="0"/>
            <a:t>للدين </a:t>
          </a:r>
          <a:r>
            <a:rPr lang="ar-SA" sz="1000" dirty="0"/>
            <a:t>(</a:t>
          </a:r>
          <a:r>
            <a:rPr lang="en-US" sz="1000" dirty="0"/>
            <a:t>Net Present Value</a:t>
          </a:r>
          <a:r>
            <a:rPr lang="ar-SA" sz="1000" dirty="0"/>
            <a:t>) من إيرادات الميزانية العامة، التكلفة الحالية لخدمة الدين، مقارنة بالإيرادات المولدة، أي مدى قدرة الحكومة على السداد.</a:t>
          </a:r>
          <a:endParaRPr lang="en-US" sz="1000" dirty="0"/>
        </a:p>
      </dgm:t>
    </dgm:pt>
    <dgm:pt modelId="{9E9B8179-5BB7-42F9-A648-440CCDCBA973}" type="parTrans" cxnId="{1A040FDD-3B7C-4C7D-8240-4B5C87C5186E}">
      <dgm:prSet/>
      <dgm:spPr/>
      <dgm:t>
        <a:bodyPr/>
        <a:lstStyle/>
        <a:p>
          <a:endParaRPr lang="en-US"/>
        </a:p>
      </dgm:t>
    </dgm:pt>
    <dgm:pt modelId="{2DB7B34E-80B4-47BF-A1D4-8ED6D38144A7}" type="sibTrans" cxnId="{1A040FDD-3B7C-4C7D-8240-4B5C87C5186E}">
      <dgm:prSet/>
      <dgm:spPr/>
      <dgm:t>
        <a:bodyPr/>
        <a:lstStyle/>
        <a:p>
          <a:endParaRPr lang="en-US"/>
        </a:p>
      </dgm:t>
    </dgm:pt>
    <dgm:pt modelId="{A513D966-5477-40FE-BBCD-839623F1C5E7}">
      <dgm:prSet custT="1">
        <dgm:style>
          <a:lnRef idx="1">
            <a:schemeClr val="dk1"/>
          </a:lnRef>
          <a:fillRef idx="2">
            <a:schemeClr val="dk1"/>
          </a:fillRef>
          <a:effectRef idx="1">
            <a:schemeClr val="dk1"/>
          </a:effectRef>
          <a:fontRef idx="minor">
            <a:schemeClr val="dk1"/>
          </a:fontRef>
        </dgm:style>
      </dgm:prSet>
      <dgm:spPr/>
      <dgm:t>
        <a:bodyPr/>
        <a:lstStyle/>
        <a:p>
          <a:pPr rtl="1"/>
          <a:r>
            <a:rPr lang="ar-SA" sz="1050" b="1" dirty="0"/>
            <a:t>نسبة فوائد الدين </a:t>
          </a:r>
          <a:r>
            <a:rPr lang="ar-AE" sz="1050" b="1" dirty="0"/>
            <a:t>إلى</a:t>
          </a:r>
          <a:r>
            <a:rPr lang="ar-SA" sz="1050" b="1" dirty="0"/>
            <a:t> إيرادات الميزانية العامة (أو إلى الإيرادات الضريبية): </a:t>
          </a:r>
          <a:endParaRPr lang="en-AE" sz="1050" b="1" dirty="0"/>
        </a:p>
        <a:p>
          <a:r>
            <a:rPr lang="ar-SA" sz="1000" dirty="0"/>
            <a:t>تقيس نسبة فوائد الدين </a:t>
          </a:r>
          <a:r>
            <a:rPr lang="ar-AE" sz="1000" dirty="0"/>
            <a:t>إلى</a:t>
          </a:r>
          <a:r>
            <a:rPr lang="ar-SA" sz="1000" dirty="0"/>
            <a:t> إيرادات الميزانية العامة، التكاليف المالية كنسبة من الإيرادات العامة (الضريبية). تُستخدم هذه النسبة عموماً كمقياس ل</a:t>
          </a:r>
          <a:r>
            <a:rPr lang="ar-AE" sz="1000" dirty="0"/>
            <a:t>مدى كفاية الإيرادات العامة لتحمل </a:t>
          </a:r>
          <a:r>
            <a:rPr lang="ar-SA" sz="1000" dirty="0"/>
            <a:t>الإنفاق غير المنتج. </a:t>
          </a:r>
          <a:endParaRPr lang="en-US" sz="1000" dirty="0"/>
        </a:p>
      </dgm:t>
    </dgm:pt>
    <dgm:pt modelId="{58BAE27D-1EA4-4F40-9DA9-0F8E55922B66}" type="parTrans" cxnId="{61D49C48-FF47-49CB-BBA1-6F141BE63C25}">
      <dgm:prSet/>
      <dgm:spPr/>
      <dgm:t>
        <a:bodyPr/>
        <a:lstStyle/>
        <a:p>
          <a:endParaRPr lang="en-AE"/>
        </a:p>
      </dgm:t>
    </dgm:pt>
    <dgm:pt modelId="{0549A597-35B1-4577-ABE9-873DB7F85792}" type="sibTrans" cxnId="{61D49C48-FF47-49CB-BBA1-6F141BE63C25}">
      <dgm:prSet/>
      <dgm:spPr/>
      <dgm:t>
        <a:bodyPr/>
        <a:lstStyle/>
        <a:p>
          <a:endParaRPr lang="en-AE"/>
        </a:p>
      </dgm:t>
    </dgm:pt>
    <dgm:pt modelId="{23FABD10-6B24-4F2B-B266-9F433D26ED65}">
      <dgm:prSet custT="1">
        <dgm:style>
          <a:lnRef idx="1">
            <a:schemeClr val="dk1"/>
          </a:lnRef>
          <a:fillRef idx="2">
            <a:schemeClr val="dk1"/>
          </a:fillRef>
          <a:effectRef idx="1">
            <a:schemeClr val="dk1"/>
          </a:effectRef>
          <a:fontRef idx="minor">
            <a:schemeClr val="dk1"/>
          </a:fontRef>
        </dgm:style>
      </dgm:prSet>
      <dgm:spPr/>
      <dgm:t>
        <a:bodyPr/>
        <a:lstStyle/>
        <a:p>
          <a:pPr rtl="1"/>
          <a:r>
            <a:rPr lang="ar-SA" sz="1000" b="1"/>
            <a:t>نسبة الإطفاء (</a:t>
          </a:r>
          <a:r>
            <a:rPr lang="en-US" sz="1000" b="1"/>
            <a:t>Amortization</a:t>
          </a:r>
          <a:r>
            <a:rPr lang="ar-SA" sz="1000" b="1"/>
            <a:t>) إلى مدفوعات الديون الخارجية</a:t>
          </a:r>
          <a:r>
            <a:rPr lang="ar-SA" sz="1000"/>
            <a:t>: </a:t>
          </a:r>
          <a:endParaRPr lang="en-AE" sz="1000"/>
        </a:p>
        <a:p>
          <a:pPr rtl="1"/>
          <a:r>
            <a:rPr lang="ar-SA" sz="1000"/>
            <a:t>تقيس نسبة الإطفاء إلى مدفوعات الديون الخارجية، مستوى إطفاء الدين كنسبة من مدفوعات الدين الخارجي، كما تقيس إمكانية إعادة تمويل الديون بإصدار ديون جديدة، حيث يعد ذلك ممكناً ما لم يتم تجاوز نسبة الإطفاء عتبة مائة في المائة.</a:t>
          </a:r>
          <a:endParaRPr lang="en-US" sz="1000" dirty="0"/>
        </a:p>
      </dgm:t>
    </dgm:pt>
    <dgm:pt modelId="{A51980F5-2F08-48D6-AC23-9F7A72409261}" type="parTrans" cxnId="{8FDD02D3-4C1E-4F42-B040-AA97F25998ED}">
      <dgm:prSet/>
      <dgm:spPr/>
      <dgm:t>
        <a:bodyPr/>
        <a:lstStyle/>
        <a:p>
          <a:endParaRPr lang="en-AE"/>
        </a:p>
      </dgm:t>
    </dgm:pt>
    <dgm:pt modelId="{C6CECAAB-CD8C-4587-BD96-C6CFED13BD8C}" type="sibTrans" cxnId="{8FDD02D3-4C1E-4F42-B040-AA97F25998ED}">
      <dgm:prSet/>
      <dgm:spPr/>
      <dgm:t>
        <a:bodyPr/>
        <a:lstStyle/>
        <a:p>
          <a:endParaRPr lang="en-AE"/>
        </a:p>
      </dgm:t>
    </dgm:pt>
    <dgm:pt modelId="{BADD7E4F-3F19-4F3D-BE32-12E81D69CD69}" type="pres">
      <dgm:prSet presAssocID="{9822E835-C4E6-4C13-B6CC-9268045F6EC0}" presName="Name0" presStyleCnt="0">
        <dgm:presLayoutVars>
          <dgm:dir/>
          <dgm:resizeHandles val="exact"/>
        </dgm:presLayoutVars>
      </dgm:prSet>
      <dgm:spPr/>
    </dgm:pt>
    <dgm:pt modelId="{EF7B92BC-9810-4898-98F9-95A9B627CF80}" type="pres">
      <dgm:prSet presAssocID="{48F68977-164F-4823-B420-F7D0E62979E1}" presName="node" presStyleLbl="node1" presStyleIdx="0" presStyleCnt="9">
        <dgm:presLayoutVars>
          <dgm:bulletEnabled val="1"/>
        </dgm:presLayoutVars>
      </dgm:prSet>
      <dgm:spPr/>
    </dgm:pt>
    <dgm:pt modelId="{FF20C290-A2CC-4852-97CA-8DDA93D9B89D}" type="pres">
      <dgm:prSet presAssocID="{9D8BEA5D-E3AA-4493-99DA-3C3053B1D67A}" presName="sibTrans" presStyleLbl="sibTrans1D1" presStyleIdx="0" presStyleCnt="8"/>
      <dgm:spPr/>
    </dgm:pt>
    <dgm:pt modelId="{52746A37-FE24-4844-8D19-7E743FF62F56}" type="pres">
      <dgm:prSet presAssocID="{9D8BEA5D-E3AA-4493-99DA-3C3053B1D67A}" presName="connectorText" presStyleLbl="sibTrans1D1" presStyleIdx="0" presStyleCnt="8"/>
      <dgm:spPr/>
    </dgm:pt>
    <dgm:pt modelId="{2FC2570F-4107-4AE5-95B6-D16C5E67230B}" type="pres">
      <dgm:prSet presAssocID="{F7E404A6-CA4B-4A69-A0E4-8C10FD4D7AE7}" presName="node" presStyleLbl="node1" presStyleIdx="1" presStyleCnt="9">
        <dgm:presLayoutVars>
          <dgm:bulletEnabled val="1"/>
        </dgm:presLayoutVars>
      </dgm:prSet>
      <dgm:spPr/>
    </dgm:pt>
    <dgm:pt modelId="{66D1A3EA-A98B-4A25-B90B-85688C45DFCA}" type="pres">
      <dgm:prSet presAssocID="{EF43E1EE-F6D1-4C63-97AC-FF8B788007BE}" presName="sibTrans" presStyleLbl="sibTrans1D1" presStyleIdx="1" presStyleCnt="8"/>
      <dgm:spPr/>
    </dgm:pt>
    <dgm:pt modelId="{A1D9DD38-E58B-47F3-91A6-9F8D6F140856}" type="pres">
      <dgm:prSet presAssocID="{EF43E1EE-F6D1-4C63-97AC-FF8B788007BE}" presName="connectorText" presStyleLbl="sibTrans1D1" presStyleIdx="1" presStyleCnt="8"/>
      <dgm:spPr/>
    </dgm:pt>
    <dgm:pt modelId="{DECE831E-6FC0-4D23-B449-C956C8EDE4F2}" type="pres">
      <dgm:prSet presAssocID="{F7E9A8BF-BF58-49F5-B8EE-436FACEE9493}" presName="node" presStyleLbl="node1" presStyleIdx="2" presStyleCnt="9">
        <dgm:presLayoutVars>
          <dgm:bulletEnabled val="1"/>
        </dgm:presLayoutVars>
      </dgm:prSet>
      <dgm:spPr/>
    </dgm:pt>
    <dgm:pt modelId="{3E2A1813-8CC2-40CE-8495-457FB9D2059C}" type="pres">
      <dgm:prSet presAssocID="{C73B050B-6B42-4372-826E-3956C39B2873}" presName="sibTrans" presStyleLbl="sibTrans1D1" presStyleIdx="2" presStyleCnt="8"/>
      <dgm:spPr/>
    </dgm:pt>
    <dgm:pt modelId="{FF991275-32E6-407C-8502-DE479DCF3CE2}" type="pres">
      <dgm:prSet presAssocID="{C73B050B-6B42-4372-826E-3956C39B2873}" presName="connectorText" presStyleLbl="sibTrans1D1" presStyleIdx="2" presStyleCnt="8"/>
      <dgm:spPr/>
    </dgm:pt>
    <dgm:pt modelId="{5AB6352A-D067-465F-9C19-91256627E3C8}" type="pres">
      <dgm:prSet presAssocID="{E65E9CF4-FE0D-427B-87C0-54A1C6707840}" presName="node" presStyleLbl="node1" presStyleIdx="3" presStyleCnt="9">
        <dgm:presLayoutVars>
          <dgm:bulletEnabled val="1"/>
        </dgm:presLayoutVars>
      </dgm:prSet>
      <dgm:spPr/>
    </dgm:pt>
    <dgm:pt modelId="{278C43BD-8189-4388-B9A2-E3FFCFC7CB7A}" type="pres">
      <dgm:prSet presAssocID="{77B3620D-4A73-48A7-AFCF-CD19360E8560}" presName="sibTrans" presStyleLbl="sibTrans1D1" presStyleIdx="3" presStyleCnt="8"/>
      <dgm:spPr/>
    </dgm:pt>
    <dgm:pt modelId="{A25BEE8B-E369-4E35-98D9-99E124114A1F}" type="pres">
      <dgm:prSet presAssocID="{77B3620D-4A73-48A7-AFCF-CD19360E8560}" presName="connectorText" presStyleLbl="sibTrans1D1" presStyleIdx="3" presStyleCnt="8"/>
      <dgm:spPr/>
    </dgm:pt>
    <dgm:pt modelId="{4C40AC13-FC8C-48AD-B680-EE1F747E3AC5}" type="pres">
      <dgm:prSet presAssocID="{66795EF0-DBD1-43A2-AD48-C2056EE83486}" presName="node" presStyleLbl="node1" presStyleIdx="4" presStyleCnt="9">
        <dgm:presLayoutVars>
          <dgm:bulletEnabled val="1"/>
        </dgm:presLayoutVars>
      </dgm:prSet>
      <dgm:spPr/>
    </dgm:pt>
    <dgm:pt modelId="{D656AEB3-1557-4C0A-B868-70C30861269E}" type="pres">
      <dgm:prSet presAssocID="{75AEA1E9-E142-49CC-8326-A3FDAFA41572}" presName="sibTrans" presStyleLbl="sibTrans1D1" presStyleIdx="4" presStyleCnt="8"/>
      <dgm:spPr/>
    </dgm:pt>
    <dgm:pt modelId="{4A3BEEFA-04D3-49DB-A4D8-32D6BBD16217}" type="pres">
      <dgm:prSet presAssocID="{75AEA1E9-E142-49CC-8326-A3FDAFA41572}" presName="connectorText" presStyleLbl="sibTrans1D1" presStyleIdx="4" presStyleCnt="8"/>
      <dgm:spPr/>
    </dgm:pt>
    <dgm:pt modelId="{1D59404B-0022-4541-A13D-2FA483BAF81D}" type="pres">
      <dgm:prSet presAssocID="{73444093-688B-4BA4-BC5C-8B33709438F9}" presName="node" presStyleLbl="node1" presStyleIdx="5" presStyleCnt="9">
        <dgm:presLayoutVars>
          <dgm:bulletEnabled val="1"/>
        </dgm:presLayoutVars>
      </dgm:prSet>
      <dgm:spPr/>
    </dgm:pt>
    <dgm:pt modelId="{D22CDAE4-3266-49E6-A2D1-D9704A395511}" type="pres">
      <dgm:prSet presAssocID="{E93EEA1A-97DC-410B-B0F8-7B1100E45A7B}" presName="sibTrans" presStyleLbl="sibTrans1D1" presStyleIdx="5" presStyleCnt="8"/>
      <dgm:spPr/>
    </dgm:pt>
    <dgm:pt modelId="{ACC57553-0363-4E19-A025-0D6376C79DC8}" type="pres">
      <dgm:prSet presAssocID="{E93EEA1A-97DC-410B-B0F8-7B1100E45A7B}" presName="connectorText" presStyleLbl="sibTrans1D1" presStyleIdx="5" presStyleCnt="8"/>
      <dgm:spPr/>
    </dgm:pt>
    <dgm:pt modelId="{C4A08EE7-F383-4EBE-8C65-FB1E38237FA1}" type="pres">
      <dgm:prSet presAssocID="{314B1F31-0827-46C2-BDCC-CD96A25350AD}" presName="node" presStyleLbl="node1" presStyleIdx="6" presStyleCnt="9">
        <dgm:presLayoutVars>
          <dgm:bulletEnabled val="1"/>
        </dgm:presLayoutVars>
      </dgm:prSet>
      <dgm:spPr/>
    </dgm:pt>
    <dgm:pt modelId="{ABBDCCC6-0D41-4791-A876-2785904B85CD}" type="pres">
      <dgm:prSet presAssocID="{2DB7B34E-80B4-47BF-A1D4-8ED6D38144A7}" presName="sibTrans" presStyleLbl="sibTrans1D1" presStyleIdx="6" presStyleCnt="8"/>
      <dgm:spPr/>
    </dgm:pt>
    <dgm:pt modelId="{A841D6F7-A373-40F2-ABAF-405D9336756C}" type="pres">
      <dgm:prSet presAssocID="{2DB7B34E-80B4-47BF-A1D4-8ED6D38144A7}" presName="connectorText" presStyleLbl="sibTrans1D1" presStyleIdx="6" presStyleCnt="8"/>
      <dgm:spPr/>
    </dgm:pt>
    <dgm:pt modelId="{1722F8EF-2B54-4082-80F1-040E7102C3C7}" type="pres">
      <dgm:prSet presAssocID="{A513D966-5477-40FE-BBCD-839623F1C5E7}" presName="node" presStyleLbl="node1" presStyleIdx="7" presStyleCnt="9">
        <dgm:presLayoutVars>
          <dgm:bulletEnabled val="1"/>
        </dgm:presLayoutVars>
      </dgm:prSet>
      <dgm:spPr/>
    </dgm:pt>
    <dgm:pt modelId="{A4593769-D4E8-4C4E-8CB5-A0B8650EFF1C}" type="pres">
      <dgm:prSet presAssocID="{0549A597-35B1-4577-ABE9-873DB7F85792}" presName="sibTrans" presStyleLbl="sibTrans1D1" presStyleIdx="7" presStyleCnt="8"/>
      <dgm:spPr/>
    </dgm:pt>
    <dgm:pt modelId="{D2779C92-6F15-4820-AAF8-812FD10C4352}" type="pres">
      <dgm:prSet presAssocID="{0549A597-35B1-4577-ABE9-873DB7F85792}" presName="connectorText" presStyleLbl="sibTrans1D1" presStyleIdx="7" presStyleCnt="8"/>
      <dgm:spPr/>
    </dgm:pt>
    <dgm:pt modelId="{E36ADC4B-CB79-4028-9922-998151076A69}" type="pres">
      <dgm:prSet presAssocID="{23FABD10-6B24-4F2B-B266-9F433D26ED65}" presName="node" presStyleLbl="node1" presStyleIdx="8" presStyleCnt="9">
        <dgm:presLayoutVars>
          <dgm:bulletEnabled val="1"/>
        </dgm:presLayoutVars>
      </dgm:prSet>
      <dgm:spPr/>
    </dgm:pt>
  </dgm:ptLst>
  <dgm:cxnLst>
    <dgm:cxn modelId="{5AA67D07-F7E1-449D-A6FC-8CB91AE1DB41}" type="presOf" srcId="{EF43E1EE-F6D1-4C63-97AC-FF8B788007BE}" destId="{A1D9DD38-E58B-47F3-91A6-9F8D6F140856}" srcOrd="1" destOrd="0" presId="urn:microsoft.com/office/officeart/2016/7/layout/RepeatingBendingProcessNew"/>
    <dgm:cxn modelId="{A66D560D-4E15-4001-9A3E-6F5C4B17E713}" srcId="{9822E835-C4E6-4C13-B6CC-9268045F6EC0}" destId="{E65E9CF4-FE0D-427B-87C0-54A1C6707840}" srcOrd="3" destOrd="0" parTransId="{95D1AC6E-6C76-42FE-8261-3C9BD03EFD17}" sibTransId="{77B3620D-4A73-48A7-AFCF-CD19360E8560}"/>
    <dgm:cxn modelId="{6612C10E-90DF-494E-86C3-D39A5B6DEDDF}" type="presOf" srcId="{C73B050B-6B42-4372-826E-3956C39B2873}" destId="{FF991275-32E6-407C-8502-DE479DCF3CE2}" srcOrd="1" destOrd="0" presId="urn:microsoft.com/office/officeart/2016/7/layout/RepeatingBendingProcessNew"/>
    <dgm:cxn modelId="{C2721F0F-B8FD-4A89-B802-8D4D9FDF40F4}" type="presOf" srcId="{A513D966-5477-40FE-BBCD-839623F1C5E7}" destId="{1722F8EF-2B54-4082-80F1-040E7102C3C7}" srcOrd="0" destOrd="0" presId="urn:microsoft.com/office/officeart/2016/7/layout/RepeatingBendingProcessNew"/>
    <dgm:cxn modelId="{4DC6260F-F46B-4B0D-A372-B96367111908}" type="presOf" srcId="{48F68977-164F-4823-B420-F7D0E62979E1}" destId="{EF7B92BC-9810-4898-98F9-95A9B627CF80}" srcOrd="0" destOrd="0" presId="urn:microsoft.com/office/officeart/2016/7/layout/RepeatingBendingProcessNew"/>
    <dgm:cxn modelId="{8E5AB81F-8E53-4EEA-A619-63C99A6AEA31}" type="presOf" srcId="{EF43E1EE-F6D1-4C63-97AC-FF8B788007BE}" destId="{66D1A3EA-A98B-4A25-B90B-85688C45DFCA}" srcOrd="0" destOrd="0" presId="urn:microsoft.com/office/officeart/2016/7/layout/RepeatingBendingProcessNew"/>
    <dgm:cxn modelId="{F1432C36-2100-46BE-A23F-46F712110556}" type="presOf" srcId="{9822E835-C4E6-4C13-B6CC-9268045F6EC0}" destId="{BADD7E4F-3F19-4F3D-BE32-12E81D69CD69}" srcOrd="0" destOrd="0" presId="urn:microsoft.com/office/officeart/2016/7/layout/RepeatingBendingProcessNew"/>
    <dgm:cxn modelId="{D4959D62-876D-4902-9780-90CCCE6DACD6}" type="presOf" srcId="{77B3620D-4A73-48A7-AFCF-CD19360E8560}" destId="{A25BEE8B-E369-4E35-98D9-99E124114A1F}" srcOrd="1" destOrd="0" presId="urn:microsoft.com/office/officeart/2016/7/layout/RepeatingBendingProcessNew"/>
    <dgm:cxn modelId="{B9869B66-1A6B-4339-A74F-F6EE8136EF92}" srcId="{9822E835-C4E6-4C13-B6CC-9268045F6EC0}" destId="{F7E404A6-CA4B-4A69-A0E4-8C10FD4D7AE7}" srcOrd="1" destOrd="0" parTransId="{9EAD01D5-6F98-4DCD-B6CA-2840F2512066}" sibTransId="{EF43E1EE-F6D1-4C63-97AC-FF8B788007BE}"/>
    <dgm:cxn modelId="{61D49C48-FF47-49CB-BBA1-6F141BE63C25}" srcId="{9822E835-C4E6-4C13-B6CC-9268045F6EC0}" destId="{A513D966-5477-40FE-BBCD-839623F1C5E7}" srcOrd="7" destOrd="0" parTransId="{58BAE27D-1EA4-4F40-9DA9-0F8E55922B66}" sibTransId="{0549A597-35B1-4577-ABE9-873DB7F85792}"/>
    <dgm:cxn modelId="{45220073-01FF-42F5-8AAE-0FA3CD1759FD}" type="presOf" srcId="{75AEA1E9-E142-49CC-8326-A3FDAFA41572}" destId="{4A3BEEFA-04D3-49DB-A4D8-32D6BBD16217}" srcOrd="1" destOrd="0" presId="urn:microsoft.com/office/officeart/2016/7/layout/RepeatingBendingProcessNew"/>
    <dgm:cxn modelId="{BAEF5359-ACD5-44B9-9209-D7B676BDF71E}" type="presOf" srcId="{66795EF0-DBD1-43A2-AD48-C2056EE83486}" destId="{4C40AC13-FC8C-48AD-B680-EE1F747E3AC5}" srcOrd="0" destOrd="0" presId="urn:microsoft.com/office/officeart/2016/7/layout/RepeatingBendingProcessNew"/>
    <dgm:cxn modelId="{965BE77B-FCB8-4D21-9841-E148DA19F374}" srcId="{9822E835-C4E6-4C13-B6CC-9268045F6EC0}" destId="{73444093-688B-4BA4-BC5C-8B33709438F9}" srcOrd="5" destOrd="0" parTransId="{F2D9C1BF-5E99-446F-8358-4820F3D3B90C}" sibTransId="{E93EEA1A-97DC-410B-B0F8-7B1100E45A7B}"/>
    <dgm:cxn modelId="{EEF54388-CD31-42E4-94A6-15280BC4D8CA}" type="presOf" srcId="{9D8BEA5D-E3AA-4493-99DA-3C3053B1D67A}" destId="{FF20C290-A2CC-4852-97CA-8DDA93D9B89D}" srcOrd="0" destOrd="0" presId="urn:microsoft.com/office/officeart/2016/7/layout/RepeatingBendingProcessNew"/>
    <dgm:cxn modelId="{40137F89-85E2-4FE5-AEA8-8BC343CA2436}" type="presOf" srcId="{77B3620D-4A73-48A7-AFCF-CD19360E8560}" destId="{278C43BD-8189-4388-B9A2-E3FFCFC7CB7A}" srcOrd="0" destOrd="0" presId="urn:microsoft.com/office/officeart/2016/7/layout/RepeatingBendingProcessNew"/>
    <dgm:cxn modelId="{BE697292-9D45-4DC1-B38E-9B106C9A2815}" type="presOf" srcId="{E93EEA1A-97DC-410B-B0F8-7B1100E45A7B}" destId="{ACC57553-0363-4E19-A025-0D6376C79DC8}" srcOrd="1" destOrd="0" presId="urn:microsoft.com/office/officeart/2016/7/layout/RepeatingBendingProcessNew"/>
    <dgm:cxn modelId="{F374AB95-6FA7-480B-B1A5-C83EE0AC1082}" srcId="{9822E835-C4E6-4C13-B6CC-9268045F6EC0}" destId="{66795EF0-DBD1-43A2-AD48-C2056EE83486}" srcOrd="4" destOrd="0" parTransId="{320B45CA-86FC-4097-AF28-88E442F17C0D}" sibTransId="{75AEA1E9-E142-49CC-8326-A3FDAFA41572}"/>
    <dgm:cxn modelId="{EAAC0297-CF61-439D-A1BB-CD8535EA175D}" type="presOf" srcId="{23FABD10-6B24-4F2B-B266-9F433D26ED65}" destId="{E36ADC4B-CB79-4028-9922-998151076A69}" srcOrd="0" destOrd="0" presId="urn:microsoft.com/office/officeart/2016/7/layout/RepeatingBendingProcessNew"/>
    <dgm:cxn modelId="{B47F7BA0-08A3-4720-AB57-11A18A32FA56}" type="presOf" srcId="{9D8BEA5D-E3AA-4493-99DA-3C3053B1D67A}" destId="{52746A37-FE24-4844-8D19-7E743FF62F56}" srcOrd="1" destOrd="0" presId="urn:microsoft.com/office/officeart/2016/7/layout/RepeatingBendingProcessNew"/>
    <dgm:cxn modelId="{FCD6B9A0-86A9-4387-B9F7-60FE1D8A205A}" srcId="{9822E835-C4E6-4C13-B6CC-9268045F6EC0}" destId="{48F68977-164F-4823-B420-F7D0E62979E1}" srcOrd="0" destOrd="0" parTransId="{D9643005-5D28-4A9A-B142-6068AA9C94A4}" sibTransId="{9D8BEA5D-E3AA-4493-99DA-3C3053B1D67A}"/>
    <dgm:cxn modelId="{A950C3A5-F233-4DE0-B9DD-35BE02882670}" type="presOf" srcId="{E93EEA1A-97DC-410B-B0F8-7B1100E45A7B}" destId="{D22CDAE4-3266-49E6-A2D1-D9704A395511}" srcOrd="0" destOrd="0" presId="urn:microsoft.com/office/officeart/2016/7/layout/RepeatingBendingProcessNew"/>
    <dgm:cxn modelId="{8D20B6A7-AC8C-4E0B-80CE-25133E9F63C7}" type="presOf" srcId="{C73B050B-6B42-4372-826E-3956C39B2873}" destId="{3E2A1813-8CC2-40CE-8495-457FB9D2059C}" srcOrd="0" destOrd="0" presId="urn:microsoft.com/office/officeart/2016/7/layout/RepeatingBendingProcessNew"/>
    <dgm:cxn modelId="{4DD42BAC-651F-411D-8770-AFA3F3EFDD45}" srcId="{9822E835-C4E6-4C13-B6CC-9268045F6EC0}" destId="{F7E9A8BF-BF58-49F5-B8EE-436FACEE9493}" srcOrd="2" destOrd="0" parTransId="{5A53A4DD-4AB1-4256-A718-C45D30A4130E}" sibTransId="{C73B050B-6B42-4372-826E-3956C39B2873}"/>
    <dgm:cxn modelId="{03C95BBD-E5A6-4084-9A92-5EC52F8E5B41}" type="presOf" srcId="{0549A597-35B1-4577-ABE9-873DB7F85792}" destId="{D2779C92-6F15-4820-AAF8-812FD10C4352}" srcOrd="1" destOrd="0" presId="urn:microsoft.com/office/officeart/2016/7/layout/RepeatingBendingProcessNew"/>
    <dgm:cxn modelId="{8FDD02D3-4C1E-4F42-B040-AA97F25998ED}" srcId="{9822E835-C4E6-4C13-B6CC-9268045F6EC0}" destId="{23FABD10-6B24-4F2B-B266-9F433D26ED65}" srcOrd="8" destOrd="0" parTransId="{A51980F5-2F08-48D6-AC23-9F7A72409261}" sibTransId="{C6CECAAB-CD8C-4587-BD96-C6CFED13BD8C}"/>
    <dgm:cxn modelId="{09880ED3-5145-45DE-94F8-349328B35A96}" type="presOf" srcId="{0549A597-35B1-4577-ABE9-873DB7F85792}" destId="{A4593769-D4E8-4C4E-8CB5-A0B8650EFF1C}" srcOrd="0" destOrd="0" presId="urn:microsoft.com/office/officeart/2016/7/layout/RepeatingBendingProcessNew"/>
    <dgm:cxn modelId="{A5A2BBD3-F8FE-4E88-9E65-531DF210EB2D}" type="presOf" srcId="{2DB7B34E-80B4-47BF-A1D4-8ED6D38144A7}" destId="{ABBDCCC6-0D41-4791-A876-2785904B85CD}" srcOrd="0" destOrd="0" presId="urn:microsoft.com/office/officeart/2016/7/layout/RepeatingBendingProcessNew"/>
    <dgm:cxn modelId="{7D17EBDB-DB26-4700-8705-580CF13F1551}" type="presOf" srcId="{314B1F31-0827-46C2-BDCC-CD96A25350AD}" destId="{C4A08EE7-F383-4EBE-8C65-FB1E38237FA1}" srcOrd="0" destOrd="0" presId="urn:microsoft.com/office/officeart/2016/7/layout/RepeatingBendingProcessNew"/>
    <dgm:cxn modelId="{1A040FDD-3B7C-4C7D-8240-4B5C87C5186E}" srcId="{9822E835-C4E6-4C13-B6CC-9268045F6EC0}" destId="{314B1F31-0827-46C2-BDCC-CD96A25350AD}" srcOrd="6" destOrd="0" parTransId="{9E9B8179-5BB7-42F9-A648-440CCDCBA973}" sibTransId="{2DB7B34E-80B4-47BF-A1D4-8ED6D38144A7}"/>
    <dgm:cxn modelId="{15A58CDD-DDC3-4C77-85EB-3E3A2436CE02}" type="presOf" srcId="{2DB7B34E-80B4-47BF-A1D4-8ED6D38144A7}" destId="{A841D6F7-A373-40F2-ABAF-405D9336756C}" srcOrd="1" destOrd="0" presId="urn:microsoft.com/office/officeart/2016/7/layout/RepeatingBendingProcessNew"/>
    <dgm:cxn modelId="{E64D62E1-8AE0-4527-B45B-9E0C465DF579}" type="presOf" srcId="{E65E9CF4-FE0D-427B-87C0-54A1C6707840}" destId="{5AB6352A-D067-465F-9C19-91256627E3C8}" srcOrd="0" destOrd="0" presId="urn:microsoft.com/office/officeart/2016/7/layout/RepeatingBendingProcessNew"/>
    <dgm:cxn modelId="{08864FE3-36B5-4C30-BE54-5069D0C12B27}" type="presOf" srcId="{F7E9A8BF-BF58-49F5-B8EE-436FACEE9493}" destId="{DECE831E-6FC0-4D23-B449-C956C8EDE4F2}" srcOrd="0" destOrd="0" presId="urn:microsoft.com/office/officeart/2016/7/layout/RepeatingBendingProcessNew"/>
    <dgm:cxn modelId="{A9A379E9-DFFE-4591-81C4-F2ABF3934A51}" type="presOf" srcId="{73444093-688B-4BA4-BC5C-8B33709438F9}" destId="{1D59404B-0022-4541-A13D-2FA483BAF81D}" srcOrd="0" destOrd="0" presId="urn:microsoft.com/office/officeart/2016/7/layout/RepeatingBendingProcessNew"/>
    <dgm:cxn modelId="{C7BCA7EF-5BD3-479A-8810-41E273E64F42}" type="presOf" srcId="{F7E404A6-CA4B-4A69-A0E4-8C10FD4D7AE7}" destId="{2FC2570F-4107-4AE5-95B6-D16C5E67230B}" srcOrd="0" destOrd="0" presId="urn:microsoft.com/office/officeart/2016/7/layout/RepeatingBendingProcessNew"/>
    <dgm:cxn modelId="{D47A1EFC-A9A7-4EEB-9FBB-BA531C255FED}" type="presOf" srcId="{75AEA1E9-E142-49CC-8326-A3FDAFA41572}" destId="{D656AEB3-1557-4C0A-B868-70C30861269E}" srcOrd="0" destOrd="0" presId="urn:microsoft.com/office/officeart/2016/7/layout/RepeatingBendingProcessNew"/>
    <dgm:cxn modelId="{4808B066-4D17-43D6-8C71-B5A3DCD4E5D1}" type="presParOf" srcId="{BADD7E4F-3F19-4F3D-BE32-12E81D69CD69}" destId="{EF7B92BC-9810-4898-98F9-95A9B627CF80}" srcOrd="0" destOrd="0" presId="urn:microsoft.com/office/officeart/2016/7/layout/RepeatingBendingProcessNew"/>
    <dgm:cxn modelId="{DD7775A1-C5F8-4C8C-8C32-A03EC7DB2A67}" type="presParOf" srcId="{BADD7E4F-3F19-4F3D-BE32-12E81D69CD69}" destId="{FF20C290-A2CC-4852-97CA-8DDA93D9B89D}" srcOrd="1" destOrd="0" presId="urn:microsoft.com/office/officeart/2016/7/layout/RepeatingBendingProcessNew"/>
    <dgm:cxn modelId="{DE80D641-9B58-48F3-AFDC-18D437E9BDDF}" type="presParOf" srcId="{FF20C290-A2CC-4852-97CA-8DDA93D9B89D}" destId="{52746A37-FE24-4844-8D19-7E743FF62F56}" srcOrd="0" destOrd="0" presId="urn:microsoft.com/office/officeart/2016/7/layout/RepeatingBendingProcessNew"/>
    <dgm:cxn modelId="{2453F170-F0B8-4DEC-B06F-DEFB327F3C27}" type="presParOf" srcId="{BADD7E4F-3F19-4F3D-BE32-12E81D69CD69}" destId="{2FC2570F-4107-4AE5-95B6-D16C5E67230B}" srcOrd="2" destOrd="0" presId="urn:microsoft.com/office/officeart/2016/7/layout/RepeatingBendingProcessNew"/>
    <dgm:cxn modelId="{1C4C909A-85CB-4290-AE2F-E65EB012FD95}" type="presParOf" srcId="{BADD7E4F-3F19-4F3D-BE32-12E81D69CD69}" destId="{66D1A3EA-A98B-4A25-B90B-85688C45DFCA}" srcOrd="3" destOrd="0" presId="urn:microsoft.com/office/officeart/2016/7/layout/RepeatingBendingProcessNew"/>
    <dgm:cxn modelId="{AB833DA1-B0FF-4E4F-AB4E-2420D64357D2}" type="presParOf" srcId="{66D1A3EA-A98B-4A25-B90B-85688C45DFCA}" destId="{A1D9DD38-E58B-47F3-91A6-9F8D6F140856}" srcOrd="0" destOrd="0" presId="urn:microsoft.com/office/officeart/2016/7/layout/RepeatingBendingProcessNew"/>
    <dgm:cxn modelId="{278275D9-C495-4184-8756-91B914F335CD}" type="presParOf" srcId="{BADD7E4F-3F19-4F3D-BE32-12E81D69CD69}" destId="{DECE831E-6FC0-4D23-B449-C956C8EDE4F2}" srcOrd="4" destOrd="0" presId="urn:microsoft.com/office/officeart/2016/7/layout/RepeatingBendingProcessNew"/>
    <dgm:cxn modelId="{D86B3E69-C8AB-448A-86E6-64CCD5FD3189}" type="presParOf" srcId="{BADD7E4F-3F19-4F3D-BE32-12E81D69CD69}" destId="{3E2A1813-8CC2-40CE-8495-457FB9D2059C}" srcOrd="5" destOrd="0" presId="urn:microsoft.com/office/officeart/2016/7/layout/RepeatingBendingProcessNew"/>
    <dgm:cxn modelId="{3EC78148-2667-463F-92FA-1C102F849DD8}" type="presParOf" srcId="{3E2A1813-8CC2-40CE-8495-457FB9D2059C}" destId="{FF991275-32E6-407C-8502-DE479DCF3CE2}" srcOrd="0" destOrd="0" presId="urn:microsoft.com/office/officeart/2016/7/layout/RepeatingBendingProcessNew"/>
    <dgm:cxn modelId="{A9D5CD33-3E0D-41B7-B61C-6C5966DF35E9}" type="presParOf" srcId="{BADD7E4F-3F19-4F3D-BE32-12E81D69CD69}" destId="{5AB6352A-D067-465F-9C19-91256627E3C8}" srcOrd="6" destOrd="0" presId="urn:microsoft.com/office/officeart/2016/7/layout/RepeatingBendingProcessNew"/>
    <dgm:cxn modelId="{FAB70F1A-A964-41BF-AF22-788282ACFA0C}" type="presParOf" srcId="{BADD7E4F-3F19-4F3D-BE32-12E81D69CD69}" destId="{278C43BD-8189-4388-B9A2-E3FFCFC7CB7A}" srcOrd="7" destOrd="0" presId="urn:microsoft.com/office/officeart/2016/7/layout/RepeatingBendingProcessNew"/>
    <dgm:cxn modelId="{0DC905CC-293A-4B77-BEDD-C3AE1B68C848}" type="presParOf" srcId="{278C43BD-8189-4388-B9A2-E3FFCFC7CB7A}" destId="{A25BEE8B-E369-4E35-98D9-99E124114A1F}" srcOrd="0" destOrd="0" presId="urn:microsoft.com/office/officeart/2016/7/layout/RepeatingBendingProcessNew"/>
    <dgm:cxn modelId="{19DB1EE5-4FEC-4884-A33D-C68C87FD8876}" type="presParOf" srcId="{BADD7E4F-3F19-4F3D-BE32-12E81D69CD69}" destId="{4C40AC13-FC8C-48AD-B680-EE1F747E3AC5}" srcOrd="8" destOrd="0" presId="urn:microsoft.com/office/officeart/2016/7/layout/RepeatingBendingProcessNew"/>
    <dgm:cxn modelId="{36755456-690C-493D-AE5D-C6CE2104839C}" type="presParOf" srcId="{BADD7E4F-3F19-4F3D-BE32-12E81D69CD69}" destId="{D656AEB3-1557-4C0A-B868-70C30861269E}" srcOrd="9" destOrd="0" presId="urn:microsoft.com/office/officeart/2016/7/layout/RepeatingBendingProcessNew"/>
    <dgm:cxn modelId="{D9358672-F953-4371-AC73-0C74418A3393}" type="presParOf" srcId="{D656AEB3-1557-4C0A-B868-70C30861269E}" destId="{4A3BEEFA-04D3-49DB-A4D8-32D6BBD16217}" srcOrd="0" destOrd="0" presId="urn:microsoft.com/office/officeart/2016/7/layout/RepeatingBendingProcessNew"/>
    <dgm:cxn modelId="{D14627FD-685F-4D7D-94CF-6D103467837B}" type="presParOf" srcId="{BADD7E4F-3F19-4F3D-BE32-12E81D69CD69}" destId="{1D59404B-0022-4541-A13D-2FA483BAF81D}" srcOrd="10" destOrd="0" presId="urn:microsoft.com/office/officeart/2016/7/layout/RepeatingBendingProcessNew"/>
    <dgm:cxn modelId="{6C5C53CD-6266-450B-80DC-E3CEC85A7A08}" type="presParOf" srcId="{BADD7E4F-3F19-4F3D-BE32-12E81D69CD69}" destId="{D22CDAE4-3266-49E6-A2D1-D9704A395511}" srcOrd="11" destOrd="0" presId="urn:microsoft.com/office/officeart/2016/7/layout/RepeatingBendingProcessNew"/>
    <dgm:cxn modelId="{E109E4B8-7661-4F36-85E8-673164C2C538}" type="presParOf" srcId="{D22CDAE4-3266-49E6-A2D1-D9704A395511}" destId="{ACC57553-0363-4E19-A025-0D6376C79DC8}" srcOrd="0" destOrd="0" presId="urn:microsoft.com/office/officeart/2016/7/layout/RepeatingBendingProcessNew"/>
    <dgm:cxn modelId="{1557CC05-EA0F-405E-852F-2D36CF80D9BA}" type="presParOf" srcId="{BADD7E4F-3F19-4F3D-BE32-12E81D69CD69}" destId="{C4A08EE7-F383-4EBE-8C65-FB1E38237FA1}" srcOrd="12" destOrd="0" presId="urn:microsoft.com/office/officeart/2016/7/layout/RepeatingBendingProcessNew"/>
    <dgm:cxn modelId="{11751BE0-642C-4D25-9E83-06C9F9147CF9}" type="presParOf" srcId="{BADD7E4F-3F19-4F3D-BE32-12E81D69CD69}" destId="{ABBDCCC6-0D41-4791-A876-2785904B85CD}" srcOrd="13" destOrd="0" presId="urn:microsoft.com/office/officeart/2016/7/layout/RepeatingBendingProcessNew"/>
    <dgm:cxn modelId="{AA537F9A-596C-40B8-B1F4-1F89B789AC58}" type="presParOf" srcId="{ABBDCCC6-0D41-4791-A876-2785904B85CD}" destId="{A841D6F7-A373-40F2-ABAF-405D9336756C}" srcOrd="0" destOrd="0" presId="urn:microsoft.com/office/officeart/2016/7/layout/RepeatingBendingProcessNew"/>
    <dgm:cxn modelId="{E0B360DA-8D40-40CE-B4E6-A387B4F2B56D}" type="presParOf" srcId="{BADD7E4F-3F19-4F3D-BE32-12E81D69CD69}" destId="{1722F8EF-2B54-4082-80F1-040E7102C3C7}" srcOrd="14" destOrd="0" presId="urn:microsoft.com/office/officeart/2016/7/layout/RepeatingBendingProcessNew"/>
    <dgm:cxn modelId="{14A9C6D4-BBA8-4120-BC90-515CA5B1E568}" type="presParOf" srcId="{BADD7E4F-3F19-4F3D-BE32-12E81D69CD69}" destId="{A4593769-D4E8-4C4E-8CB5-A0B8650EFF1C}" srcOrd="15" destOrd="0" presId="urn:microsoft.com/office/officeart/2016/7/layout/RepeatingBendingProcessNew"/>
    <dgm:cxn modelId="{7BBC848D-AB21-4246-A61A-BE0DBE0DA1CC}" type="presParOf" srcId="{A4593769-D4E8-4C4E-8CB5-A0B8650EFF1C}" destId="{D2779C92-6F15-4820-AAF8-812FD10C4352}" srcOrd="0" destOrd="0" presId="urn:microsoft.com/office/officeart/2016/7/layout/RepeatingBendingProcessNew"/>
    <dgm:cxn modelId="{1C49F76F-B50D-4F15-8B96-69CF753F5C76}" type="presParOf" srcId="{BADD7E4F-3F19-4F3D-BE32-12E81D69CD69}" destId="{E36ADC4B-CB79-4028-9922-998151076A69}" srcOrd="16"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2B9FE0-3241-4DB5-AB62-58F58082139F}" type="doc">
      <dgm:prSet loTypeId="urn:microsoft.com/office/officeart/2008/layout/LinedList" loCatId="list" qsTypeId="urn:microsoft.com/office/officeart/2005/8/quickstyle/simple1" qsCatId="simple" csTypeId="urn:microsoft.com/office/officeart/2005/8/colors/accent0_1" csCatId="mainScheme" phldr="1"/>
      <dgm:spPr/>
      <dgm:t>
        <a:bodyPr/>
        <a:lstStyle/>
        <a:p>
          <a:endParaRPr lang="en-US"/>
        </a:p>
      </dgm:t>
    </dgm:pt>
    <dgm:pt modelId="{8E4BF050-80EF-497D-8264-515EADA59FAC}">
      <dgm:prSet/>
      <dgm:spPr/>
      <dgm:t>
        <a:bodyPr/>
        <a:lstStyle/>
        <a:p>
          <a:pPr algn="just" rtl="1"/>
          <a:r>
            <a:rPr lang="ar-AE" b="1" dirty="0"/>
            <a:t>مخاطر السوق </a:t>
          </a:r>
          <a:r>
            <a:rPr lang="ar-AE" dirty="0"/>
            <a:t>: تشمل المخاطر التي تخضع لمتطلبات رأس المال لمخاطر السوق على سبيل المثال لا الحصر، مخاطر التخلف عن السداد ، ومخاطر أسعار الفائدة ، ومخاطر انتشار الائتمان، ومخاطر الأسهم، ومخاطر العملات الأجنبية، ومخاطر السلع لأدوات الدفاتر التجارية، ومخاطر السلع لأدوات الدفاتر المصرفية. من بين المؤشرات التي يتم الاعتماد عليها لتقييم ودراسة مخاطر السوق، معدل الفائدة ومنحنى العائد (</a:t>
          </a:r>
          <a:r>
            <a:rPr lang="en-GB" dirty="0"/>
            <a:t>Yield Curve</a:t>
          </a:r>
          <a:r>
            <a:rPr lang="ar-AE" dirty="0"/>
            <a:t>)</a:t>
          </a:r>
          <a:r>
            <a:rPr lang="en-GB" dirty="0"/>
            <a:t>، </a:t>
          </a:r>
          <a:r>
            <a:rPr lang="ar-AE" dirty="0"/>
            <a:t>والعائد المرجح بالمخاطر، والانحراف المعياري للعائد على السندات، والمتوسط المرجع للمدة الزمنية لمدفوعات رأس المال والفائدة، وكيفية توزيع جداول الإطفاء وكيفية انتظامها يحددان تحييد خطر إعادة تمويل ديون طارئة أثناء الأزمات، إضافةً إلى محاكاة سيناريوهات التكلفة القصوى.</a:t>
          </a:r>
          <a:endParaRPr lang="en-US" dirty="0"/>
        </a:p>
      </dgm:t>
    </dgm:pt>
    <dgm:pt modelId="{8229FA18-666C-4419-8F4C-16ED9A591373}" type="parTrans" cxnId="{C6729332-9F11-4F20-9E56-CE1C94186732}">
      <dgm:prSet/>
      <dgm:spPr/>
      <dgm:t>
        <a:bodyPr/>
        <a:lstStyle/>
        <a:p>
          <a:endParaRPr lang="en-US"/>
        </a:p>
      </dgm:t>
    </dgm:pt>
    <dgm:pt modelId="{4E2C7312-7B5D-4D2A-849C-2914769430EC}" type="sibTrans" cxnId="{C6729332-9F11-4F20-9E56-CE1C94186732}">
      <dgm:prSet/>
      <dgm:spPr/>
      <dgm:t>
        <a:bodyPr/>
        <a:lstStyle/>
        <a:p>
          <a:endParaRPr lang="en-US"/>
        </a:p>
      </dgm:t>
    </dgm:pt>
    <dgm:pt modelId="{EE9A5719-871E-45C3-8F1A-F1D5ACD498FD}">
      <dgm:prSet/>
      <dgm:spPr/>
      <dgm:t>
        <a:bodyPr/>
        <a:lstStyle/>
        <a:p>
          <a:pPr algn="just" rtl="1"/>
          <a:r>
            <a:rPr lang="ar-SA" b="1" dirty="0"/>
            <a:t>مخاطر الائتمان</a:t>
          </a:r>
          <a:r>
            <a:rPr lang="ar-AE" b="1" dirty="0"/>
            <a:t> : </a:t>
          </a:r>
          <a:r>
            <a:rPr lang="ar-SA" dirty="0"/>
            <a:t>مخاطر الائتمان هي مخاطر التخلف عن سداد الديون التي قد تنشأ عن فشل المقترض في سداد المدفوعات المطلوبة (</a:t>
          </a:r>
          <a:r>
            <a:rPr lang="en-US" dirty="0"/>
            <a:t>BCBS, 2000</a:t>
          </a:r>
          <a:r>
            <a:rPr lang="ar-SA" dirty="0"/>
            <a:t>). في الأول، تنعكس المخاطر على المقرض في شكل رأس المال غير المدفوع أوالمفقود والفوائد المفقودة</a:t>
          </a:r>
          <a:r>
            <a:rPr lang="ar-MA" dirty="0"/>
            <a:t> (</a:t>
          </a:r>
          <a:r>
            <a:rPr lang="en-US" dirty="0"/>
            <a:t>Loss of capital and interests</a:t>
          </a:r>
          <a:r>
            <a:rPr lang="ar-MA" dirty="0"/>
            <a:t>)</a:t>
          </a:r>
          <a:r>
            <a:rPr lang="ar-SA" dirty="0"/>
            <a:t>، وتعطيل التدفقات النقدية، وزيادة تكاليف التحصيل. وتنعكس المخاطر بالنسبة للمقترض في ارتفاع تكاليف الاقتراض، وتدهور تصنيفه الائتماني. لذلك، عادةً ما تستخدم تكاليف الاقتراض  كالفروق في العائد (المشار إليها في مخاطر السوق) لتقييم مستويات مخاطر الائتمان.</a:t>
          </a:r>
          <a:endParaRPr lang="en-US" dirty="0"/>
        </a:p>
      </dgm:t>
    </dgm:pt>
    <dgm:pt modelId="{1F690438-A0CE-4321-9AC0-0BCF89E61AD9}" type="parTrans" cxnId="{A22A9FEF-10CC-4944-BD2C-B22AEDEC81B7}">
      <dgm:prSet/>
      <dgm:spPr/>
      <dgm:t>
        <a:bodyPr/>
        <a:lstStyle/>
        <a:p>
          <a:endParaRPr lang="en-US"/>
        </a:p>
      </dgm:t>
    </dgm:pt>
    <dgm:pt modelId="{3C7CD09C-9D80-485F-BB0A-61276A6F9C76}" type="sibTrans" cxnId="{A22A9FEF-10CC-4944-BD2C-B22AEDEC81B7}">
      <dgm:prSet/>
      <dgm:spPr/>
      <dgm:t>
        <a:bodyPr/>
        <a:lstStyle/>
        <a:p>
          <a:endParaRPr lang="en-US"/>
        </a:p>
      </dgm:t>
    </dgm:pt>
    <dgm:pt modelId="{33D1B647-651C-47E1-89C6-2CD4873E45BE}">
      <dgm:prSet/>
      <dgm:spPr/>
      <dgm:t>
        <a:bodyPr/>
        <a:lstStyle/>
        <a:p>
          <a:pPr algn="just" rtl="1"/>
          <a:r>
            <a:rPr lang="ar-SA" b="1" dirty="0"/>
            <a:t>مخاطر السمعة</a:t>
          </a:r>
          <a:r>
            <a:rPr lang="ar-AE" b="1" dirty="0"/>
            <a:t> : </a:t>
          </a:r>
          <a:r>
            <a:rPr lang="ar-SA" dirty="0"/>
            <a:t>تشير مخاطر السمعة إلى الخسائر الناتجة عن فرص التمويل غير المستغلة بسبب سوء سمعة المقترض المحتمل (المدين المحتمل) فيما يتعلق بالتخلف عن السداد أوتدهور الوضع المالي (</a:t>
          </a:r>
          <a:r>
            <a:rPr lang="en-US" dirty="0"/>
            <a:t>BCBS, 2009</a:t>
          </a:r>
          <a:r>
            <a:rPr lang="ar-SA" dirty="0"/>
            <a:t>). إذا أدركت السوق أن الدولة معرضة للخطر، فسينظر المقرضون في تعديل محافظهم الاستثمارية أو المطالبة بعلاوة مخاطر أكبر، مما ينتج عنه زيادة التكلفة المالية للدولة المقترضة</a:t>
          </a:r>
          <a:r>
            <a:rPr lang="en-US" dirty="0"/>
            <a:t>. </a:t>
          </a:r>
          <a:r>
            <a:rPr lang="ar-SA" dirty="0"/>
            <a:t>ترتبط مخاطر السمعة بجملة من المؤشرات ويمكن تحليل سمعة الدولة من خلال مؤشرات عن التصنيفات الائتمانية والمؤشرات السيادية</a:t>
          </a:r>
          <a:r>
            <a:rPr lang="en-US" dirty="0"/>
            <a:t>.</a:t>
          </a:r>
        </a:p>
      </dgm:t>
    </dgm:pt>
    <dgm:pt modelId="{62D65187-3725-48EE-93B3-FE8D77B9C915}" type="parTrans" cxnId="{4B6DD9E6-2CA3-431A-B0D1-6D483FB739AC}">
      <dgm:prSet/>
      <dgm:spPr/>
      <dgm:t>
        <a:bodyPr/>
        <a:lstStyle/>
        <a:p>
          <a:endParaRPr lang="en-US"/>
        </a:p>
      </dgm:t>
    </dgm:pt>
    <dgm:pt modelId="{162F6EB1-D6EA-4466-9774-9F7DC2774ABC}" type="sibTrans" cxnId="{4B6DD9E6-2CA3-431A-B0D1-6D483FB739AC}">
      <dgm:prSet/>
      <dgm:spPr/>
      <dgm:t>
        <a:bodyPr/>
        <a:lstStyle/>
        <a:p>
          <a:endParaRPr lang="en-US"/>
        </a:p>
      </dgm:t>
    </dgm:pt>
    <dgm:pt modelId="{3D7326F0-A508-4CB8-A2FE-A033735408DE}">
      <dgm:prSet/>
      <dgm:spPr/>
      <dgm:t>
        <a:bodyPr/>
        <a:lstStyle/>
        <a:p>
          <a:pPr algn="just" rtl="1"/>
          <a:r>
            <a:rPr lang="ar-SA" b="1" dirty="0"/>
            <a:t>التصنيفا ت الائتمانية السيادية</a:t>
          </a:r>
          <a:r>
            <a:rPr lang="ar-AE" b="1" dirty="0"/>
            <a:t>: </a:t>
          </a:r>
          <a:r>
            <a:rPr lang="ar-SA" dirty="0"/>
            <a:t>يعكس التصنيف الائتماني السيادي </a:t>
          </a:r>
          <a:r>
            <a:rPr lang="ar-AE" dirty="0"/>
            <a:t>(</a:t>
          </a:r>
          <a:r>
            <a:rPr lang="en-US" dirty="0"/>
            <a:t>Sovereign rating</a:t>
          </a:r>
          <a:r>
            <a:rPr lang="ar-AE" dirty="0"/>
            <a:t>) </a:t>
          </a:r>
          <a:r>
            <a:rPr lang="ar-SA" dirty="0"/>
            <a:t>التصنيف الائتماني لكيان</a:t>
          </a:r>
          <a:r>
            <a:rPr lang="ar-AE" dirty="0"/>
            <a:t>ات</a:t>
          </a:r>
          <a:r>
            <a:rPr lang="ar-SA" dirty="0"/>
            <a:t> سيادية،  كالحكومات الوطنية. يشير هذا التصنيف إلى مستوى المخاطر في بيئة الاستثمار في دولة ما ويستخدمه المستثمرون والمقرضون في اتخاذ قرارات الاستثمار والإقراض، ويأخذ في الاعتبار المخاطر الاقتصادية والسياسية. تصدر هذه التصنيفات وكالات عالمية بناءً على معايير محددة، تتعلق بجودة الائتمان من خلال احتمالية الإفلاس أو نقص محتمل في السيولة، والتي تؤثر بدورها على إيقاع وانتظام المدفوعات المستقبلية.</a:t>
          </a:r>
          <a:endParaRPr lang="en-US" dirty="0"/>
        </a:p>
      </dgm:t>
    </dgm:pt>
    <dgm:pt modelId="{DFDB037C-5401-47A7-B1C6-013D1A0FE6DB}" type="parTrans" cxnId="{98559043-620B-4E5C-9E87-723387103B61}">
      <dgm:prSet/>
      <dgm:spPr/>
      <dgm:t>
        <a:bodyPr/>
        <a:lstStyle/>
        <a:p>
          <a:endParaRPr lang="en-US"/>
        </a:p>
      </dgm:t>
    </dgm:pt>
    <dgm:pt modelId="{C3956F5F-556B-48B1-8686-08B1BF5688FF}" type="sibTrans" cxnId="{98559043-620B-4E5C-9E87-723387103B61}">
      <dgm:prSet/>
      <dgm:spPr/>
      <dgm:t>
        <a:bodyPr/>
        <a:lstStyle/>
        <a:p>
          <a:endParaRPr lang="en-US"/>
        </a:p>
      </dgm:t>
    </dgm:pt>
    <dgm:pt modelId="{76C6BC0C-0BBF-4AC1-A97E-DB85AF5EDEE2}">
      <dgm:prSet/>
      <dgm:spPr/>
      <dgm:t>
        <a:bodyPr/>
        <a:lstStyle/>
        <a:p>
          <a:pPr algn="just" rtl="1"/>
          <a:r>
            <a:rPr lang="ar-SA" b="1" dirty="0"/>
            <a:t>مؤشرات المخاطر السيادية</a:t>
          </a:r>
          <a:r>
            <a:rPr lang="ar-AE" b="1" dirty="0"/>
            <a:t> : </a:t>
          </a:r>
          <a:r>
            <a:rPr lang="ar-SA" dirty="0"/>
            <a:t>مؤشر</a:t>
          </a:r>
          <a:r>
            <a:rPr lang="ar-MA" dirty="0"/>
            <a:t>ات</a:t>
          </a:r>
          <a:r>
            <a:rPr lang="ar-SA" dirty="0"/>
            <a:t> المخاطر السيادية هي مؤشرات أساسية يستخدمها المقرضون والمستثمرون كعنصر إضافي في اتخاذ قرار الإقراض أوالاستثمار. في </a:t>
          </a:r>
          <a:r>
            <a:rPr lang="ar-MA" dirty="0"/>
            <a:t>هذا الإطار، </a:t>
          </a:r>
          <a:r>
            <a:rPr lang="ar-SA" dirty="0"/>
            <a:t>يعتبر العائد على السندات السيادية أهم مؤشر للمخاطر السيادية، أي </a:t>
          </a:r>
          <a:r>
            <a:rPr lang="ar-MA" dirty="0"/>
            <a:t>معدل الفائدة الذي يمكن للحكومة الاقتراض به، حيث تبيع الحكومات السندات السيادية للمستثمرين لجمع الأموال لتغطية احتياجاتها التمويلية. </a:t>
          </a:r>
          <a:r>
            <a:rPr lang="ar-SA" dirty="0"/>
            <a:t>ودائما ما تؤخذ هذه المؤشرات معدلةً نسبةً إلى دولة </a:t>
          </a:r>
          <a:r>
            <a:rPr lang="ar-AE" dirty="0"/>
            <a:t>ك</a:t>
          </a:r>
          <a:r>
            <a:rPr lang="ar-SA" dirty="0"/>
            <a:t>مرجع (</a:t>
          </a:r>
          <a:r>
            <a:rPr lang="en-US" dirty="0"/>
            <a:t>Benchmark country</a:t>
          </a:r>
          <a:r>
            <a:rPr lang="ar-SA" dirty="0"/>
            <a:t>).</a:t>
          </a:r>
          <a:endParaRPr lang="en-US" dirty="0"/>
        </a:p>
      </dgm:t>
    </dgm:pt>
    <dgm:pt modelId="{AF3DAFA5-094E-498F-9746-AFB032E8F7B3}" type="parTrans" cxnId="{8270AF8D-D4CA-4DE7-98D1-A6B195BC68D8}">
      <dgm:prSet/>
      <dgm:spPr/>
      <dgm:t>
        <a:bodyPr/>
        <a:lstStyle/>
        <a:p>
          <a:endParaRPr lang="en-US"/>
        </a:p>
      </dgm:t>
    </dgm:pt>
    <dgm:pt modelId="{71EA971C-28F5-47D2-BAF2-EFFA88E4A3B8}" type="sibTrans" cxnId="{8270AF8D-D4CA-4DE7-98D1-A6B195BC68D8}">
      <dgm:prSet/>
      <dgm:spPr/>
      <dgm:t>
        <a:bodyPr/>
        <a:lstStyle/>
        <a:p>
          <a:endParaRPr lang="en-US"/>
        </a:p>
      </dgm:t>
    </dgm:pt>
    <dgm:pt modelId="{9AED326C-83A7-4965-804A-DB2EF07A47C0}" type="pres">
      <dgm:prSet presAssocID="{552B9FE0-3241-4DB5-AB62-58F58082139F}" presName="vert0" presStyleCnt="0">
        <dgm:presLayoutVars>
          <dgm:dir/>
          <dgm:animOne val="branch"/>
          <dgm:animLvl val="lvl"/>
        </dgm:presLayoutVars>
      </dgm:prSet>
      <dgm:spPr/>
    </dgm:pt>
    <dgm:pt modelId="{00839175-2994-4511-B094-2124CA77826C}" type="pres">
      <dgm:prSet presAssocID="{8E4BF050-80EF-497D-8264-515EADA59FAC}" presName="thickLine" presStyleLbl="alignNode1" presStyleIdx="0" presStyleCnt="5"/>
      <dgm:spPr/>
    </dgm:pt>
    <dgm:pt modelId="{559B4AF2-D935-4BF7-BE40-9F4165B7F797}" type="pres">
      <dgm:prSet presAssocID="{8E4BF050-80EF-497D-8264-515EADA59FAC}" presName="horz1" presStyleCnt="0"/>
      <dgm:spPr/>
    </dgm:pt>
    <dgm:pt modelId="{B9F26177-89CE-4D9A-8571-ED18848DD9DC}" type="pres">
      <dgm:prSet presAssocID="{8E4BF050-80EF-497D-8264-515EADA59FAC}" presName="tx1" presStyleLbl="revTx" presStyleIdx="0" presStyleCnt="5"/>
      <dgm:spPr/>
    </dgm:pt>
    <dgm:pt modelId="{9CFF0844-D4A8-456F-94DF-AFEE9F6F9C21}" type="pres">
      <dgm:prSet presAssocID="{8E4BF050-80EF-497D-8264-515EADA59FAC}" presName="vert1" presStyleCnt="0"/>
      <dgm:spPr/>
    </dgm:pt>
    <dgm:pt modelId="{2EE6DFEB-D695-4DFC-8831-39016FC48D2D}" type="pres">
      <dgm:prSet presAssocID="{EE9A5719-871E-45C3-8F1A-F1D5ACD498FD}" presName="thickLine" presStyleLbl="alignNode1" presStyleIdx="1" presStyleCnt="5"/>
      <dgm:spPr/>
    </dgm:pt>
    <dgm:pt modelId="{41E9B894-8DD9-4AC1-A26D-EC5F730CBA2B}" type="pres">
      <dgm:prSet presAssocID="{EE9A5719-871E-45C3-8F1A-F1D5ACD498FD}" presName="horz1" presStyleCnt="0"/>
      <dgm:spPr/>
    </dgm:pt>
    <dgm:pt modelId="{6894A037-DBB8-490D-9F5A-EA126535A477}" type="pres">
      <dgm:prSet presAssocID="{EE9A5719-871E-45C3-8F1A-F1D5ACD498FD}" presName="tx1" presStyleLbl="revTx" presStyleIdx="1" presStyleCnt="5"/>
      <dgm:spPr/>
    </dgm:pt>
    <dgm:pt modelId="{CFD7B653-520C-4B1A-9A50-7BA72D7FE290}" type="pres">
      <dgm:prSet presAssocID="{EE9A5719-871E-45C3-8F1A-F1D5ACD498FD}" presName="vert1" presStyleCnt="0"/>
      <dgm:spPr/>
    </dgm:pt>
    <dgm:pt modelId="{CC1D73D5-858C-4E69-8FA2-F9D6C41F61A9}" type="pres">
      <dgm:prSet presAssocID="{33D1B647-651C-47E1-89C6-2CD4873E45BE}" presName="thickLine" presStyleLbl="alignNode1" presStyleIdx="2" presStyleCnt="5"/>
      <dgm:spPr/>
    </dgm:pt>
    <dgm:pt modelId="{6F79DA7E-A8E6-4BA8-AC4B-F8926258E328}" type="pres">
      <dgm:prSet presAssocID="{33D1B647-651C-47E1-89C6-2CD4873E45BE}" presName="horz1" presStyleCnt="0"/>
      <dgm:spPr/>
    </dgm:pt>
    <dgm:pt modelId="{6C05BF5B-52B3-465B-B1A8-B491633C58A1}" type="pres">
      <dgm:prSet presAssocID="{33D1B647-651C-47E1-89C6-2CD4873E45BE}" presName="tx1" presStyleLbl="revTx" presStyleIdx="2" presStyleCnt="5"/>
      <dgm:spPr/>
    </dgm:pt>
    <dgm:pt modelId="{430B6337-7C76-4A7B-9920-CEE896EDE563}" type="pres">
      <dgm:prSet presAssocID="{33D1B647-651C-47E1-89C6-2CD4873E45BE}" presName="vert1" presStyleCnt="0"/>
      <dgm:spPr/>
    </dgm:pt>
    <dgm:pt modelId="{EF1D8F44-1C9A-46AC-AAC2-5CF85F6ABFD5}" type="pres">
      <dgm:prSet presAssocID="{3D7326F0-A508-4CB8-A2FE-A033735408DE}" presName="thickLine" presStyleLbl="alignNode1" presStyleIdx="3" presStyleCnt="5"/>
      <dgm:spPr/>
    </dgm:pt>
    <dgm:pt modelId="{017719B6-1ADB-41E8-947D-F4503183D482}" type="pres">
      <dgm:prSet presAssocID="{3D7326F0-A508-4CB8-A2FE-A033735408DE}" presName="horz1" presStyleCnt="0"/>
      <dgm:spPr/>
    </dgm:pt>
    <dgm:pt modelId="{432C673D-A8B7-4516-9EBE-E9584BA6028E}" type="pres">
      <dgm:prSet presAssocID="{3D7326F0-A508-4CB8-A2FE-A033735408DE}" presName="tx1" presStyleLbl="revTx" presStyleIdx="3" presStyleCnt="5"/>
      <dgm:spPr/>
    </dgm:pt>
    <dgm:pt modelId="{C60614EF-BE55-4964-9A48-405A3CEAAE00}" type="pres">
      <dgm:prSet presAssocID="{3D7326F0-A508-4CB8-A2FE-A033735408DE}" presName="vert1" presStyleCnt="0"/>
      <dgm:spPr/>
    </dgm:pt>
    <dgm:pt modelId="{B65DDACA-1FA3-4890-9679-891595360BA8}" type="pres">
      <dgm:prSet presAssocID="{76C6BC0C-0BBF-4AC1-A97E-DB85AF5EDEE2}" presName="thickLine" presStyleLbl="alignNode1" presStyleIdx="4" presStyleCnt="5"/>
      <dgm:spPr/>
    </dgm:pt>
    <dgm:pt modelId="{B1D41252-5CCA-43AF-8985-CBF3D41D6013}" type="pres">
      <dgm:prSet presAssocID="{76C6BC0C-0BBF-4AC1-A97E-DB85AF5EDEE2}" presName="horz1" presStyleCnt="0"/>
      <dgm:spPr/>
    </dgm:pt>
    <dgm:pt modelId="{2EF0F23A-E392-4563-9C9B-60990C121616}" type="pres">
      <dgm:prSet presAssocID="{76C6BC0C-0BBF-4AC1-A97E-DB85AF5EDEE2}" presName="tx1" presStyleLbl="revTx" presStyleIdx="4" presStyleCnt="5"/>
      <dgm:spPr/>
    </dgm:pt>
    <dgm:pt modelId="{75CCAA12-BAA7-4CAF-90A4-890C633E6A15}" type="pres">
      <dgm:prSet presAssocID="{76C6BC0C-0BBF-4AC1-A97E-DB85AF5EDEE2}" presName="vert1" presStyleCnt="0"/>
      <dgm:spPr/>
    </dgm:pt>
  </dgm:ptLst>
  <dgm:cxnLst>
    <dgm:cxn modelId="{3D484318-7F2B-4286-87BB-9CACF128A2B1}" type="presOf" srcId="{EE9A5719-871E-45C3-8F1A-F1D5ACD498FD}" destId="{6894A037-DBB8-490D-9F5A-EA126535A477}" srcOrd="0" destOrd="0" presId="urn:microsoft.com/office/officeart/2008/layout/LinedList"/>
    <dgm:cxn modelId="{C6729332-9F11-4F20-9E56-CE1C94186732}" srcId="{552B9FE0-3241-4DB5-AB62-58F58082139F}" destId="{8E4BF050-80EF-497D-8264-515EADA59FAC}" srcOrd="0" destOrd="0" parTransId="{8229FA18-666C-4419-8F4C-16ED9A591373}" sibTransId="{4E2C7312-7B5D-4D2A-849C-2914769430EC}"/>
    <dgm:cxn modelId="{ACB8305B-9849-4D7C-9174-70124AD8A68C}" type="presOf" srcId="{8E4BF050-80EF-497D-8264-515EADA59FAC}" destId="{B9F26177-89CE-4D9A-8571-ED18848DD9DC}" srcOrd="0" destOrd="0" presId="urn:microsoft.com/office/officeart/2008/layout/LinedList"/>
    <dgm:cxn modelId="{98559043-620B-4E5C-9E87-723387103B61}" srcId="{552B9FE0-3241-4DB5-AB62-58F58082139F}" destId="{3D7326F0-A508-4CB8-A2FE-A033735408DE}" srcOrd="3" destOrd="0" parTransId="{DFDB037C-5401-47A7-B1C6-013D1A0FE6DB}" sibTransId="{C3956F5F-556B-48B1-8686-08B1BF5688FF}"/>
    <dgm:cxn modelId="{5BAFB155-D324-4121-B515-7D87CE8213EC}" type="presOf" srcId="{76C6BC0C-0BBF-4AC1-A97E-DB85AF5EDEE2}" destId="{2EF0F23A-E392-4563-9C9B-60990C121616}" srcOrd="0" destOrd="0" presId="urn:microsoft.com/office/officeart/2008/layout/LinedList"/>
    <dgm:cxn modelId="{213F0580-6E8B-4CCF-BD07-7919E0653EC0}" type="presOf" srcId="{3D7326F0-A508-4CB8-A2FE-A033735408DE}" destId="{432C673D-A8B7-4516-9EBE-E9584BA6028E}" srcOrd="0" destOrd="0" presId="urn:microsoft.com/office/officeart/2008/layout/LinedList"/>
    <dgm:cxn modelId="{8270AF8D-D4CA-4DE7-98D1-A6B195BC68D8}" srcId="{552B9FE0-3241-4DB5-AB62-58F58082139F}" destId="{76C6BC0C-0BBF-4AC1-A97E-DB85AF5EDEE2}" srcOrd="4" destOrd="0" parTransId="{AF3DAFA5-094E-498F-9746-AFB032E8F7B3}" sibTransId="{71EA971C-28F5-47D2-BAF2-EFFA88E4A3B8}"/>
    <dgm:cxn modelId="{6828BC93-121B-4F9A-9623-F0281BF397C7}" type="presOf" srcId="{33D1B647-651C-47E1-89C6-2CD4873E45BE}" destId="{6C05BF5B-52B3-465B-B1A8-B491633C58A1}" srcOrd="0" destOrd="0" presId="urn:microsoft.com/office/officeart/2008/layout/LinedList"/>
    <dgm:cxn modelId="{F2CA90D9-AFB6-4957-AADA-D85C5147E27E}" type="presOf" srcId="{552B9FE0-3241-4DB5-AB62-58F58082139F}" destId="{9AED326C-83A7-4965-804A-DB2EF07A47C0}" srcOrd="0" destOrd="0" presId="urn:microsoft.com/office/officeart/2008/layout/LinedList"/>
    <dgm:cxn modelId="{4B6DD9E6-2CA3-431A-B0D1-6D483FB739AC}" srcId="{552B9FE0-3241-4DB5-AB62-58F58082139F}" destId="{33D1B647-651C-47E1-89C6-2CD4873E45BE}" srcOrd="2" destOrd="0" parTransId="{62D65187-3725-48EE-93B3-FE8D77B9C915}" sibTransId="{162F6EB1-D6EA-4466-9774-9F7DC2774ABC}"/>
    <dgm:cxn modelId="{A22A9FEF-10CC-4944-BD2C-B22AEDEC81B7}" srcId="{552B9FE0-3241-4DB5-AB62-58F58082139F}" destId="{EE9A5719-871E-45C3-8F1A-F1D5ACD498FD}" srcOrd="1" destOrd="0" parTransId="{1F690438-A0CE-4321-9AC0-0BCF89E61AD9}" sibTransId="{3C7CD09C-9D80-485F-BB0A-61276A6F9C76}"/>
    <dgm:cxn modelId="{51BE573A-E87B-426D-8EA5-2D7A4C3E8FB0}" type="presParOf" srcId="{9AED326C-83A7-4965-804A-DB2EF07A47C0}" destId="{00839175-2994-4511-B094-2124CA77826C}" srcOrd="0" destOrd="0" presId="urn:microsoft.com/office/officeart/2008/layout/LinedList"/>
    <dgm:cxn modelId="{EEF2B223-3DCD-46E6-AE5F-78D2CD936B21}" type="presParOf" srcId="{9AED326C-83A7-4965-804A-DB2EF07A47C0}" destId="{559B4AF2-D935-4BF7-BE40-9F4165B7F797}" srcOrd="1" destOrd="0" presId="urn:microsoft.com/office/officeart/2008/layout/LinedList"/>
    <dgm:cxn modelId="{4C6C7B1B-5012-4B76-B21E-014C924BC643}" type="presParOf" srcId="{559B4AF2-D935-4BF7-BE40-9F4165B7F797}" destId="{B9F26177-89CE-4D9A-8571-ED18848DD9DC}" srcOrd="0" destOrd="0" presId="urn:microsoft.com/office/officeart/2008/layout/LinedList"/>
    <dgm:cxn modelId="{B56C9F13-226E-43AE-9011-37376F13A623}" type="presParOf" srcId="{559B4AF2-D935-4BF7-BE40-9F4165B7F797}" destId="{9CFF0844-D4A8-456F-94DF-AFEE9F6F9C21}" srcOrd="1" destOrd="0" presId="urn:microsoft.com/office/officeart/2008/layout/LinedList"/>
    <dgm:cxn modelId="{7BCDF56E-EBB3-4A4F-9C0E-9A23468E8AAB}" type="presParOf" srcId="{9AED326C-83A7-4965-804A-DB2EF07A47C0}" destId="{2EE6DFEB-D695-4DFC-8831-39016FC48D2D}" srcOrd="2" destOrd="0" presId="urn:microsoft.com/office/officeart/2008/layout/LinedList"/>
    <dgm:cxn modelId="{6AB614E5-CB0E-4075-82DF-7A459254DA72}" type="presParOf" srcId="{9AED326C-83A7-4965-804A-DB2EF07A47C0}" destId="{41E9B894-8DD9-4AC1-A26D-EC5F730CBA2B}" srcOrd="3" destOrd="0" presId="urn:microsoft.com/office/officeart/2008/layout/LinedList"/>
    <dgm:cxn modelId="{A28D89E8-9979-476B-8001-80D847D38EAC}" type="presParOf" srcId="{41E9B894-8DD9-4AC1-A26D-EC5F730CBA2B}" destId="{6894A037-DBB8-490D-9F5A-EA126535A477}" srcOrd="0" destOrd="0" presId="urn:microsoft.com/office/officeart/2008/layout/LinedList"/>
    <dgm:cxn modelId="{0F3A303F-447F-463D-AB11-4CEDA2B7D02E}" type="presParOf" srcId="{41E9B894-8DD9-4AC1-A26D-EC5F730CBA2B}" destId="{CFD7B653-520C-4B1A-9A50-7BA72D7FE290}" srcOrd="1" destOrd="0" presId="urn:microsoft.com/office/officeart/2008/layout/LinedList"/>
    <dgm:cxn modelId="{F5E53FAC-2937-41FF-BA8C-6AE15847D73F}" type="presParOf" srcId="{9AED326C-83A7-4965-804A-DB2EF07A47C0}" destId="{CC1D73D5-858C-4E69-8FA2-F9D6C41F61A9}" srcOrd="4" destOrd="0" presId="urn:microsoft.com/office/officeart/2008/layout/LinedList"/>
    <dgm:cxn modelId="{1B4CD790-247F-47B9-8211-F59922F51CE6}" type="presParOf" srcId="{9AED326C-83A7-4965-804A-DB2EF07A47C0}" destId="{6F79DA7E-A8E6-4BA8-AC4B-F8926258E328}" srcOrd="5" destOrd="0" presId="urn:microsoft.com/office/officeart/2008/layout/LinedList"/>
    <dgm:cxn modelId="{D27362C2-E686-4F56-8199-7B26754B6C4E}" type="presParOf" srcId="{6F79DA7E-A8E6-4BA8-AC4B-F8926258E328}" destId="{6C05BF5B-52B3-465B-B1A8-B491633C58A1}" srcOrd="0" destOrd="0" presId="urn:microsoft.com/office/officeart/2008/layout/LinedList"/>
    <dgm:cxn modelId="{1A40A032-77B6-45C6-8E95-AB5A20B33D4D}" type="presParOf" srcId="{6F79DA7E-A8E6-4BA8-AC4B-F8926258E328}" destId="{430B6337-7C76-4A7B-9920-CEE896EDE563}" srcOrd="1" destOrd="0" presId="urn:microsoft.com/office/officeart/2008/layout/LinedList"/>
    <dgm:cxn modelId="{E665D204-6DB4-4AB8-BFE9-69FC1D20A29C}" type="presParOf" srcId="{9AED326C-83A7-4965-804A-DB2EF07A47C0}" destId="{EF1D8F44-1C9A-46AC-AAC2-5CF85F6ABFD5}" srcOrd="6" destOrd="0" presId="urn:microsoft.com/office/officeart/2008/layout/LinedList"/>
    <dgm:cxn modelId="{0FFDFAC5-EC0B-43F3-BFFB-CFC05927AB5D}" type="presParOf" srcId="{9AED326C-83A7-4965-804A-DB2EF07A47C0}" destId="{017719B6-1ADB-41E8-947D-F4503183D482}" srcOrd="7" destOrd="0" presId="urn:microsoft.com/office/officeart/2008/layout/LinedList"/>
    <dgm:cxn modelId="{FAB11ABD-A400-40E4-B7BA-F9FC0E826480}" type="presParOf" srcId="{017719B6-1ADB-41E8-947D-F4503183D482}" destId="{432C673D-A8B7-4516-9EBE-E9584BA6028E}" srcOrd="0" destOrd="0" presId="urn:microsoft.com/office/officeart/2008/layout/LinedList"/>
    <dgm:cxn modelId="{955DF297-9C44-46A4-8836-D6CD3A84C337}" type="presParOf" srcId="{017719B6-1ADB-41E8-947D-F4503183D482}" destId="{C60614EF-BE55-4964-9A48-405A3CEAAE00}" srcOrd="1" destOrd="0" presId="urn:microsoft.com/office/officeart/2008/layout/LinedList"/>
    <dgm:cxn modelId="{F017233D-D0D1-459C-8C5F-C08A026FD2EE}" type="presParOf" srcId="{9AED326C-83A7-4965-804A-DB2EF07A47C0}" destId="{B65DDACA-1FA3-4890-9679-891595360BA8}" srcOrd="8" destOrd="0" presId="urn:microsoft.com/office/officeart/2008/layout/LinedList"/>
    <dgm:cxn modelId="{726059DC-DC93-4CFF-AA95-5A1DE834ADAE}" type="presParOf" srcId="{9AED326C-83A7-4965-804A-DB2EF07A47C0}" destId="{B1D41252-5CCA-43AF-8985-CBF3D41D6013}" srcOrd="9" destOrd="0" presId="urn:microsoft.com/office/officeart/2008/layout/LinedList"/>
    <dgm:cxn modelId="{FD249D64-8F51-4FAF-AF48-8D60E0DF4797}" type="presParOf" srcId="{B1D41252-5CCA-43AF-8985-CBF3D41D6013}" destId="{2EF0F23A-E392-4563-9C9B-60990C121616}" srcOrd="0" destOrd="0" presId="urn:microsoft.com/office/officeart/2008/layout/LinedList"/>
    <dgm:cxn modelId="{F6BE109D-37A0-421F-9836-932A03DDDEE0}" type="presParOf" srcId="{B1D41252-5CCA-43AF-8985-CBF3D41D6013}" destId="{75CCAA12-BAA7-4CAF-90A4-890C633E6A1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9516FA9-86E5-464E-ADA4-3264A7AB3378}"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C7DF69A3-2336-40F9-8D09-FAAD04E29AF0}">
      <dgm:prSet/>
      <dgm:spPr/>
      <dgm:t>
        <a:bodyPr/>
        <a:lstStyle/>
        <a:p>
          <a:pPr rtl="1"/>
          <a:r>
            <a:rPr lang="ar-SA" dirty="0"/>
            <a:t>يجب أن </a:t>
          </a:r>
          <a:r>
            <a:rPr lang="ar-AE" dirty="0"/>
            <a:t>تتبع </a:t>
          </a:r>
          <a:r>
            <a:rPr lang="ar-SA" dirty="0"/>
            <a:t>الدول العربية </a:t>
          </a:r>
          <a:r>
            <a:rPr lang="ar-AE" dirty="0"/>
            <a:t>مجموعة من </a:t>
          </a:r>
          <a:r>
            <a:rPr lang="ar-SA" dirty="0"/>
            <a:t>مؤشرات الدين المختلفة والمؤشرات الاقتصادية المرتبطة بها ودراستها ضمن أطر حركية ونماذج اقتصادية. كما على الحكومات أن تعزز إصلاح سياساتها المالية </a:t>
          </a:r>
          <a:r>
            <a:rPr lang="ar-AE" dirty="0"/>
            <a:t>وكفاءة</a:t>
          </a:r>
          <a:r>
            <a:rPr lang="ar-SA" dirty="0"/>
            <a:t> الإنفاق العام</a:t>
          </a:r>
          <a:r>
            <a:rPr lang="en-US" dirty="0"/>
            <a:t>. </a:t>
          </a:r>
        </a:p>
      </dgm:t>
    </dgm:pt>
    <dgm:pt modelId="{7BA0F3D1-613C-47E7-903E-D3278511A216}" type="parTrans" cxnId="{EB72695A-7435-4173-90AB-AE6792C02D72}">
      <dgm:prSet/>
      <dgm:spPr/>
      <dgm:t>
        <a:bodyPr/>
        <a:lstStyle/>
        <a:p>
          <a:endParaRPr lang="en-US"/>
        </a:p>
      </dgm:t>
    </dgm:pt>
    <dgm:pt modelId="{EE51AC1F-B4FC-456B-BF6F-CC92AE334F7C}" type="sibTrans" cxnId="{EB72695A-7435-4173-90AB-AE6792C02D72}">
      <dgm:prSet/>
      <dgm:spPr/>
      <dgm:t>
        <a:bodyPr/>
        <a:lstStyle/>
        <a:p>
          <a:endParaRPr lang="en-US"/>
        </a:p>
      </dgm:t>
    </dgm:pt>
    <dgm:pt modelId="{3CC5A57B-04A2-4994-9A8D-3F9C9C57D5CC}">
      <dgm:prSet/>
      <dgm:spPr/>
      <dgm:t>
        <a:bodyPr/>
        <a:lstStyle/>
        <a:p>
          <a:pPr rtl="1"/>
          <a:r>
            <a:rPr lang="ar-SA" dirty="0"/>
            <a:t>لكل هذا، يجب توفير الإحصاءات اللازمة لدراسة أداء محفظة الدين العام، من خلال أهم المؤشرات التي تشخص مواطن الضعف والاستدامة المالية وتعزيز إدارة الدين العام من خلال أفضل الممارسات في سياسات إدارة الدين العام، وتشمل، </a:t>
          </a:r>
          <a:r>
            <a:rPr lang="ar-AE" dirty="0"/>
            <a:t>توفير الإحصاءات الملائمة ومراقبة أداء مؤشرات الديون بما في ذلك أجل الاستحقاق، وجداول السداد، والحساسية لأسعار الفائدة، وتكوين الديون بالعملة الأجنبية. </a:t>
          </a:r>
          <a:endParaRPr lang="en-US" dirty="0"/>
        </a:p>
      </dgm:t>
    </dgm:pt>
    <dgm:pt modelId="{025738FA-552D-4F2E-9267-877F48F92202}" type="parTrans" cxnId="{12F077E6-B125-462A-975F-8023816BE60D}">
      <dgm:prSet/>
      <dgm:spPr/>
      <dgm:t>
        <a:bodyPr/>
        <a:lstStyle/>
        <a:p>
          <a:endParaRPr lang="en-US"/>
        </a:p>
      </dgm:t>
    </dgm:pt>
    <dgm:pt modelId="{69256A5F-B3EF-453B-917C-CD610D71E419}" type="sibTrans" cxnId="{12F077E6-B125-462A-975F-8023816BE60D}">
      <dgm:prSet/>
      <dgm:spPr/>
      <dgm:t>
        <a:bodyPr/>
        <a:lstStyle/>
        <a:p>
          <a:endParaRPr lang="en-US"/>
        </a:p>
      </dgm:t>
    </dgm:pt>
    <dgm:pt modelId="{96BB68D5-60D8-42CC-891A-650D4B47F43F}">
      <dgm:prSet/>
      <dgm:spPr/>
      <dgm:t>
        <a:bodyPr/>
        <a:lstStyle/>
        <a:p>
          <a:pPr rtl="1"/>
          <a:r>
            <a:rPr lang="ar-AE" dirty="0"/>
            <a:t>كما يجب العمل على تحسين جودة البيانات وشفافيتها بما فيها البيانات الملائمة والشاملة عن الاحتياطيات الدولية والدين </a:t>
          </a:r>
          <a:r>
            <a:rPr lang="ar-SA" dirty="0"/>
            <a:t>الخارجي</a:t>
          </a:r>
          <a:r>
            <a:rPr lang="ar-AE" dirty="0"/>
            <a:t> وتدفقات رأس المال مما يزيد من القدرة على تحديد نقاط الضعف، ويمنح صانعي السياسات الوقت الكافي لتنفيذ التدابير التصحيحية. </a:t>
          </a:r>
          <a:endParaRPr lang="en-US" dirty="0"/>
        </a:p>
      </dgm:t>
    </dgm:pt>
    <dgm:pt modelId="{79D13074-DDC7-4F1D-97CB-9DF09522A527}" type="parTrans" cxnId="{BACFFBE7-4072-4E4A-BCE3-1C40793BEB26}">
      <dgm:prSet/>
      <dgm:spPr/>
      <dgm:t>
        <a:bodyPr/>
        <a:lstStyle/>
        <a:p>
          <a:endParaRPr lang="en-US"/>
        </a:p>
      </dgm:t>
    </dgm:pt>
    <dgm:pt modelId="{FEFE81B1-051B-4A10-824C-0AB1C6A986D6}" type="sibTrans" cxnId="{BACFFBE7-4072-4E4A-BCE3-1C40793BEB26}">
      <dgm:prSet/>
      <dgm:spPr/>
      <dgm:t>
        <a:bodyPr/>
        <a:lstStyle/>
        <a:p>
          <a:endParaRPr lang="en-US"/>
        </a:p>
      </dgm:t>
    </dgm:pt>
    <dgm:pt modelId="{1A829B96-A0A6-4E08-A70C-9DD65908CCD7}">
      <dgm:prSet/>
      <dgm:spPr/>
      <dgm:t>
        <a:bodyPr/>
        <a:lstStyle/>
        <a:p>
          <a:pPr rtl="1"/>
          <a:r>
            <a:rPr lang="ar-AE" dirty="0"/>
            <a:t>بالإضافة إلى دراسة تطور هذه المؤشرات واتجاهاتها عبر الزمن، </a:t>
          </a:r>
          <a:r>
            <a:rPr lang="ar-SA" dirty="0"/>
            <a:t>يمك</a:t>
          </a:r>
          <a:r>
            <a:rPr lang="ar-AE" dirty="0"/>
            <a:t>ن وضع مراجع تحليلية لمقارنة مؤشرات تحليل الأداء المالي ببعض القيم الحرجة لهذه المؤشرات، والتي تحددها الأدبيات الاقتصادية ووضع </a:t>
          </a:r>
          <a:r>
            <a:rPr lang="ar-AE"/>
            <a:t>الدولة والمعايير </a:t>
          </a:r>
          <a:r>
            <a:rPr lang="ar-AE" dirty="0"/>
            <a:t>الدولية، بالإضافة إلى دراسة استدامة الدين </a:t>
          </a:r>
          <a:r>
            <a:rPr lang="ar-AE"/>
            <a:t>من خلال </a:t>
          </a:r>
          <a:r>
            <a:rPr lang="ar-AE" dirty="0"/>
            <a:t>نماذج اقتصادية، وإجراء اختبارات الإجهاد وأنظمة الإنذار المبكر</a:t>
          </a:r>
          <a:r>
            <a:rPr lang="en-US" dirty="0"/>
            <a:t>. </a:t>
          </a:r>
        </a:p>
      </dgm:t>
    </dgm:pt>
    <dgm:pt modelId="{C8A696C9-FE1B-45B2-84BB-A593F743F74F}" type="parTrans" cxnId="{E0C05824-0CDE-4E66-ADA9-77A0F9425422}">
      <dgm:prSet/>
      <dgm:spPr/>
      <dgm:t>
        <a:bodyPr/>
        <a:lstStyle/>
        <a:p>
          <a:endParaRPr lang="en-US"/>
        </a:p>
      </dgm:t>
    </dgm:pt>
    <dgm:pt modelId="{DC44D6E2-268D-4D2F-8D30-547AD5D4FFC3}" type="sibTrans" cxnId="{E0C05824-0CDE-4E66-ADA9-77A0F9425422}">
      <dgm:prSet/>
      <dgm:spPr/>
      <dgm:t>
        <a:bodyPr/>
        <a:lstStyle/>
        <a:p>
          <a:endParaRPr lang="en-US"/>
        </a:p>
      </dgm:t>
    </dgm:pt>
    <dgm:pt modelId="{2FCD8982-4857-4DF5-9D5D-802A38B179B0}" type="pres">
      <dgm:prSet presAssocID="{E9516FA9-86E5-464E-ADA4-3264A7AB3378}" presName="outerComposite" presStyleCnt="0">
        <dgm:presLayoutVars>
          <dgm:chMax val="5"/>
          <dgm:dir/>
          <dgm:resizeHandles val="exact"/>
        </dgm:presLayoutVars>
      </dgm:prSet>
      <dgm:spPr/>
    </dgm:pt>
    <dgm:pt modelId="{B73C1950-6B53-44C0-99B3-EC0D22D9389E}" type="pres">
      <dgm:prSet presAssocID="{E9516FA9-86E5-464E-ADA4-3264A7AB3378}" presName="dummyMaxCanvas" presStyleCnt="0">
        <dgm:presLayoutVars/>
      </dgm:prSet>
      <dgm:spPr/>
    </dgm:pt>
    <dgm:pt modelId="{ABF00390-5EE3-43BF-A053-16A635E8B114}" type="pres">
      <dgm:prSet presAssocID="{E9516FA9-86E5-464E-ADA4-3264A7AB3378}" presName="FourNodes_1" presStyleLbl="node1" presStyleIdx="0" presStyleCnt="4">
        <dgm:presLayoutVars>
          <dgm:bulletEnabled val="1"/>
        </dgm:presLayoutVars>
      </dgm:prSet>
      <dgm:spPr/>
    </dgm:pt>
    <dgm:pt modelId="{073C69E0-ADDA-4F73-960C-BDC0FD79CF16}" type="pres">
      <dgm:prSet presAssocID="{E9516FA9-86E5-464E-ADA4-3264A7AB3378}" presName="FourNodes_2" presStyleLbl="node1" presStyleIdx="1" presStyleCnt="4">
        <dgm:presLayoutVars>
          <dgm:bulletEnabled val="1"/>
        </dgm:presLayoutVars>
      </dgm:prSet>
      <dgm:spPr/>
    </dgm:pt>
    <dgm:pt modelId="{C0D07DE8-37E5-49D1-9353-5A6ED267A879}" type="pres">
      <dgm:prSet presAssocID="{E9516FA9-86E5-464E-ADA4-3264A7AB3378}" presName="FourNodes_3" presStyleLbl="node1" presStyleIdx="2" presStyleCnt="4">
        <dgm:presLayoutVars>
          <dgm:bulletEnabled val="1"/>
        </dgm:presLayoutVars>
      </dgm:prSet>
      <dgm:spPr/>
    </dgm:pt>
    <dgm:pt modelId="{9B2C0882-2A56-4939-80D6-B717A3A0D820}" type="pres">
      <dgm:prSet presAssocID="{E9516FA9-86E5-464E-ADA4-3264A7AB3378}" presName="FourNodes_4" presStyleLbl="node1" presStyleIdx="3" presStyleCnt="4">
        <dgm:presLayoutVars>
          <dgm:bulletEnabled val="1"/>
        </dgm:presLayoutVars>
      </dgm:prSet>
      <dgm:spPr/>
    </dgm:pt>
    <dgm:pt modelId="{84755426-14B6-44FD-B992-57A4B3019234}" type="pres">
      <dgm:prSet presAssocID="{E9516FA9-86E5-464E-ADA4-3264A7AB3378}" presName="FourConn_1-2" presStyleLbl="fgAccFollowNode1" presStyleIdx="0" presStyleCnt="3">
        <dgm:presLayoutVars>
          <dgm:bulletEnabled val="1"/>
        </dgm:presLayoutVars>
      </dgm:prSet>
      <dgm:spPr/>
    </dgm:pt>
    <dgm:pt modelId="{F7CA2CF1-2114-4AF0-B14D-E644EFEDFCB6}" type="pres">
      <dgm:prSet presAssocID="{E9516FA9-86E5-464E-ADA4-3264A7AB3378}" presName="FourConn_2-3" presStyleLbl="fgAccFollowNode1" presStyleIdx="1" presStyleCnt="3">
        <dgm:presLayoutVars>
          <dgm:bulletEnabled val="1"/>
        </dgm:presLayoutVars>
      </dgm:prSet>
      <dgm:spPr/>
    </dgm:pt>
    <dgm:pt modelId="{14872E7E-36F8-430A-B685-285F0573B040}" type="pres">
      <dgm:prSet presAssocID="{E9516FA9-86E5-464E-ADA4-3264A7AB3378}" presName="FourConn_3-4" presStyleLbl="fgAccFollowNode1" presStyleIdx="2" presStyleCnt="3">
        <dgm:presLayoutVars>
          <dgm:bulletEnabled val="1"/>
        </dgm:presLayoutVars>
      </dgm:prSet>
      <dgm:spPr/>
    </dgm:pt>
    <dgm:pt modelId="{F05872F0-E2B7-4278-BB9C-9EAB44B08D73}" type="pres">
      <dgm:prSet presAssocID="{E9516FA9-86E5-464E-ADA4-3264A7AB3378}" presName="FourNodes_1_text" presStyleLbl="node1" presStyleIdx="3" presStyleCnt="4">
        <dgm:presLayoutVars>
          <dgm:bulletEnabled val="1"/>
        </dgm:presLayoutVars>
      </dgm:prSet>
      <dgm:spPr/>
    </dgm:pt>
    <dgm:pt modelId="{849593BD-5C6F-4E07-8F78-6E03E445627D}" type="pres">
      <dgm:prSet presAssocID="{E9516FA9-86E5-464E-ADA4-3264A7AB3378}" presName="FourNodes_2_text" presStyleLbl="node1" presStyleIdx="3" presStyleCnt="4">
        <dgm:presLayoutVars>
          <dgm:bulletEnabled val="1"/>
        </dgm:presLayoutVars>
      </dgm:prSet>
      <dgm:spPr/>
    </dgm:pt>
    <dgm:pt modelId="{450F0B91-B8FA-4704-B6E5-D9ED2578342D}" type="pres">
      <dgm:prSet presAssocID="{E9516FA9-86E5-464E-ADA4-3264A7AB3378}" presName="FourNodes_3_text" presStyleLbl="node1" presStyleIdx="3" presStyleCnt="4">
        <dgm:presLayoutVars>
          <dgm:bulletEnabled val="1"/>
        </dgm:presLayoutVars>
      </dgm:prSet>
      <dgm:spPr/>
    </dgm:pt>
    <dgm:pt modelId="{7DEEE80F-8A34-4E2D-BD8C-4573E359AC61}" type="pres">
      <dgm:prSet presAssocID="{E9516FA9-86E5-464E-ADA4-3264A7AB3378}" presName="FourNodes_4_text" presStyleLbl="node1" presStyleIdx="3" presStyleCnt="4">
        <dgm:presLayoutVars>
          <dgm:bulletEnabled val="1"/>
        </dgm:presLayoutVars>
      </dgm:prSet>
      <dgm:spPr/>
    </dgm:pt>
  </dgm:ptLst>
  <dgm:cxnLst>
    <dgm:cxn modelId="{32AD9B16-7A34-436C-94DD-B2777C965D01}" type="presOf" srcId="{EE51AC1F-B4FC-456B-BF6F-CC92AE334F7C}" destId="{84755426-14B6-44FD-B992-57A4B3019234}" srcOrd="0" destOrd="0" presId="urn:microsoft.com/office/officeart/2005/8/layout/vProcess5"/>
    <dgm:cxn modelId="{DA9F6C17-96F3-4FA5-86D0-1CAE7ACA0A30}" type="presOf" srcId="{69256A5F-B3EF-453B-917C-CD610D71E419}" destId="{F7CA2CF1-2114-4AF0-B14D-E644EFEDFCB6}" srcOrd="0" destOrd="0" presId="urn:microsoft.com/office/officeart/2005/8/layout/vProcess5"/>
    <dgm:cxn modelId="{E0C05824-0CDE-4E66-ADA9-77A0F9425422}" srcId="{E9516FA9-86E5-464E-ADA4-3264A7AB3378}" destId="{1A829B96-A0A6-4E08-A70C-9DD65908CCD7}" srcOrd="3" destOrd="0" parTransId="{C8A696C9-FE1B-45B2-84BB-A593F743F74F}" sibTransId="{DC44D6E2-268D-4D2F-8D30-547AD5D4FFC3}"/>
    <dgm:cxn modelId="{E9658731-4245-416E-AB2A-98058F309D14}" type="presOf" srcId="{E9516FA9-86E5-464E-ADA4-3264A7AB3378}" destId="{2FCD8982-4857-4DF5-9D5D-802A38B179B0}" srcOrd="0" destOrd="0" presId="urn:microsoft.com/office/officeart/2005/8/layout/vProcess5"/>
    <dgm:cxn modelId="{EB72695A-7435-4173-90AB-AE6792C02D72}" srcId="{E9516FA9-86E5-464E-ADA4-3264A7AB3378}" destId="{C7DF69A3-2336-40F9-8D09-FAAD04E29AF0}" srcOrd="0" destOrd="0" parTransId="{7BA0F3D1-613C-47E7-903E-D3278511A216}" sibTransId="{EE51AC1F-B4FC-456B-BF6F-CC92AE334F7C}"/>
    <dgm:cxn modelId="{57B4FA89-DC6C-4F33-BE77-D892E4BB16DD}" type="presOf" srcId="{C7DF69A3-2336-40F9-8D09-FAAD04E29AF0}" destId="{ABF00390-5EE3-43BF-A053-16A635E8B114}" srcOrd="0" destOrd="0" presId="urn:microsoft.com/office/officeart/2005/8/layout/vProcess5"/>
    <dgm:cxn modelId="{A4A9068E-B8D9-4FE3-9794-6B5F9181483C}" type="presOf" srcId="{96BB68D5-60D8-42CC-891A-650D4B47F43F}" destId="{C0D07DE8-37E5-49D1-9353-5A6ED267A879}" srcOrd="0" destOrd="0" presId="urn:microsoft.com/office/officeart/2005/8/layout/vProcess5"/>
    <dgm:cxn modelId="{733F409A-B38C-485C-AF86-162FB36EEE60}" type="presOf" srcId="{C7DF69A3-2336-40F9-8D09-FAAD04E29AF0}" destId="{F05872F0-E2B7-4278-BB9C-9EAB44B08D73}" srcOrd="1" destOrd="0" presId="urn:microsoft.com/office/officeart/2005/8/layout/vProcess5"/>
    <dgm:cxn modelId="{34005BAA-258D-4600-877E-A05385B916EE}" type="presOf" srcId="{FEFE81B1-051B-4A10-824C-0AB1C6A986D6}" destId="{14872E7E-36F8-430A-B685-285F0573B040}" srcOrd="0" destOrd="0" presId="urn:microsoft.com/office/officeart/2005/8/layout/vProcess5"/>
    <dgm:cxn modelId="{239EEDAF-0882-401E-A31C-8E80AD80E55C}" type="presOf" srcId="{96BB68D5-60D8-42CC-891A-650D4B47F43F}" destId="{450F0B91-B8FA-4704-B6E5-D9ED2578342D}" srcOrd="1" destOrd="0" presId="urn:microsoft.com/office/officeart/2005/8/layout/vProcess5"/>
    <dgm:cxn modelId="{7C17B5C9-DEC2-47EB-BE97-012269FF86AF}" type="presOf" srcId="{1A829B96-A0A6-4E08-A70C-9DD65908CCD7}" destId="{9B2C0882-2A56-4939-80D6-B717A3A0D820}" srcOrd="0" destOrd="0" presId="urn:microsoft.com/office/officeart/2005/8/layout/vProcess5"/>
    <dgm:cxn modelId="{C865B5CB-BCC9-4874-9326-6180DC24A3FE}" type="presOf" srcId="{3CC5A57B-04A2-4994-9A8D-3F9C9C57D5CC}" destId="{849593BD-5C6F-4E07-8F78-6E03E445627D}" srcOrd="1" destOrd="0" presId="urn:microsoft.com/office/officeart/2005/8/layout/vProcess5"/>
    <dgm:cxn modelId="{3F4F87D1-1F44-437A-946E-BFF91B10E7EC}" type="presOf" srcId="{3CC5A57B-04A2-4994-9A8D-3F9C9C57D5CC}" destId="{073C69E0-ADDA-4F73-960C-BDC0FD79CF16}" srcOrd="0" destOrd="0" presId="urn:microsoft.com/office/officeart/2005/8/layout/vProcess5"/>
    <dgm:cxn modelId="{12F077E6-B125-462A-975F-8023816BE60D}" srcId="{E9516FA9-86E5-464E-ADA4-3264A7AB3378}" destId="{3CC5A57B-04A2-4994-9A8D-3F9C9C57D5CC}" srcOrd="1" destOrd="0" parTransId="{025738FA-552D-4F2E-9267-877F48F92202}" sibTransId="{69256A5F-B3EF-453B-917C-CD610D71E419}"/>
    <dgm:cxn modelId="{BACFFBE7-4072-4E4A-BCE3-1C40793BEB26}" srcId="{E9516FA9-86E5-464E-ADA4-3264A7AB3378}" destId="{96BB68D5-60D8-42CC-891A-650D4B47F43F}" srcOrd="2" destOrd="0" parTransId="{79D13074-DDC7-4F1D-97CB-9DF09522A527}" sibTransId="{FEFE81B1-051B-4A10-824C-0AB1C6A986D6}"/>
    <dgm:cxn modelId="{3E67A2F7-B8CA-4E0C-B2F2-C587C271F6EA}" type="presOf" srcId="{1A829B96-A0A6-4E08-A70C-9DD65908CCD7}" destId="{7DEEE80F-8A34-4E2D-BD8C-4573E359AC61}" srcOrd="1" destOrd="0" presId="urn:microsoft.com/office/officeart/2005/8/layout/vProcess5"/>
    <dgm:cxn modelId="{E1C0BE0B-C55D-4747-A79A-D9EB315DDEC6}" type="presParOf" srcId="{2FCD8982-4857-4DF5-9D5D-802A38B179B0}" destId="{B73C1950-6B53-44C0-99B3-EC0D22D9389E}" srcOrd="0" destOrd="0" presId="urn:microsoft.com/office/officeart/2005/8/layout/vProcess5"/>
    <dgm:cxn modelId="{83BFF1B1-801B-416C-AA02-CA1C35BC99A7}" type="presParOf" srcId="{2FCD8982-4857-4DF5-9D5D-802A38B179B0}" destId="{ABF00390-5EE3-43BF-A053-16A635E8B114}" srcOrd="1" destOrd="0" presId="urn:microsoft.com/office/officeart/2005/8/layout/vProcess5"/>
    <dgm:cxn modelId="{3B26FA1A-7537-490E-BCAA-D99015C0472F}" type="presParOf" srcId="{2FCD8982-4857-4DF5-9D5D-802A38B179B0}" destId="{073C69E0-ADDA-4F73-960C-BDC0FD79CF16}" srcOrd="2" destOrd="0" presId="urn:microsoft.com/office/officeart/2005/8/layout/vProcess5"/>
    <dgm:cxn modelId="{ADB4BC0D-AA7B-42AA-974C-C00E2231BE94}" type="presParOf" srcId="{2FCD8982-4857-4DF5-9D5D-802A38B179B0}" destId="{C0D07DE8-37E5-49D1-9353-5A6ED267A879}" srcOrd="3" destOrd="0" presId="urn:microsoft.com/office/officeart/2005/8/layout/vProcess5"/>
    <dgm:cxn modelId="{4A9988B0-8B02-4CBB-A755-E8996AB4A707}" type="presParOf" srcId="{2FCD8982-4857-4DF5-9D5D-802A38B179B0}" destId="{9B2C0882-2A56-4939-80D6-B717A3A0D820}" srcOrd="4" destOrd="0" presId="urn:microsoft.com/office/officeart/2005/8/layout/vProcess5"/>
    <dgm:cxn modelId="{A83D3C82-AADA-4915-AB28-2E4B6794B560}" type="presParOf" srcId="{2FCD8982-4857-4DF5-9D5D-802A38B179B0}" destId="{84755426-14B6-44FD-B992-57A4B3019234}" srcOrd="5" destOrd="0" presId="urn:microsoft.com/office/officeart/2005/8/layout/vProcess5"/>
    <dgm:cxn modelId="{47470974-1CC6-424B-B66D-9795B8638D88}" type="presParOf" srcId="{2FCD8982-4857-4DF5-9D5D-802A38B179B0}" destId="{F7CA2CF1-2114-4AF0-B14D-E644EFEDFCB6}" srcOrd="6" destOrd="0" presId="urn:microsoft.com/office/officeart/2005/8/layout/vProcess5"/>
    <dgm:cxn modelId="{0EEE867F-F241-4E22-96E5-0B44215CF2FD}" type="presParOf" srcId="{2FCD8982-4857-4DF5-9D5D-802A38B179B0}" destId="{14872E7E-36F8-430A-B685-285F0573B040}" srcOrd="7" destOrd="0" presId="urn:microsoft.com/office/officeart/2005/8/layout/vProcess5"/>
    <dgm:cxn modelId="{AB182095-7379-40AB-9482-C5895EDA11A9}" type="presParOf" srcId="{2FCD8982-4857-4DF5-9D5D-802A38B179B0}" destId="{F05872F0-E2B7-4278-BB9C-9EAB44B08D73}" srcOrd="8" destOrd="0" presId="urn:microsoft.com/office/officeart/2005/8/layout/vProcess5"/>
    <dgm:cxn modelId="{1EED93E4-A07F-446F-90E8-EABCBB510A35}" type="presParOf" srcId="{2FCD8982-4857-4DF5-9D5D-802A38B179B0}" destId="{849593BD-5C6F-4E07-8F78-6E03E445627D}" srcOrd="9" destOrd="0" presId="urn:microsoft.com/office/officeart/2005/8/layout/vProcess5"/>
    <dgm:cxn modelId="{EC5153F7-3A8F-439E-B86A-A700FC046F5A}" type="presParOf" srcId="{2FCD8982-4857-4DF5-9D5D-802A38B179B0}" destId="{450F0B91-B8FA-4704-B6E5-D9ED2578342D}" srcOrd="10" destOrd="0" presId="urn:microsoft.com/office/officeart/2005/8/layout/vProcess5"/>
    <dgm:cxn modelId="{79D0678D-938D-42AD-AB9A-76701F4B9927}" type="presParOf" srcId="{2FCD8982-4857-4DF5-9D5D-802A38B179B0}" destId="{7DEEE80F-8A34-4E2D-BD8C-4573E359AC61}"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A60F2-4640-4648-B232-ADC01D9BEE0D}">
      <dsp:nvSpPr>
        <dsp:cNvPr id="0" name=""/>
        <dsp:cNvSpPr/>
      </dsp:nvSpPr>
      <dsp:spPr>
        <a:xfrm rot="16200000">
          <a:off x="-910386" y="912370"/>
          <a:ext cx="3771636" cy="1946895"/>
        </a:xfrm>
        <a:prstGeom prst="flowChartManualOperati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0" tIns="0" rIns="215925" bIns="0" numCol="1" spcCol="1270" anchor="ctr" anchorCtr="0">
          <a:noAutofit/>
        </a:bodyPr>
        <a:lstStyle/>
        <a:p>
          <a:pPr marL="0" lvl="0" indent="0" algn="ctr" defTabSz="1511300" rtl="1">
            <a:lnSpc>
              <a:spcPct val="90000"/>
            </a:lnSpc>
            <a:spcBef>
              <a:spcPct val="0"/>
            </a:spcBef>
            <a:spcAft>
              <a:spcPct val="35000"/>
            </a:spcAft>
            <a:buNone/>
          </a:pPr>
          <a:r>
            <a:rPr lang="ar-AE" sz="3400" kern="1200" dirty="0"/>
            <a:t>مقدمة عن اسباب ارتفاع الدين العام</a:t>
          </a:r>
          <a:endParaRPr lang="en-US" sz="3400" kern="1200" dirty="0"/>
        </a:p>
      </dsp:txBody>
      <dsp:txXfrm rot="5400000">
        <a:off x="1984" y="754327"/>
        <a:ext cx="1946895" cy="2262982"/>
      </dsp:txXfrm>
    </dsp:sp>
    <dsp:sp modelId="{51C07B27-5B5A-4E94-BB15-16C90BC35DE7}">
      <dsp:nvSpPr>
        <dsp:cNvPr id="0" name=""/>
        <dsp:cNvSpPr/>
      </dsp:nvSpPr>
      <dsp:spPr>
        <a:xfrm rot="16200000">
          <a:off x="1182525" y="912370"/>
          <a:ext cx="3771636" cy="1946895"/>
        </a:xfrm>
        <a:prstGeom prst="flowChartManualOperati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0" tIns="0" rIns="215925" bIns="0" numCol="1" spcCol="1270" anchor="ctr" anchorCtr="0">
          <a:noAutofit/>
        </a:bodyPr>
        <a:lstStyle/>
        <a:p>
          <a:pPr marL="0" lvl="0" indent="0" algn="ctr" defTabSz="1511300" rtl="1">
            <a:lnSpc>
              <a:spcPct val="90000"/>
            </a:lnSpc>
            <a:spcBef>
              <a:spcPct val="0"/>
            </a:spcBef>
            <a:spcAft>
              <a:spcPct val="35000"/>
            </a:spcAft>
            <a:buNone/>
          </a:pPr>
          <a:r>
            <a:rPr lang="ar-AE" sz="3400" kern="1200" dirty="0"/>
            <a:t>مؤشرات الدين</a:t>
          </a:r>
          <a:endParaRPr lang="en-US" sz="3400" kern="1200" dirty="0"/>
        </a:p>
      </dsp:txBody>
      <dsp:txXfrm rot="5400000">
        <a:off x="2094895" y="754327"/>
        <a:ext cx="1946895" cy="2262982"/>
      </dsp:txXfrm>
    </dsp:sp>
    <dsp:sp modelId="{59A6AD54-D730-455A-9A65-6C8D70440564}">
      <dsp:nvSpPr>
        <dsp:cNvPr id="0" name=""/>
        <dsp:cNvSpPr/>
      </dsp:nvSpPr>
      <dsp:spPr>
        <a:xfrm rot="16200000">
          <a:off x="3275438" y="912370"/>
          <a:ext cx="3771636" cy="1946895"/>
        </a:xfrm>
        <a:prstGeom prst="flowChartManualOperati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0" tIns="0" rIns="215925" bIns="0" numCol="1" spcCol="1270" anchor="ctr" anchorCtr="0">
          <a:noAutofit/>
        </a:bodyPr>
        <a:lstStyle/>
        <a:p>
          <a:pPr marL="0" lvl="0" indent="0" algn="ctr" defTabSz="1511300" rtl="1">
            <a:lnSpc>
              <a:spcPct val="90000"/>
            </a:lnSpc>
            <a:spcBef>
              <a:spcPct val="0"/>
            </a:spcBef>
            <a:spcAft>
              <a:spcPct val="35000"/>
            </a:spcAft>
            <a:buNone/>
          </a:pPr>
          <a:r>
            <a:rPr lang="ar-AE" sz="3400" kern="1200" dirty="0"/>
            <a:t>مؤشرات الاستدامة	</a:t>
          </a:r>
          <a:endParaRPr lang="en-US" sz="3400" kern="1200" dirty="0"/>
        </a:p>
      </dsp:txBody>
      <dsp:txXfrm rot="5400000">
        <a:off x="4187808" y="754327"/>
        <a:ext cx="1946895" cy="2262982"/>
      </dsp:txXfrm>
    </dsp:sp>
    <dsp:sp modelId="{4AE6A129-CBBD-4B0C-A5EA-2DF0670425A1}">
      <dsp:nvSpPr>
        <dsp:cNvPr id="0" name=""/>
        <dsp:cNvSpPr/>
      </dsp:nvSpPr>
      <dsp:spPr>
        <a:xfrm rot="16200000">
          <a:off x="5368350" y="912370"/>
          <a:ext cx="3771636" cy="1946895"/>
        </a:xfrm>
        <a:prstGeom prst="flowChartManualOperati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0" tIns="0" rIns="215925" bIns="0" numCol="1" spcCol="1270" anchor="ctr" anchorCtr="0">
          <a:noAutofit/>
        </a:bodyPr>
        <a:lstStyle/>
        <a:p>
          <a:pPr marL="0" lvl="0" indent="0" algn="ctr" defTabSz="1511300" rtl="1">
            <a:lnSpc>
              <a:spcPct val="90000"/>
            </a:lnSpc>
            <a:spcBef>
              <a:spcPct val="0"/>
            </a:spcBef>
            <a:spcAft>
              <a:spcPct val="35000"/>
            </a:spcAft>
            <a:buNone/>
          </a:pPr>
          <a:r>
            <a:rPr lang="ar-AE" sz="3400" kern="1200" dirty="0"/>
            <a:t>المخاطر المالية والسيادية	</a:t>
          </a:r>
          <a:endParaRPr lang="en-US" sz="3400" kern="1200" dirty="0"/>
        </a:p>
      </dsp:txBody>
      <dsp:txXfrm rot="5400000">
        <a:off x="6280720" y="754327"/>
        <a:ext cx="1946895" cy="22629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A90155-DBD2-42BA-A5BF-64E49A164D18}">
      <dsp:nvSpPr>
        <dsp:cNvPr id="0" name=""/>
        <dsp:cNvSpPr/>
      </dsp:nvSpPr>
      <dsp:spPr>
        <a:xfrm>
          <a:off x="2118461" y="1311622"/>
          <a:ext cx="454947" cy="91440"/>
        </a:xfrm>
        <a:custGeom>
          <a:avLst/>
          <a:gdLst/>
          <a:ahLst/>
          <a:cxnLst/>
          <a:rect l="0" t="0" r="0" b="0"/>
          <a:pathLst>
            <a:path>
              <a:moveTo>
                <a:pt x="0" y="45720"/>
              </a:moveTo>
              <a:lnTo>
                <a:pt x="454947" y="45720"/>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600200" rtl="1">
            <a:lnSpc>
              <a:spcPct val="90000"/>
            </a:lnSpc>
            <a:spcBef>
              <a:spcPct val="0"/>
            </a:spcBef>
            <a:spcAft>
              <a:spcPct val="35000"/>
            </a:spcAft>
            <a:buNone/>
          </a:pPr>
          <a:endParaRPr lang="en-US" sz="3600" b="1" kern="1200"/>
        </a:p>
      </dsp:txBody>
      <dsp:txXfrm>
        <a:off x="2333796" y="1354912"/>
        <a:ext cx="24277" cy="4860"/>
      </dsp:txXfrm>
    </dsp:sp>
    <dsp:sp modelId="{29EED71B-5262-4511-A742-E1DED95894AC}">
      <dsp:nvSpPr>
        <dsp:cNvPr id="0" name=""/>
        <dsp:cNvSpPr/>
      </dsp:nvSpPr>
      <dsp:spPr>
        <a:xfrm>
          <a:off x="9183" y="724019"/>
          <a:ext cx="2111077" cy="126664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3445" tIns="108583" rIns="103445" bIns="108583" numCol="1" spcCol="1270" anchor="ctr" anchorCtr="0">
          <a:noAutofit/>
        </a:bodyPr>
        <a:lstStyle/>
        <a:p>
          <a:pPr marL="0" lvl="0" indent="0" algn="ctr" defTabSz="444500" rtl="1">
            <a:lnSpc>
              <a:spcPct val="90000"/>
            </a:lnSpc>
            <a:spcBef>
              <a:spcPct val="0"/>
            </a:spcBef>
            <a:spcAft>
              <a:spcPct val="35000"/>
            </a:spcAft>
            <a:buNone/>
          </a:pPr>
          <a:r>
            <a:rPr lang="ar-AE" sz="1000" b="1" kern="1200"/>
            <a:t>منذ عقد ونيف، تعرض الاقتصاد العالمي ومعه اقتصاديات الدول العربية بدرجات متباينة لمجموعة من الصدمات أدت إلى تراكم الدين العام وما تبعه من مخاطر على مستوى التصنيف السيادي وتباطؤ معدلات النمو الاقتصادي. أهم هذه الصدمات،</a:t>
          </a:r>
          <a:endParaRPr lang="en-US" sz="1000" b="1" kern="1200"/>
        </a:p>
      </dsp:txBody>
      <dsp:txXfrm>
        <a:off x="9183" y="724019"/>
        <a:ext cx="2111077" cy="1266646"/>
      </dsp:txXfrm>
    </dsp:sp>
    <dsp:sp modelId="{A209B4C1-EBF6-4662-90E5-FDB0DA772FEA}">
      <dsp:nvSpPr>
        <dsp:cNvPr id="0" name=""/>
        <dsp:cNvSpPr/>
      </dsp:nvSpPr>
      <dsp:spPr>
        <a:xfrm>
          <a:off x="4715086" y="1311622"/>
          <a:ext cx="454947" cy="91440"/>
        </a:xfrm>
        <a:custGeom>
          <a:avLst/>
          <a:gdLst/>
          <a:ahLst/>
          <a:cxnLst/>
          <a:rect l="0" t="0" r="0" b="0"/>
          <a:pathLst>
            <a:path>
              <a:moveTo>
                <a:pt x="0" y="45720"/>
              </a:moveTo>
              <a:lnTo>
                <a:pt x="454947" y="45720"/>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600200" rtl="1">
            <a:lnSpc>
              <a:spcPct val="90000"/>
            </a:lnSpc>
            <a:spcBef>
              <a:spcPct val="0"/>
            </a:spcBef>
            <a:spcAft>
              <a:spcPct val="35000"/>
            </a:spcAft>
            <a:buNone/>
          </a:pPr>
          <a:endParaRPr lang="en-US" sz="3600" b="1" kern="1200"/>
        </a:p>
      </dsp:txBody>
      <dsp:txXfrm>
        <a:off x="4930421" y="1354912"/>
        <a:ext cx="24277" cy="4860"/>
      </dsp:txXfrm>
    </dsp:sp>
    <dsp:sp modelId="{205276DF-843F-4AC5-9104-F6924CDDDBC2}">
      <dsp:nvSpPr>
        <dsp:cNvPr id="0" name=""/>
        <dsp:cNvSpPr/>
      </dsp:nvSpPr>
      <dsp:spPr>
        <a:xfrm>
          <a:off x="2605808" y="724019"/>
          <a:ext cx="2111077" cy="126664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3445" tIns="108583" rIns="103445" bIns="108583" numCol="1" spcCol="1270" anchor="ctr" anchorCtr="0">
          <a:noAutofit/>
        </a:bodyPr>
        <a:lstStyle/>
        <a:p>
          <a:pPr marL="0" lvl="0" indent="0" algn="ctr" defTabSz="444500" rtl="1">
            <a:lnSpc>
              <a:spcPct val="90000"/>
            </a:lnSpc>
            <a:spcBef>
              <a:spcPct val="0"/>
            </a:spcBef>
            <a:spcAft>
              <a:spcPct val="35000"/>
            </a:spcAft>
            <a:buNone/>
          </a:pPr>
          <a:r>
            <a:rPr lang="ar-AE" sz="1000" b="1" kern="1200" dirty="0"/>
            <a:t>الأزمة الاقتصادية والمالية لعام 2008، وكنتيجة لذلك، أزمة الديون السيادية في أوروبا (2011/2012) التي بدورها أثرت نوعا ما على تباطؤ النمو في الدول المرتبطة تجاريا بهذه المجموعة كدول شمال إفريقيا العربية.</a:t>
          </a:r>
          <a:endParaRPr lang="en-US" sz="1000" b="1" kern="1200" dirty="0"/>
        </a:p>
      </dsp:txBody>
      <dsp:txXfrm>
        <a:off x="2605808" y="724019"/>
        <a:ext cx="2111077" cy="1266646"/>
      </dsp:txXfrm>
    </dsp:sp>
    <dsp:sp modelId="{C8D2BD64-D1C3-4B12-B0D4-D6BD183851D6}">
      <dsp:nvSpPr>
        <dsp:cNvPr id="0" name=""/>
        <dsp:cNvSpPr/>
      </dsp:nvSpPr>
      <dsp:spPr>
        <a:xfrm>
          <a:off x="1064722" y="1988865"/>
          <a:ext cx="5193250" cy="454947"/>
        </a:xfrm>
        <a:custGeom>
          <a:avLst/>
          <a:gdLst/>
          <a:ahLst/>
          <a:cxnLst/>
          <a:rect l="0" t="0" r="0" b="0"/>
          <a:pathLst>
            <a:path>
              <a:moveTo>
                <a:pt x="5193250" y="0"/>
              </a:moveTo>
              <a:lnTo>
                <a:pt x="5193250" y="244573"/>
              </a:lnTo>
              <a:lnTo>
                <a:pt x="0" y="244573"/>
              </a:lnTo>
              <a:lnTo>
                <a:pt x="0" y="454947"/>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600200" rtl="1">
            <a:lnSpc>
              <a:spcPct val="90000"/>
            </a:lnSpc>
            <a:spcBef>
              <a:spcPct val="0"/>
            </a:spcBef>
            <a:spcAft>
              <a:spcPct val="35000"/>
            </a:spcAft>
            <a:buNone/>
          </a:pPr>
          <a:endParaRPr lang="en-US" sz="3600" b="1" kern="1200"/>
        </a:p>
      </dsp:txBody>
      <dsp:txXfrm>
        <a:off x="3530950" y="2213909"/>
        <a:ext cx="260794" cy="4860"/>
      </dsp:txXfrm>
    </dsp:sp>
    <dsp:sp modelId="{1D584513-055A-4CA1-8BCC-EC0747D14A39}">
      <dsp:nvSpPr>
        <dsp:cNvPr id="0" name=""/>
        <dsp:cNvSpPr/>
      </dsp:nvSpPr>
      <dsp:spPr>
        <a:xfrm>
          <a:off x="5202433" y="724019"/>
          <a:ext cx="2111077" cy="126664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3445" tIns="108583" rIns="103445" bIns="108583" numCol="1" spcCol="1270" anchor="ctr" anchorCtr="0">
          <a:noAutofit/>
        </a:bodyPr>
        <a:lstStyle/>
        <a:p>
          <a:pPr marL="0" lvl="0" indent="0" algn="ctr" defTabSz="444500" rtl="1">
            <a:lnSpc>
              <a:spcPct val="90000"/>
            </a:lnSpc>
            <a:spcBef>
              <a:spcPct val="0"/>
            </a:spcBef>
            <a:spcAft>
              <a:spcPct val="35000"/>
            </a:spcAft>
            <a:buNone/>
          </a:pPr>
          <a:r>
            <a:rPr lang="ar-AE" sz="1000" b="1" kern="1200"/>
            <a:t>بالإضافة إلى التطورات المحلية والإقليمية في بعض الدول العربية منذ العام 2011 وما تلاها من تأثيرات مباشرة وغير مباشرة على المالية العامة (نسب العجز والدين العام) بسبب الإنفاق المتزايد وضعف الإيرادات في ظل تراجع النمو الاقتصادي.</a:t>
          </a:r>
          <a:endParaRPr lang="en-US" sz="1000" b="1" kern="1200"/>
        </a:p>
      </dsp:txBody>
      <dsp:txXfrm>
        <a:off x="5202433" y="724019"/>
        <a:ext cx="2111077" cy="1266646"/>
      </dsp:txXfrm>
    </dsp:sp>
    <dsp:sp modelId="{685995C8-B69B-4507-97B9-47544A52526A}">
      <dsp:nvSpPr>
        <dsp:cNvPr id="0" name=""/>
        <dsp:cNvSpPr/>
      </dsp:nvSpPr>
      <dsp:spPr>
        <a:xfrm>
          <a:off x="2118461" y="3063816"/>
          <a:ext cx="454947" cy="91440"/>
        </a:xfrm>
        <a:custGeom>
          <a:avLst/>
          <a:gdLst/>
          <a:ahLst/>
          <a:cxnLst/>
          <a:rect l="0" t="0" r="0" b="0"/>
          <a:pathLst>
            <a:path>
              <a:moveTo>
                <a:pt x="0" y="45720"/>
              </a:moveTo>
              <a:lnTo>
                <a:pt x="454947" y="45720"/>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600200" rtl="1">
            <a:lnSpc>
              <a:spcPct val="90000"/>
            </a:lnSpc>
            <a:spcBef>
              <a:spcPct val="0"/>
            </a:spcBef>
            <a:spcAft>
              <a:spcPct val="35000"/>
            </a:spcAft>
            <a:buNone/>
          </a:pPr>
          <a:endParaRPr lang="en-US" sz="3600" b="1" kern="1200"/>
        </a:p>
      </dsp:txBody>
      <dsp:txXfrm>
        <a:off x="2333796" y="3107106"/>
        <a:ext cx="24277" cy="4860"/>
      </dsp:txXfrm>
    </dsp:sp>
    <dsp:sp modelId="{9A15833A-9AF7-477D-A78C-DF0D1A89A8B0}">
      <dsp:nvSpPr>
        <dsp:cNvPr id="0" name=""/>
        <dsp:cNvSpPr/>
      </dsp:nvSpPr>
      <dsp:spPr>
        <a:xfrm>
          <a:off x="9183" y="2476213"/>
          <a:ext cx="2111077" cy="126664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3445" tIns="108583" rIns="103445" bIns="108583" numCol="1" spcCol="1270" anchor="ctr" anchorCtr="0">
          <a:noAutofit/>
        </a:bodyPr>
        <a:lstStyle/>
        <a:p>
          <a:pPr marL="0" lvl="0" indent="0" algn="ctr" defTabSz="444500" rtl="1">
            <a:lnSpc>
              <a:spcPct val="90000"/>
            </a:lnSpc>
            <a:spcBef>
              <a:spcPct val="0"/>
            </a:spcBef>
            <a:spcAft>
              <a:spcPct val="35000"/>
            </a:spcAft>
            <a:buNone/>
          </a:pPr>
          <a:r>
            <a:rPr lang="ar-AE" sz="1000" b="1" kern="1200"/>
            <a:t>وفي عام 2014، انهارت أسعار البترول إلى مستويات منخفضة لتشكل صدمة لإيرادات الدول النفطية التي أثرت على الموازنات العامة لهذه الدول مما دفعها نحو استخدام جزء من احتياطياتها وكذلك الاستدانة لتغطية عجز الموازنة.</a:t>
          </a:r>
          <a:endParaRPr lang="en-US" sz="1000" b="1" kern="1200"/>
        </a:p>
      </dsp:txBody>
      <dsp:txXfrm>
        <a:off x="9183" y="2476213"/>
        <a:ext cx="2111077" cy="1266646"/>
      </dsp:txXfrm>
    </dsp:sp>
    <dsp:sp modelId="{52838657-8E0A-4A64-A2C7-27F1D3EA8E4C}">
      <dsp:nvSpPr>
        <dsp:cNvPr id="0" name=""/>
        <dsp:cNvSpPr/>
      </dsp:nvSpPr>
      <dsp:spPr>
        <a:xfrm>
          <a:off x="4715086" y="3063816"/>
          <a:ext cx="454947" cy="91440"/>
        </a:xfrm>
        <a:custGeom>
          <a:avLst/>
          <a:gdLst/>
          <a:ahLst/>
          <a:cxnLst/>
          <a:rect l="0" t="0" r="0" b="0"/>
          <a:pathLst>
            <a:path>
              <a:moveTo>
                <a:pt x="0" y="45720"/>
              </a:moveTo>
              <a:lnTo>
                <a:pt x="454947" y="45720"/>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600200" rtl="1">
            <a:lnSpc>
              <a:spcPct val="90000"/>
            </a:lnSpc>
            <a:spcBef>
              <a:spcPct val="0"/>
            </a:spcBef>
            <a:spcAft>
              <a:spcPct val="35000"/>
            </a:spcAft>
            <a:buNone/>
          </a:pPr>
          <a:endParaRPr lang="en-US" sz="3600" b="1" kern="1200"/>
        </a:p>
      </dsp:txBody>
      <dsp:txXfrm>
        <a:off x="4930421" y="3107106"/>
        <a:ext cx="24277" cy="4860"/>
      </dsp:txXfrm>
    </dsp:sp>
    <dsp:sp modelId="{C69A61F8-980D-4786-A277-884EA179F042}">
      <dsp:nvSpPr>
        <dsp:cNvPr id="0" name=""/>
        <dsp:cNvSpPr/>
      </dsp:nvSpPr>
      <dsp:spPr>
        <a:xfrm>
          <a:off x="2605808" y="2476213"/>
          <a:ext cx="2111077" cy="126664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3445" tIns="108583" rIns="103445" bIns="108583" numCol="1" spcCol="1270" anchor="ctr" anchorCtr="0">
          <a:noAutofit/>
        </a:bodyPr>
        <a:lstStyle/>
        <a:p>
          <a:pPr marL="0" lvl="0" indent="0" algn="ctr" defTabSz="444500" rtl="1">
            <a:lnSpc>
              <a:spcPct val="90000"/>
            </a:lnSpc>
            <a:spcBef>
              <a:spcPct val="0"/>
            </a:spcBef>
            <a:spcAft>
              <a:spcPct val="35000"/>
            </a:spcAft>
            <a:buNone/>
          </a:pPr>
          <a:r>
            <a:rPr lang="ar-AE" sz="1000" b="1" kern="1200"/>
            <a:t>في عام 2020، جاء فيروس كورونا المستجد ليزيد تحدياً قوياً على الدول العربية وينهك الموازنات العامة، ويزيد من أعباء المديونية في ظل ارتفاع النفقات العامة بسبب حزم التحفيز الكبيرة التي تبنتها الدول وتراجع الإيرادات بفعل إغلاق كثير من القطاعات الاقتصادية، والركود الاقتصادي الكبير. في نهاية عام 2021.</a:t>
          </a:r>
          <a:endParaRPr lang="en-US" sz="1000" b="1" kern="1200"/>
        </a:p>
      </dsp:txBody>
      <dsp:txXfrm>
        <a:off x="2605808" y="2476213"/>
        <a:ext cx="2111077" cy="1266646"/>
      </dsp:txXfrm>
    </dsp:sp>
    <dsp:sp modelId="{AD35FEAB-EDA4-451D-BE84-684239A67546}">
      <dsp:nvSpPr>
        <dsp:cNvPr id="0" name=""/>
        <dsp:cNvSpPr/>
      </dsp:nvSpPr>
      <dsp:spPr>
        <a:xfrm>
          <a:off x="5202433" y="2476213"/>
          <a:ext cx="2111077" cy="126664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3445" tIns="108583" rIns="103445" bIns="108583" numCol="1" spcCol="1270" anchor="ctr" anchorCtr="0">
          <a:noAutofit/>
        </a:bodyPr>
        <a:lstStyle/>
        <a:p>
          <a:pPr marL="0" lvl="0" indent="0" algn="ctr" defTabSz="400050" rtl="1">
            <a:lnSpc>
              <a:spcPct val="90000"/>
            </a:lnSpc>
            <a:spcBef>
              <a:spcPct val="0"/>
            </a:spcBef>
            <a:spcAft>
              <a:spcPct val="35000"/>
            </a:spcAft>
            <a:buNone/>
          </a:pPr>
          <a:r>
            <a:rPr lang="ar-SA" sz="900" b="1" kern="1200" dirty="0"/>
            <a:t>ساهمت كل هذه العوامل في </a:t>
          </a:r>
          <a:r>
            <a:rPr lang="ar-AE" sz="900" b="1" kern="1200" dirty="0"/>
            <a:t>زيادة</a:t>
          </a:r>
          <a:r>
            <a:rPr lang="ar-SA" sz="900" b="1" kern="1200" dirty="0"/>
            <a:t> مستويات الدين بشكل ملحوظ في المنطقة العربية بحوالي 29 نقطة مائوية، حيث ارتفع متوسط الدين العام إلى الناتج المحلي الإجمالي </a:t>
          </a:r>
          <a:r>
            <a:rPr lang="ar-AE" sz="900" b="1" kern="1200" dirty="0"/>
            <a:t>بالنسبة لعينة من الدول العربية المقترضة </a:t>
          </a:r>
          <a:r>
            <a:rPr lang="ar-SA" sz="900" b="1" kern="1200" dirty="0"/>
            <a:t>من  حوالي 78 في المائة </a:t>
          </a:r>
          <a:r>
            <a:rPr lang="ar-AE" sz="900" b="1" kern="1200" dirty="0"/>
            <a:t>في</a:t>
          </a:r>
          <a:r>
            <a:rPr lang="ar-SA" sz="900" b="1" kern="1200" dirty="0"/>
            <a:t> عام 2013 إلى حوالي 107 في المائة في عام 2021 (حسب إحصاءات التقرير العربي الموحد، </a:t>
          </a:r>
          <a:r>
            <a:rPr lang="en-US" sz="1000" b="1" kern="1200" dirty="0"/>
            <a:t>2021</a:t>
          </a:r>
          <a:r>
            <a:rPr lang="ar-SA" sz="1000" b="1" kern="1200" dirty="0"/>
            <a:t>). </a:t>
          </a:r>
          <a:endParaRPr lang="en-US" sz="1000" b="1" kern="1200" dirty="0"/>
        </a:p>
      </dsp:txBody>
      <dsp:txXfrm>
        <a:off x="5202433" y="2476213"/>
        <a:ext cx="2111077" cy="12666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20C290-A2CC-4852-97CA-8DDA93D9B89D}">
      <dsp:nvSpPr>
        <dsp:cNvPr id="0" name=""/>
        <dsp:cNvSpPr/>
      </dsp:nvSpPr>
      <dsp:spPr>
        <a:xfrm>
          <a:off x="2720874" y="538052"/>
          <a:ext cx="414267" cy="91440"/>
        </a:xfrm>
        <a:custGeom>
          <a:avLst/>
          <a:gdLst/>
          <a:ahLst/>
          <a:cxnLst/>
          <a:rect l="0" t="0" r="0" b="0"/>
          <a:pathLst>
            <a:path>
              <a:moveTo>
                <a:pt x="0" y="45720"/>
              </a:moveTo>
              <a:lnTo>
                <a:pt x="414267" y="45720"/>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16886" y="581546"/>
        <a:ext cx="22243" cy="4453"/>
      </dsp:txXfrm>
    </dsp:sp>
    <dsp:sp modelId="{EF7B92BC-9810-4898-98F9-95A9B627CF80}">
      <dsp:nvSpPr>
        <dsp:cNvPr id="0" name=""/>
        <dsp:cNvSpPr/>
      </dsp:nvSpPr>
      <dsp:spPr>
        <a:xfrm>
          <a:off x="788469" y="3511"/>
          <a:ext cx="1934204" cy="116052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4778" tIns="99486" rIns="94778" bIns="99486" numCol="1" spcCol="1270" anchor="ctr" anchorCtr="0">
          <a:noAutofit/>
        </a:bodyPr>
        <a:lstStyle/>
        <a:p>
          <a:pPr marL="0" lvl="0" indent="0" algn="ctr" defTabSz="466725" rtl="1">
            <a:lnSpc>
              <a:spcPct val="90000"/>
            </a:lnSpc>
            <a:spcBef>
              <a:spcPct val="0"/>
            </a:spcBef>
            <a:spcAft>
              <a:spcPct val="35000"/>
            </a:spcAft>
            <a:buNone/>
          </a:pPr>
          <a:r>
            <a:rPr lang="ar-AE" sz="1050" b="1" kern="1200" dirty="0"/>
            <a:t>نسبة الدين إلى الناتج المحلي الإجمالي</a:t>
          </a:r>
          <a:r>
            <a:rPr lang="ar-AE" sz="800" kern="1200" dirty="0"/>
            <a:t>: </a:t>
          </a:r>
          <a:endParaRPr lang="en-AE" sz="800" kern="1200" dirty="0"/>
        </a:p>
        <a:p>
          <a:pPr marL="0" lvl="0" indent="0" algn="ctr" defTabSz="466725" rtl="1">
            <a:lnSpc>
              <a:spcPct val="90000"/>
            </a:lnSpc>
            <a:spcBef>
              <a:spcPct val="0"/>
            </a:spcBef>
            <a:spcAft>
              <a:spcPct val="35000"/>
            </a:spcAft>
            <a:buNone/>
          </a:pPr>
          <a:r>
            <a:rPr lang="ar-AE" sz="1000" kern="1200" dirty="0"/>
            <a:t>يُعتبر من أكثر المؤشرات استخداماً في قياس درجة المديونية، وبالتالي مقدرة الحكومة على الملاءة المالية، ويتيح المقارنات الإقليمية وتتبع عبء المديونية عبر الزمن.</a:t>
          </a:r>
          <a:endParaRPr lang="en-AE" sz="1000" kern="1200" dirty="0"/>
        </a:p>
        <a:p>
          <a:pPr marL="0" lvl="0" indent="0" algn="ctr" defTabSz="466725" rtl="1">
            <a:lnSpc>
              <a:spcPct val="90000"/>
            </a:lnSpc>
            <a:spcBef>
              <a:spcPct val="0"/>
            </a:spcBef>
            <a:spcAft>
              <a:spcPct val="35000"/>
            </a:spcAft>
            <a:buNone/>
          </a:pPr>
          <a:endParaRPr lang="en-US" sz="800" kern="1200" dirty="0"/>
        </a:p>
      </dsp:txBody>
      <dsp:txXfrm>
        <a:off x="788469" y="3511"/>
        <a:ext cx="1934204" cy="1160522"/>
      </dsp:txXfrm>
    </dsp:sp>
    <dsp:sp modelId="{66D1A3EA-A98B-4A25-B90B-85688C45DFCA}">
      <dsp:nvSpPr>
        <dsp:cNvPr id="0" name=""/>
        <dsp:cNvSpPr/>
      </dsp:nvSpPr>
      <dsp:spPr>
        <a:xfrm>
          <a:off x="5099945" y="538052"/>
          <a:ext cx="414267" cy="91440"/>
        </a:xfrm>
        <a:custGeom>
          <a:avLst/>
          <a:gdLst/>
          <a:ahLst/>
          <a:cxnLst/>
          <a:rect l="0" t="0" r="0" b="0"/>
          <a:pathLst>
            <a:path>
              <a:moveTo>
                <a:pt x="0" y="45720"/>
              </a:moveTo>
              <a:lnTo>
                <a:pt x="414267" y="45720"/>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95957" y="581546"/>
        <a:ext cx="22243" cy="4453"/>
      </dsp:txXfrm>
    </dsp:sp>
    <dsp:sp modelId="{2FC2570F-4107-4AE5-95B6-D16C5E67230B}">
      <dsp:nvSpPr>
        <dsp:cNvPr id="0" name=""/>
        <dsp:cNvSpPr/>
      </dsp:nvSpPr>
      <dsp:spPr>
        <a:xfrm>
          <a:off x="3167541" y="3511"/>
          <a:ext cx="1934204" cy="116052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4778" tIns="99486" rIns="94778" bIns="99486" numCol="1" spcCol="1270" anchor="ctr" anchorCtr="0">
          <a:noAutofit/>
        </a:bodyPr>
        <a:lstStyle/>
        <a:p>
          <a:pPr marL="0" lvl="0" indent="0" algn="ctr" defTabSz="466725">
            <a:lnSpc>
              <a:spcPct val="90000"/>
            </a:lnSpc>
            <a:spcBef>
              <a:spcPct val="0"/>
            </a:spcBef>
            <a:spcAft>
              <a:spcPct val="35000"/>
            </a:spcAft>
            <a:buNone/>
          </a:pPr>
          <a:r>
            <a:rPr lang="ar-SA" sz="1050" b="1" kern="1200" dirty="0"/>
            <a:t>نسبة الدين الخارجي </a:t>
          </a:r>
          <a:r>
            <a:rPr lang="ar-AE" sz="1050" b="1" kern="1200" dirty="0"/>
            <a:t>إلى</a:t>
          </a:r>
          <a:r>
            <a:rPr lang="ar-SA" sz="1050" b="1" kern="1200" dirty="0"/>
            <a:t> الصادرات</a:t>
          </a:r>
          <a:r>
            <a:rPr lang="ar-SA" sz="1050" kern="1200" dirty="0"/>
            <a:t>: </a:t>
          </a:r>
          <a:endParaRPr lang="en-AE" sz="1050" kern="1200" dirty="0"/>
        </a:p>
        <a:p>
          <a:pPr marL="0" lvl="0" indent="0" algn="ctr" defTabSz="466725">
            <a:lnSpc>
              <a:spcPct val="90000"/>
            </a:lnSpc>
            <a:spcBef>
              <a:spcPct val="0"/>
            </a:spcBef>
            <a:spcAft>
              <a:spcPct val="35000"/>
            </a:spcAft>
            <a:buNone/>
          </a:pPr>
          <a:r>
            <a:rPr lang="ar-SA" sz="900" kern="1200" dirty="0"/>
            <a:t>تقيس نسبة الدين الخارجي </a:t>
          </a:r>
          <a:r>
            <a:rPr lang="ar-AE" sz="900" kern="1200" dirty="0"/>
            <a:t>إلى</a:t>
          </a:r>
          <a:r>
            <a:rPr lang="ar-SA" sz="900" kern="1200" dirty="0"/>
            <a:t> الصادرات، مستوى الدين الخارجي كنسبة من صادرات السلع والخدمات. يوضح مستوى عبء الديون على الصادرات أو القدرة على الحصول على العملات. يجب استخدام هذه النسبة مع خدمة الدين كنسبة مئوية من الصادرات</a:t>
          </a:r>
          <a:r>
            <a:rPr lang="ar-AE" sz="900" kern="1200" dirty="0"/>
            <a:t>.</a:t>
          </a:r>
          <a:endParaRPr lang="en-US" sz="900" kern="1200" dirty="0"/>
        </a:p>
      </dsp:txBody>
      <dsp:txXfrm>
        <a:off x="3167541" y="3511"/>
        <a:ext cx="1934204" cy="1160522"/>
      </dsp:txXfrm>
    </dsp:sp>
    <dsp:sp modelId="{3E2A1813-8CC2-40CE-8495-457FB9D2059C}">
      <dsp:nvSpPr>
        <dsp:cNvPr id="0" name=""/>
        <dsp:cNvSpPr/>
      </dsp:nvSpPr>
      <dsp:spPr>
        <a:xfrm>
          <a:off x="1755571" y="1162234"/>
          <a:ext cx="4758143" cy="414267"/>
        </a:xfrm>
        <a:custGeom>
          <a:avLst/>
          <a:gdLst/>
          <a:ahLst/>
          <a:cxnLst/>
          <a:rect l="0" t="0" r="0" b="0"/>
          <a:pathLst>
            <a:path>
              <a:moveTo>
                <a:pt x="4758143" y="0"/>
              </a:moveTo>
              <a:lnTo>
                <a:pt x="4758143" y="224233"/>
              </a:lnTo>
              <a:lnTo>
                <a:pt x="0" y="224233"/>
              </a:lnTo>
              <a:lnTo>
                <a:pt x="0" y="414267"/>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15171" y="1367141"/>
        <a:ext cx="238944" cy="4453"/>
      </dsp:txXfrm>
    </dsp:sp>
    <dsp:sp modelId="{DECE831E-6FC0-4D23-B449-C956C8EDE4F2}">
      <dsp:nvSpPr>
        <dsp:cNvPr id="0" name=""/>
        <dsp:cNvSpPr/>
      </dsp:nvSpPr>
      <dsp:spPr>
        <a:xfrm>
          <a:off x="5546612" y="3511"/>
          <a:ext cx="1934204" cy="116052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4778" tIns="99486" rIns="94778" bIns="99486" numCol="1" spcCol="1270" anchor="ctr" anchorCtr="0">
          <a:noAutofit/>
        </a:bodyPr>
        <a:lstStyle/>
        <a:p>
          <a:pPr marL="0" lvl="0" indent="0" algn="ctr" defTabSz="533400">
            <a:lnSpc>
              <a:spcPct val="90000"/>
            </a:lnSpc>
            <a:spcBef>
              <a:spcPct val="0"/>
            </a:spcBef>
            <a:spcAft>
              <a:spcPct val="35000"/>
            </a:spcAft>
            <a:buNone/>
          </a:pPr>
          <a:r>
            <a:rPr lang="ar-SA" sz="1200" b="1" kern="1200" dirty="0"/>
            <a:t>نسبة صافي الاحتياطيات الدولية </a:t>
          </a:r>
          <a:r>
            <a:rPr lang="ar-AE" sz="1200" b="1" kern="1200" dirty="0"/>
            <a:t>إلى</a:t>
          </a:r>
          <a:r>
            <a:rPr lang="ar-SA" sz="1200" b="1" kern="1200" dirty="0"/>
            <a:t> إجمالي الدين الخارجي</a:t>
          </a:r>
          <a:r>
            <a:rPr lang="ar-SA" sz="1200" kern="1200" dirty="0"/>
            <a:t>: </a:t>
          </a:r>
          <a:endParaRPr lang="en-AE" sz="1200" kern="1200" dirty="0"/>
        </a:p>
        <a:p>
          <a:pPr marL="0" lvl="0" indent="0" algn="ctr" defTabSz="533400">
            <a:lnSpc>
              <a:spcPct val="90000"/>
            </a:lnSpc>
            <a:spcBef>
              <a:spcPct val="0"/>
            </a:spcBef>
            <a:spcAft>
              <a:spcPct val="35000"/>
            </a:spcAft>
            <a:buNone/>
          </a:pPr>
          <a:r>
            <a:rPr lang="ar-SA" sz="1200" kern="1200" dirty="0"/>
            <a:t>توضح نسبة </a:t>
          </a:r>
          <a:r>
            <a:rPr lang="ar-AE" sz="1200" kern="1200" dirty="0"/>
            <a:t>صافي</a:t>
          </a:r>
          <a:r>
            <a:rPr lang="ar-SA" sz="1200" kern="1200" dirty="0"/>
            <a:t> الاحتياطيات الدولية </a:t>
          </a:r>
          <a:r>
            <a:rPr lang="ar-AE" sz="1200" kern="1200" dirty="0"/>
            <a:t>إلى</a:t>
          </a:r>
          <a:r>
            <a:rPr lang="ar-SA" sz="1200" kern="1200" dirty="0"/>
            <a:t> إجمالي الدين الخارجي، مدى تجاوز الالتزامات الخارجية للاحتياطيات. </a:t>
          </a:r>
          <a:endParaRPr lang="en-US" sz="1200" kern="1200" dirty="0"/>
        </a:p>
      </dsp:txBody>
      <dsp:txXfrm>
        <a:off x="5546612" y="3511"/>
        <a:ext cx="1934204" cy="1160522"/>
      </dsp:txXfrm>
    </dsp:sp>
    <dsp:sp modelId="{278C43BD-8189-4388-B9A2-E3FFCFC7CB7A}">
      <dsp:nvSpPr>
        <dsp:cNvPr id="0" name=""/>
        <dsp:cNvSpPr/>
      </dsp:nvSpPr>
      <dsp:spPr>
        <a:xfrm>
          <a:off x="2720874" y="2143442"/>
          <a:ext cx="414267" cy="91440"/>
        </a:xfrm>
        <a:custGeom>
          <a:avLst/>
          <a:gdLst/>
          <a:ahLst/>
          <a:cxnLst/>
          <a:rect l="0" t="0" r="0" b="0"/>
          <a:pathLst>
            <a:path>
              <a:moveTo>
                <a:pt x="0" y="45720"/>
              </a:moveTo>
              <a:lnTo>
                <a:pt x="414267" y="45720"/>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16886" y="2186935"/>
        <a:ext cx="22243" cy="4453"/>
      </dsp:txXfrm>
    </dsp:sp>
    <dsp:sp modelId="{5AB6352A-D067-465F-9C19-91256627E3C8}">
      <dsp:nvSpPr>
        <dsp:cNvPr id="0" name=""/>
        <dsp:cNvSpPr/>
      </dsp:nvSpPr>
      <dsp:spPr>
        <a:xfrm>
          <a:off x="788469" y="1608901"/>
          <a:ext cx="1934204" cy="116052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4778" tIns="99486" rIns="94778" bIns="99486" numCol="1" spcCol="1270" anchor="ctr" anchorCtr="0">
          <a:noAutofit/>
        </a:bodyPr>
        <a:lstStyle/>
        <a:p>
          <a:pPr marL="0" lvl="0" indent="0" algn="ctr" defTabSz="533400">
            <a:lnSpc>
              <a:spcPct val="90000"/>
            </a:lnSpc>
            <a:spcBef>
              <a:spcPct val="0"/>
            </a:spcBef>
            <a:spcAft>
              <a:spcPct val="35000"/>
            </a:spcAft>
            <a:buNone/>
          </a:pPr>
          <a:r>
            <a:rPr lang="ar-AE" sz="1200" b="1" kern="1200" dirty="0"/>
            <a:t>نسبة رصيد</a:t>
          </a:r>
          <a:r>
            <a:rPr lang="ar-SA" sz="1200" b="1" kern="1200" dirty="0"/>
            <a:t> الدين </a:t>
          </a:r>
          <a:r>
            <a:rPr lang="ar-AE" sz="1200" b="1" kern="1200" dirty="0"/>
            <a:t>إلى</a:t>
          </a:r>
          <a:r>
            <a:rPr lang="ar-SA" sz="1200" b="1" kern="1200" dirty="0"/>
            <a:t> إيرادات الميزانية العامة</a:t>
          </a:r>
          <a:r>
            <a:rPr lang="ar-SA" sz="1200" kern="1200" dirty="0"/>
            <a:t>: </a:t>
          </a:r>
          <a:endParaRPr lang="en-AE" sz="1200" kern="1200" dirty="0"/>
        </a:p>
        <a:p>
          <a:pPr marL="0" lvl="0" indent="0" algn="ctr" defTabSz="533400">
            <a:lnSpc>
              <a:spcPct val="90000"/>
            </a:lnSpc>
            <a:spcBef>
              <a:spcPct val="0"/>
            </a:spcBef>
            <a:spcAft>
              <a:spcPct val="35000"/>
            </a:spcAft>
            <a:buNone/>
          </a:pPr>
          <a:r>
            <a:rPr lang="ar-SA" sz="1200" kern="1200" dirty="0"/>
            <a:t>تقيس </a:t>
          </a:r>
          <a:r>
            <a:rPr lang="ar-AE" sz="1200" kern="1200" dirty="0"/>
            <a:t>نسبة </a:t>
          </a:r>
          <a:r>
            <a:rPr lang="ar-SA" sz="1200" kern="1200" dirty="0"/>
            <a:t>رصيد الدين </a:t>
          </a:r>
          <a:r>
            <a:rPr lang="ar-AE" sz="1200" kern="1200" dirty="0"/>
            <a:t>إلى</a:t>
          </a:r>
          <a:r>
            <a:rPr lang="ar-SA" sz="1200" kern="1200" dirty="0"/>
            <a:t> إيرادات الميزانية العامة، مستوى المديونية فيما يتعلق بقدرة الحكومة على السداد ومن خلاله يمكن معرفة المدة المطلوبة لسداد رصيد الدين. </a:t>
          </a:r>
          <a:endParaRPr lang="en-US" sz="1200" kern="1200" dirty="0"/>
        </a:p>
      </dsp:txBody>
      <dsp:txXfrm>
        <a:off x="788469" y="1608901"/>
        <a:ext cx="1934204" cy="1160522"/>
      </dsp:txXfrm>
    </dsp:sp>
    <dsp:sp modelId="{D656AEB3-1557-4C0A-B868-70C30861269E}">
      <dsp:nvSpPr>
        <dsp:cNvPr id="0" name=""/>
        <dsp:cNvSpPr/>
      </dsp:nvSpPr>
      <dsp:spPr>
        <a:xfrm>
          <a:off x="5099945" y="2143442"/>
          <a:ext cx="414267" cy="91440"/>
        </a:xfrm>
        <a:custGeom>
          <a:avLst/>
          <a:gdLst/>
          <a:ahLst/>
          <a:cxnLst/>
          <a:rect l="0" t="0" r="0" b="0"/>
          <a:pathLst>
            <a:path>
              <a:moveTo>
                <a:pt x="0" y="45720"/>
              </a:moveTo>
              <a:lnTo>
                <a:pt x="414267" y="45720"/>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95957" y="2186935"/>
        <a:ext cx="22243" cy="4453"/>
      </dsp:txXfrm>
    </dsp:sp>
    <dsp:sp modelId="{4C40AC13-FC8C-48AD-B680-EE1F747E3AC5}">
      <dsp:nvSpPr>
        <dsp:cNvPr id="0" name=""/>
        <dsp:cNvSpPr/>
      </dsp:nvSpPr>
      <dsp:spPr>
        <a:xfrm>
          <a:off x="3167541" y="1608901"/>
          <a:ext cx="1934204" cy="116052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4778" tIns="99486" rIns="94778" bIns="99486" numCol="1" spcCol="1270" anchor="ctr" anchorCtr="0">
          <a:noAutofit/>
        </a:bodyPr>
        <a:lstStyle/>
        <a:p>
          <a:pPr marL="0" lvl="0" indent="0" algn="ctr" defTabSz="533400">
            <a:lnSpc>
              <a:spcPct val="90000"/>
            </a:lnSpc>
            <a:spcBef>
              <a:spcPct val="0"/>
            </a:spcBef>
            <a:spcAft>
              <a:spcPct val="35000"/>
            </a:spcAft>
            <a:buNone/>
          </a:pPr>
          <a:r>
            <a:rPr lang="ar-SA" sz="1200" b="1" kern="1200" dirty="0"/>
            <a:t>نسبة فوائد الدين إلى الناتج المحلي الإجمالي</a:t>
          </a:r>
          <a:r>
            <a:rPr lang="ar-SA" sz="1200" kern="1200" dirty="0"/>
            <a:t>:</a:t>
          </a:r>
          <a:endParaRPr lang="en-AE" sz="1200" kern="1200" dirty="0"/>
        </a:p>
        <a:p>
          <a:pPr marL="0" lvl="0" indent="0" algn="ctr" defTabSz="533400">
            <a:lnSpc>
              <a:spcPct val="90000"/>
            </a:lnSpc>
            <a:spcBef>
              <a:spcPct val="0"/>
            </a:spcBef>
            <a:spcAft>
              <a:spcPct val="35000"/>
            </a:spcAft>
            <a:buNone/>
          </a:pPr>
          <a:r>
            <a:rPr lang="ar-SA" sz="1200" kern="1200" dirty="0"/>
            <a:t>يمكن </a:t>
          </a:r>
          <a:r>
            <a:rPr lang="ar-AE" sz="1200" kern="1200" dirty="0"/>
            <a:t>تفسير</a:t>
          </a:r>
          <a:r>
            <a:rPr lang="ar-SA" sz="1200" kern="1200" dirty="0"/>
            <a:t> نسبة فوائد الدين إلى الناتج المحلي الإجمالي على أنه مقياس</a:t>
          </a:r>
          <a:r>
            <a:rPr lang="ar-AE" sz="1200" kern="1200" dirty="0"/>
            <a:t> لنفقات خدمة الدين في الموازنة وهي </a:t>
          </a:r>
          <a:r>
            <a:rPr lang="ar-SA" sz="1200" kern="1200" dirty="0"/>
            <a:t>نفقات غير منتجة.</a:t>
          </a:r>
          <a:endParaRPr lang="en-US" sz="1200" kern="1200" dirty="0"/>
        </a:p>
      </dsp:txBody>
      <dsp:txXfrm>
        <a:off x="3167541" y="1608901"/>
        <a:ext cx="1934204" cy="1160522"/>
      </dsp:txXfrm>
    </dsp:sp>
    <dsp:sp modelId="{D22CDAE4-3266-49E6-A2D1-D9704A395511}">
      <dsp:nvSpPr>
        <dsp:cNvPr id="0" name=""/>
        <dsp:cNvSpPr/>
      </dsp:nvSpPr>
      <dsp:spPr>
        <a:xfrm>
          <a:off x="1755571" y="2767623"/>
          <a:ext cx="4758143" cy="414267"/>
        </a:xfrm>
        <a:custGeom>
          <a:avLst/>
          <a:gdLst/>
          <a:ahLst/>
          <a:cxnLst/>
          <a:rect l="0" t="0" r="0" b="0"/>
          <a:pathLst>
            <a:path>
              <a:moveTo>
                <a:pt x="4758143" y="0"/>
              </a:moveTo>
              <a:lnTo>
                <a:pt x="4758143" y="224233"/>
              </a:lnTo>
              <a:lnTo>
                <a:pt x="0" y="224233"/>
              </a:lnTo>
              <a:lnTo>
                <a:pt x="0" y="414267"/>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15171" y="2972530"/>
        <a:ext cx="238944" cy="4453"/>
      </dsp:txXfrm>
    </dsp:sp>
    <dsp:sp modelId="{1D59404B-0022-4541-A13D-2FA483BAF81D}">
      <dsp:nvSpPr>
        <dsp:cNvPr id="0" name=""/>
        <dsp:cNvSpPr/>
      </dsp:nvSpPr>
      <dsp:spPr>
        <a:xfrm>
          <a:off x="5546612" y="1608901"/>
          <a:ext cx="1934204" cy="116052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4778" tIns="99486" rIns="94778" bIns="99486" numCol="1" spcCol="1270" anchor="ctr" anchorCtr="0">
          <a:noAutofit/>
        </a:bodyPr>
        <a:lstStyle/>
        <a:p>
          <a:pPr marL="0" lvl="0" indent="0" algn="ctr" defTabSz="533400">
            <a:lnSpc>
              <a:spcPct val="90000"/>
            </a:lnSpc>
            <a:spcBef>
              <a:spcPct val="0"/>
            </a:spcBef>
            <a:spcAft>
              <a:spcPct val="35000"/>
            </a:spcAft>
            <a:buNone/>
          </a:pPr>
          <a:r>
            <a:rPr lang="ar-AE" sz="1200" b="1" kern="1200" dirty="0"/>
            <a:t>نسبة خدمة</a:t>
          </a:r>
          <a:r>
            <a:rPr lang="ar-SA" sz="1200" b="1" kern="1200" dirty="0"/>
            <a:t> الدين </a:t>
          </a:r>
          <a:r>
            <a:rPr lang="ar-AE" sz="1200" b="1" kern="1200" dirty="0"/>
            <a:t>إلى</a:t>
          </a:r>
          <a:r>
            <a:rPr lang="ar-SA" sz="1200" b="1" kern="1200" dirty="0"/>
            <a:t> إيرادات الميزانية العامة</a:t>
          </a:r>
          <a:r>
            <a:rPr lang="ar-SA" sz="1200" kern="1200" dirty="0"/>
            <a:t>: </a:t>
          </a:r>
          <a:endParaRPr lang="en-AE" sz="1200" kern="1200" dirty="0"/>
        </a:p>
        <a:p>
          <a:pPr marL="0" lvl="0" indent="0" algn="ctr" defTabSz="533400">
            <a:lnSpc>
              <a:spcPct val="90000"/>
            </a:lnSpc>
            <a:spcBef>
              <a:spcPct val="0"/>
            </a:spcBef>
            <a:spcAft>
              <a:spcPct val="35000"/>
            </a:spcAft>
            <a:buNone/>
          </a:pPr>
          <a:r>
            <a:rPr lang="ar-SA" sz="1200" kern="1200" dirty="0"/>
            <a:t>تقيس </a:t>
          </a:r>
          <a:r>
            <a:rPr lang="ar-AE" sz="1200" kern="1200" dirty="0"/>
            <a:t>نسبة خدمة</a:t>
          </a:r>
          <a:r>
            <a:rPr lang="ar-SA" sz="1200" kern="1200" dirty="0"/>
            <a:t> الدين </a:t>
          </a:r>
          <a:r>
            <a:rPr lang="ar-AE" sz="1200" kern="1200" dirty="0"/>
            <a:t>إلى</a:t>
          </a:r>
          <a:r>
            <a:rPr lang="ar-SA" sz="1200" kern="1200" dirty="0"/>
            <a:t> إيرادات الميزانية العامة، قدرة الحكومة على سداد خدمة الدين، أي الفائدة ورأس المال، من مصادر متولدة محلياً. </a:t>
          </a:r>
          <a:endParaRPr lang="en-US" sz="1200" kern="1200" dirty="0"/>
        </a:p>
      </dsp:txBody>
      <dsp:txXfrm>
        <a:off x="5546612" y="1608901"/>
        <a:ext cx="1934204" cy="1160522"/>
      </dsp:txXfrm>
    </dsp:sp>
    <dsp:sp modelId="{ABBDCCC6-0D41-4791-A876-2785904B85CD}">
      <dsp:nvSpPr>
        <dsp:cNvPr id="0" name=""/>
        <dsp:cNvSpPr/>
      </dsp:nvSpPr>
      <dsp:spPr>
        <a:xfrm>
          <a:off x="2720874" y="3748832"/>
          <a:ext cx="414267" cy="91440"/>
        </a:xfrm>
        <a:custGeom>
          <a:avLst/>
          <a:gdLst/>
          <a:ahLst/>
          <a:cxnLst/>
          <a:rect l="0" t="0" r="0" b="0"/>
          <a:pathLst>
            <a:path>
              <a:moveTo>
                <a:pt x="0" y="45720"/>
              </a:moveTo>
              <a:lnTo>
                <a:pt x="414267" y="45720"/>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916886" y="3792325"/>
        <a:ext cx="22243" cy="4453"/>
      </dsp:txXfrm>
    </dsp:sp>
    <dsp:sp modelId="{C4A08EE7-F383-4EBE-8C65-FB1E38237FA1}">
      <dsp:nvSpPr>
        <dsp:cNvPr id="0" name=""/>
        <dsp:cNvSpPr/>
      </dsp:nvSpPr>
      <dsp:spPr>
        <a:xfrm>
          <a:off x="788469" y="3214290"/>
          <a:ext cx="1934204" cy="116052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4778" tIns="99486" rIns="94778" bIns="99486" numCol="1" spcCol="1270" anchor="ctr" anchorCtr="0">
          <a:noAutofit/>
        </a:bodyPr>
        <a:lstStyle/>
        <a:p>
          <a:pPr marL="0" lvl="0" indent="0" algn="ctr" defTabSz="466725" rtl="1">
            <a:lnSpc>
              <a:spcPct val="90000"/>
            </a:lnSpc>
            <a:spcBef>
              <a:spcPct val="0"/>
            </a:spcBef>
            <a:spcAft>
              <a:spcPct val="35000"/>
            </a:spcAft>
            <a:buNone/>
          </a:pPr>
          <a:r>
            <a:rPr lang="ar-SA" sz="1050" b="1" kern="1200" dirty="0"/>
            <a:t>نسبة القيمة الحالية </a:t>
          </a:r>
          <a:r>
            <a:rPr lang="ar-MA" sz="1050" b="1" kern="1200" dirty="0"/>
            <a:t>للدين </a:t>
          </a:r>
          <a:r>
            <a:rPr lang="ar-SA" sz="1050" b="1" kern="1200" dirty="0"/>
            <a:t>(</a:t>
          </a:r>
          <a:r>
            <a:rPr lang="en-US" sz="1050" b="1" kern="1200" dirty="0"/>
            <a:t>Net Present Value</a:t>
          </a:r>
          <a:r>
            <a:rPr lang="ar-SA" sz="1050" b="1" kern="1200" dirty="0"/>
            <a:t>) </a:t>
          </a:r>
          <a:r>
            <a:rPr lang="ar-AE" sz="1050" b="1" kern="1200" dirty="0"/>
            <a:t>إلى</a:t>
          </a:r>
          <a:r>
            <a:rPr lang="ar-SA" sz="1050" b="1" kern="1200" dirty="0"/>
            <a:t> إيرادات الميزانية العامة</a:t>
          </a:r>
          <a:r>
            <a:rPr lang="ar-SA" sz="1050" kern="1200" dirty="0"/>
            <a:t>: </a:t>
          </a:r>
          <a:endParaRPr lang="en-AE" sz="1050" kern="1200" dirty="0"/>
        </a:p>
        <a:p>
          <a:pPr marL="0" lvl="0" indent="0" algn="ctr" defTabSz="466725" rtl="1">
            <a:lnSpc>
              <a:spcPct val="90000"/>
            </a:lnSpc>
            <a:spcBef>
              <a:spcPct val="0"/>
            </a:spcBef>
            <a:spcAft>
              <a:spcPct val="35000"/>
            </a:spcAft>
            <a:buNone/>
          </a:pPr>
          <a:r>
            <a:rPr lang="ar-SA" sz="1000" kern="1200" dirty="0"/>
            <a:t>تقيس نسبة القيمة الحالية </a:t>
          </a:r>
          <a:r>
            <a:rPr lang="ar-MA" sz="1000" kern="1200" dirty="0"/>
            <a:t>للدين </a:t>
          </a:r>
          <a:r>
            <a:rPr lang="ar-SA" sz="1000" kern="1200" dirty="0"/>
            <a:t>(</a:t>
          </a:r>
          <a:r>
            <a:rPr lang="en-US" sz="1000" kern="1200" dirty="0"/>
            <a:t>Net Present Value</a:t>
          </a:r>
          <a:r>
            <a:rPr lang="ar-SA" sz="1000" kern="1200" dirty="0"/>
            <a:t>) من إيرادات الميزانية العامة، التكلفة الحالية لخدمة الدين، مقارنة بالإيرادات المولدة، أي مدى قدرة الحكومة على السداد.</a:t>
          </a:r>
          <a:endParaRPr lang="en-US" sz="1000" kern="1200" dirty="0"/>
        </a:p>
      </dsp:txBody>
      <dsp:txXfrm>
        <a:off x="788469" y="3214290"/>
        <a:ext cx="1934204" cy="1160522"/>
      </dsp:txXfrm>
    </dsp:sp>
    <dsp:sp modelId="{A4593769-D4E8-4C4E-8CB5-A0B8650EFF1C}">
      <dsp:nvSpPr>
        <dsp:cNvPr id="0" name=""/>
        <dsp:cNvSpPr/>
      </dsp:nvSpPr>
      <dsp:spPr>
        <a:xfrm>
          <a:off x="5099945" y="3748832"/>
          <a:ext cx="414267" cy="91440"/>
        </a:xfrm>
        <a:custGeom>
          <a:avLst/>
          <a:gdLst/>
          <a:ahLst/>
          <a:cxnLst/>
          <a:rect l="0" t="0" r="0" b="0"/>
          <a:pathLst>
            <a:path>
              <a:moveTo>
                <a:pt x="0" y="45720"/>
              </a:moveTo>
              <a:lnTo>
                <a:pt x="414267" y="45720"/>
              </a:lnTo>
            </a:path>
          </a:pathLst>
        </a:custGeom>
        <a:noFill/>
        <a:ln w="9525" cap="flat" cmpd="sng" algn="ctr">
          <a:solidFill>
            <a:schemeClr val="dk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AE" sz="500" kern="1200"/>
        </a:p>
      </dsp:txBody>
      <dsp:txXfrm>
        <a:off x="5295957" y="3792325"/>
        <a:ext cx="22243" cy="4453"/>
      </dsp:txXfrm>
    </dsp:sp>
    <dsp:sp modelId="{1722F8EF-2B54-4082-80F1-040E7102C3C7}">
      <dsp:nvSpPr>
        <dsp:cNvPr id="0" name=""/>
        <dsp:cNvSpPr/>
      </dsp:nvSpPr>
      <dsp:spPr>
        <a:xfrm>
          <a:off x="3167541" y="3214290"/>
          <a:ext cx="1934204" cy="116052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4778" tIns="99486" rIns="94778" bIns="99486" numCol="1" spcCol="1270" anchor="ctr" anchorCtr="0">
          <a:noAutofit/>
        </a:bodyPr>
        <a:lstStyle/>
        <a:p>
          <a:pPr marL="0" lvl="0" indent="0" algn="ctr" defTabSz="466725" rtl="1">
            <a:lnSpc>
              <a:spcPct val="90000"/>
            </a:lnSpc>
            <a:spcBef>
              <a:spcPct val="0"/>
            </a:spcBef>
            <a:spcAft>
              <a:spcPct val="35000"/>
            </a:spcAft>
            <a:buNone/>
          </a:pPr>
          <a:r>
            <a:rPr lang="ar-SA" sz="1050" b="1" kern="1200" dirty="0"/>
            <a:t>نسبة فوائد الدين </a:t>
          </a:r>
          <a:r>
            <a:rPr lang="ar-AE" sz="1050" b="1" kern="1200" dirty="0"/>
            <a:t>إلى</a:t>
          </a:r>
          <a:r>
            <a:rPr lang="ar-SA" sz="1050" b="1" kern="1200" dirty="0"/>
            <a:t> إيرادات الميزانية العامة (أو إلى الإيرادات الضريبية): </a:t>
          </a:r>
          <a:endParaRPr lang="en-AE" sz="1050" b="1" kern="1200" dirty="0"/>
        </a:p>
        <a:p>
          <a:pPr marL="0" lvl="0" indent="0" algn="ctr" defTabSz="466725">
            <a:lnSpc>
              <a:spcPct val="90000"/>
            </a:lnSpc>
            <a:spcBef>
              <a:spcPct val="0"/>
            </a:spcBef>
            <a:spcAft>
              <a:spcPct val="35000"/>
            </a:spcAft>
            <a:buNone/>
          </a:pPr>
          <a:r>
            <a:rPr lang="ar-SA" sz="1000" kern="1200" dirty="0"/>
            <a:t>تقيس نسبة فوائد الدين </a:t>
          </a:r>
          <a:r>
            <a:rPr lang="ar-AE" sz="1000" kern="1200" dirty="0"/>
            <a:t>إلى</a:t>
          </a:r>
          <a:r>
            <a:rPr lang="ar-SA" sz="1000" kern="1200" dirty="0"/>
            <a:t> إيرادات الميزانية العامة، التكاليف المالية كنسبة من الإيرادات العامة (الضريبية). تُستخدم هذه النسبة عموماً كمقياس ل</a:t>
          </a:r>
          <a:r>
            <a:rPr lang="ar-AE" sz="1000" kern="1200" dirty="0"/>
            <a:t>مدى كفاية الإيرادات العامة لتحمل </a:t>
          </a:r>
          <a:r>
            <a:rPr lang="ar-SA" sz="1000" kern="1200" dirty="0"/>
            <a:t>الإنفاق غير المنتج. </a:t>
          </a:r>
          <a:endParaRPr lang="en-US" sz="1000" kern="1200" dirty="0"/>
        </a:p>
      </dsp:txBody>
      <dsp:txXfrm>
        <a:off x="3167541" y="3214290"/>
        <a:ext cx="1934204" cy="1160522"/>
      </dsp:txXfrm>
    </dsp:sp>
    <dsp:sp modelId="{E36ADC4B-CB79-4028-9922-998151076A69}">
      <dsp:nvSpPr>
        <dsp:cNvPr id="0" name=""/>
        <dsp:cNvSpPr/>
      </dsp:nvSpPr>
      <dsp:spPr>
        <a:xfrm>
          <a:off x="5546612" y="3214290"/>
          <a:ext cx="1934204" cy="1160522"/>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4778" tIns="99486" rIns="94778" bIns="99486" numCol="1" spcCol="1270" anchor="ctr" anchorCtr="0">
          <a:noAutofit/>
        </a:bodyPr>
        <a:lstStyle/>
        <a:p>
          <a:pPr marL="0" lvl="0" indent="0" algn="ctr" defTabSz="444500" rtl="1">
            <a:lnSpc>
              <a:spcPct val="90000"/>
            </a:lnSpc>
            <a:spcBef>
              <a:spcPct val="0"/>
            </a:spcBef>
            <a:spcAft>
              <a:spcPct val="35000"/>
            </a:spcAft>
            <a:buNone/>
          </a:pPr>
          <a:r>
            <a:rPr lang="ar-SA" sz="1000" b="1" kern="1200"/>
            <a:t>نسبة الإطفاء (</a:t>
          </a:r>
          <a:r>
            <a:rPr lang="en-US" sz="1000" b="1" kern="1200"/>
            <a:t>Amortization</a:t>
          </a:r>
          <a:r>
            <a:rPr lang="ar-SA" sz="1000" b="1" kern="1200"/>
            <a:t>) إلى مدفوعات الديون الخارجية</a:t>
          </a:r>
          <a:r>
            <a:rPr lang="ar-SA" sz="1000" kern="1200"/>
            <a:t>: </a:t>
          </a:r>
          <a:endParaRPr lang="en-AE" sz="1000" kern="1200"/>
        </a:p>
        <a:p>
          <a:pPr marL="0" lvl="0" indent="0" algn="ctr" defTabSz="444500" rtl="1">
            <a:lnSpc>
              <a:spcPct val="90000"/>
            </a:lnSpc>
            <a:spcBef>
              <a:spcPct val="0"/>
            </a:spcBef>
            <a:spcAft>
              <a:spcPct val="35000"/>
            </a:spcAft>
            <a:buNone/>
          </a:pPr>
          <a:r>
            <a:rPr lang="ar-SA" sz="1000" kern="1200"/>
            <a:t>تقيس نسبة الإطفاء إلى مدفوعات الديون الخارجية، مستوى إطفاء الدين كنسبة من مدفوعات الدين الخارجي، كما تقيس إمكانية إعادة تمويل الديون بإصدار ديون جديدة، حيث يعد ذلك ممكناً ما لم يتم تجاوز نسبة الإطفاء عتبة مائة في المائة.</a:t>
          </a:r>
          <a:endParaRPr lang="en-US" sz="1000" kern="1200" dirty="0"/>
        </a:p>
      </dsp:txBody>
      <dsp:txXfrm>
        <a:off x="5546612" y="3214290"/>
        <a:ext cx="1934204" cy="11605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839175-2994-4511-B094-2124CA77826C}">
      <dsp:nvSpPr>
        <dsp:cNvPr id="0" name=""/>
        <dsp:cNvSpPr/>
      </dsp:nvSpPr>
      <dsp:spPr>
        <a:xfrm>
          <a:off x="0" y="460"/>
          <a:ext cx="8229600"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F26177-89CE-4D9A-8571-ED18848DD9DC}">
      <dsp:nvSpPr>
        <dsp:cNvPr id="0" name=""/>
        <dsp:cNvSpPr/>
      </dsp:nvSpPr>
      <dsp:spPr>
        <a:xfrm>
          <a:off x="0" y="460"/>
          <a:ext cx="8229600" cy="754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just" defTabSz="488950" rtl="1">
            <a:lnSpc>
              <a:spcPct val="90000"/>
            </a:lnSpc>
            <a:spcBef>
              <a:spcPct val="0"/>
            </a:spcBef>
            <a:spcAft>
              <a:spcPct val="35000"/>
            </a:spcAft>
            <a:buNone/>
          </a:pPr>
          <a:r>
            <a:rPr lang="ar-AE" sz="1100" b="1" kern="1200" dirty="0"/>
            <a:t>مخاطر السوق </a:t>
          </a:r>
          <a:r>
            <a:rPr lang="ar-AE" sz="1100" kern="1200" dirty="0"/>
            <a:t>: تشمل المخاطر التي تخضع لمتطلبات رأس المال لمخاطر السوق على سبيل المثال لا الحصر، مخاطر التخلف عن السداد ، ومخاطر أسعار الفائدة ، ومخاطر انتشار الائتمان، ومخاطر الأسهم، ومخاطر العملات الأجنبية، ومخاطر السلع لأدوات الدفاتر التجارية، ومخاطر السلع لأدوات الدفاتر المصرفية. من بين المؤشرات التي يتم الاعتماد عليها لتقييم ودراسة مخاطر السوق، معدل الفائدة ومنحنى العائد (</a:t>
          </a:r>
          <a:r>
            <a:rPr lang="en-GB" sz="1100" kern="1200" dirty="0"/>
            <a:t>Yield Curve</a:t>
          </a:r>
          <a:r>
            <a:rPr lang="ar-AE" sz="1100" kern="1200" dirty="0"/>
            <a:t>)</a:t>
          </a:r>
          <a:r>
            <a:rPr lang="en-GB" sz="1100" kern="1200" dirty="0"/>
            <a:t>، </a:t>
          </a:r>
          <a:r>
            <a:rPr lang="ar-AE" sz="1100" kern="1200" dirty="0"/>
            <a:t>والعائد المرجح بالمخاطر، والانحراف المعياري للعائد على السندات، والمتوسط المرجع للمدة الزمنية لمدفوعات رأس المال والفائدة، وكيفية توزيع جداول الإطفاء وكيفية انتظامها يحددان تحييد خطر إعادة تمويل ديون طارئة أثناء الأزمات، إضافةً إلى محاكاة سيناريوهات التكلفة القصوى.</a:t>
          </a:r>
          <a:endParaRPr lang="en-US" sz="1100" kern="1200" dirty="0"/>
        </a:p>
      </dsp:txBody>
      <dsp:txXfrm>
        <a:off x="0" y="460"/>
        <a:ext cx="8229600" cy="754143"/>
      </dsp:txXfrm>
    </dsp:sp>
    <dsp:sp modelId="{2EE6DFEB-D695-4DFC-8831-39016FC48D2D}">
      <dsp:nvSpPr>
        <dsp:cNvPr id="0" name=""/>
        <dsp:cNvSpPr/>
      </dsp:nvSpPr>
      <dsp:spPr>
        <a:xfrm>
          <a:off x="0" y="754603"/>
          <a:ext cx="8229600"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94A037-DBB8-490D-9F5A-EA126535A477}">
      <dsp:nvSpPr>
        <dsp:cNvPr id="0" name=""/>
        <dsp:cNvSpPr/>
      </dsp:nvSpPr>
      <dsp:spPr>
        <a:xfrm>
          <a:off x="0" y="754603"/>
          <a:ext cx="8229600" cy="754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just" defTabSz="488950" rtl="1">
            <a:lnSpc>
              <a:spcPct val="90000"/>
            </a:lnSpc>
            <a:spcBef>
              <a:spcPct val="0"/>
            </a:spcBef>
            <a:spcAft>
              <a:spcPct val="35000"/>
            </a:spcAft>
            <a:buNone/>
          </a:pPr>
          <a:r>
            <a:rPr lang="ar-SA" sz="1100" b="1" kern="1200" dirty="0"/>
            <a:t>مخاطر الائتمان</a:t>
          </a:r>
          <a:r>
            <a:rPr lang="ar-AE" sz="1100" b="1" kern="1200" dirty="0"/>
            <a:t> : </a:t>
          </a:r>
          <a:r>
            <a:rPr lang="ar-SA" sz="1100" kern="1200" dirty="0"/>
            <a:t>مخاطر الائتمان هي مخاطر التخلف عن سداد الديون التي قد تنشأ عن فشل المقترض في سداد المدفوعات المطلوبة (</a:t>
          </a:r>
          <a:r>
            <a:rPr lang="en-US" sz="1100" kern="1200" dirty="0"/>
            <a:t>BCBS, 2000</a:t>
          </a:r>
          <a:r>
            <a:rPr lang="ar-SA" sz="1100" kern="1200" dirty="0"/>
            <a:t>). في الأول، تنعكس المخاطر على المقرض في شكل رأس المال غير المدفوع أوالمفقود والفوائد المفقودة</a:t>
          </a:r>
          <a:r>
            <a:rPr lang="ar-MA" sz="1100" kern="1200" dirty="0"/>
            <a:t> (</a:t>
          </a:r>
          <a:r>
            <a:rPr lang="en-US" sz="1100" kern="1200" dirty="0"/>
            <a:t>Loss of capital and interests</a:t>
          </a:r>
          <a:r>
            <a:rPr lang="ar-MA" sz="1100" kern="1200" dirty="0"/>
            <a:t>)</a:t>
          </a:r>
          <a:r>
            <a:rPr lang="ar-SA" sz="1100" kern="1200" dirty="0"/>
            <a:t>، وتعطيل التدفقات النقدية، وزيادة تكاليف التحصيل. وتنعكس المخاطر بالنسبة للمقترض في ارتفاع تكاليف الاقتراض، وتدهور تصنيفه الائتماني. لذلك، عادةً ما تستخدم تكاليف الاقتراض  كالفروق في العائد (المشار إليها في مخاطر السوق) لتقييم مستويات مخاطر الائتمان.</a:t>
          </a:r>
          <a:endParaRPr lang="en-US" sz="1100" kern="1200" dirty="0"/>
        </a:p>
      </dsp:txBody>
      <dsp:txXfrm>
        <a:off x="0" y="754603"/>
        <a:ext cx="8229600" cy="754143"/>
      </dsp:txXfrm>
    </dsp:sp>
    <dsp:sp modelId="{CC1D73D5-858C-4E69-8FA2-F9D6C41F61A9}">
      <dsp:nvSpPr>
        <dsp:cNvPr id="0" name=""/>
        <dsp:cNvSpPr/>
      </dsp:nvSpPr>
      <dsp:spPr>
        <a:xfrm>
          <a:off x="0" y="1508746"/>
          <a:ext cx="8229600"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05BF5B-52B3-465B-B1A8-B491633C58A1}">
      <dsp:nvSpPr>
        <dsp:cNvPr id="0" name=""/>
        <dsp:cNvSpPr/>
      </dsp:nvSpPr>
      <dsp:spPr>
        <a:xfrm>
          <a:off x="0" y="1508746"/>
          <a:ext cx="8229600" cy="754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just" defTabSz="488950" rtl="1">
            <a:lnSpc>
              <a:spcPct val="90000"/>
            </a:lnSpc>
            <a:spcBef>
              <a:spcPct val="0"/>
            </a:spcBef>
            <a:spcAft>
              <a:spcPct val="35000"/>
            </a:spcAft>
            <a:buNone/>
          </a:pPr>
          <a:r>
            <a:rPr lang="ar-SA" sz="1100" b="1" kern="1200" dirty="0"/>
            <a:t>مخاطر السمعة</a:t>
          </a:r>
          <a:r>
            <a:rPr lang="ar-AE" sz="1100" b="1" kern="1200" dirty="0"/>
            <a:t> : </a:t>
          </a:r>
          <a:r>
            <a:rPr lang="ar-SA" sz="1100" kern="1200" dirty="0"/>
            <a:t>تشير مخاطر السمعة إلى الخسائر الناتجة عن فرص التمويل غير المستغلة بسبب سوء سمعة المقترض المحتمل (المدين المحتمل) فيما يتعلق بالتخلف عن السداد أوتدهور الوضع المالي (</a:t>
          </a:r>
          <a:r>
            <a:rPr lang="en-US" sz="1100" kern="1200" dirty="0"/>
            <a:t>BCBS, 2009</a:t>
          </a:r>
          <a:r>
            <a:rPr lang="ar-SA" sz="1100" kern="1200" dirty="0"/>
            <a:t>). إذا أدركت السوق أن الدولة معرضة للخطر، فسينظر المقرضون في تعديل محافظهم الاستثمارية أو المطالبة بعلاوة مخاطر أكبر، مما ينتج عنه زيادة التكلفة المالية للدولة المقترضة</a:t>
          </a:r>
          <a:r>
            <a:rPr lang="en-US" sz="1100" kern="1200" dirty="0"/>
            <a:t>. </a:t>
          </a:r>
          <a:r>
            <a:rPr lang="ar-SA" sz="1100" kern="1200" dirty="0"/>
            <a:t>ترتبط مخاطر السمعة بجملة من المؤشرات ويمكن تحليل سمعة الدولة من خلال مؤشرات عن التصنيفات الائتمانية والمؤشرات السيادية</a:t>
          </a:r>
          <a:r>
            <a:rPr lang="en-US" sz="1100" kern="1200" dirty="0"/>
            <a:t>.</a:t>
          </a:r>
        </a:p>
      </dsp:txBody>
      <dsp:txXfrm>
        <a:off x="0" y="1508746"/>
        <a:ext cx="8229600" cy="754143"/>
      </dsp:txXfrm>
    </dsp:sp>
    <dsp:sp modelId="{EF1D8F44-1C9A-46AC-AAC2-5CF85F6ABFD5}">
      <dsp:nvSpPr>
        <dsp:cNvPr id="0" name=""/>
        <dsp:cNvSpPr/>
      </dsp:nvSpPr>
      <dsp:spPr>
        <a:xfrm>
          <a:off x="0" y="2262889"/>
          <a:ext cx="8229600"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2C673D-A8B7-4516-9EBE-E9584BA6028E}">
      <dsp:nvSpPr>
        <dsp:cNvPr id="0" name=""/>
        <dsp:cNvSpPr/>
      </dsp:nvSpPr>
      <dsp:spPr>
        <a:xfrm>
          <a:off x="0" y="2262889"/>
          <a:ext cx="8229600" cy="754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just" defTabSz="488950" rtl="1">
            <a:lnSpc>
              <a:spcPct val="90000"/>
            </a:lnSpc>
            <a:spcBef>
              <a:spcPct val="0"/>
            </a:spcBef>
            <a:spcAft>
              <a:spcPct val="35000"/>
            </a:spcAft>
            <a:buNone/>
          </a:pPr>
          <a:r>
            <a:rPr lang="ar-SA" sz="1100" b="1" kern="1200" dirty="0"/>
            <a:t>التصنيفا ت الائتمانية السيادية</a:t>
          </a:r>
          <a:r>
            <a:rPr lang="ar-AE" sz="1100" b="1" kern="1200" dirty="0"/>
            <a:t>: </a:t>
          </a:r>
          <a:r>
            <a:rPr lang="ar-SA" sz="1100" kern="1200" dirty="0"/>
            <a:t>يعكس التصنيف الائتماني السيادي </a:t>
          </a:r>
          <a:r>
            <a:rPr lang="ar-AE" sz="1100" kern="1200" dirty="0"/>
            <a:t>(</a:t>
          </a:r>
          <a:r>
            <a:rPr lang="en-US" sz="1100" kern="1200" dirty="0"/>
            <a:t>Sovereign rating</a:t>
          </a:r>
          <a:r>
            <a:rPr lang="ar-AE" sz="1100" kern="1200" dirty="0"/>
            <a:t>) </a:t>
          </a:r>
          <a:r>
            <a:rPr lang="ar-SA" sz="1100" kern="1200" dirty="0"/>
            <a:t>التصنيف الائتماني لكيان</a:t>
          </a:r>
          <a:r>
            <a:rPr lang="ar-AE" sz="1100" kern="1200" dirty="0"/>
            <a:t>ات</a:t>
          </a:r>
          <a:r>
            <a:rPr lang="ar-SA" sz="1100" kern="1200" dirty="0"/>
            <a:t> سيادية،  كالحكومات الوطنية. يشير هذا التصنيف إلى مستوى المخاطر في بيئة الاستثمار في دولة ما ويستخدمه المستثمرون والمقرضون في اتخاذ قرارات الاستثمار والإقراض، ويأخذ في الاعتبار المخاطر الاقتصادية والسياسية. تصدر هذه التصنيفات وكالات عالمية بناءً على معايير محددة، تتعلق بجودة الائتمان من خلال احتمالية الإفلاس أو نقص محتمل في السيولة، والتي تؤثر بدورها على إيقاع وانتظام المدفوعات المستقبلية.</a:t>
          </a:r>
          <a:endParaRPr lang="en-US" sz="1100" kern="1200" dirty="0"/>
        </a:p>
      </dsp:txBody>
      <dsp:txXfrm>
        <a:off x="0" y="2262889"/>
        <a:ext cx="8229600" cy="754143"/>
      </dsp:txXfrm>
    </dsp:sp>
    <dsp:sp modelId="{B65DDACA-1FA3-4890-9679-891595360BA8}">
      <dsp:nvSpPr>
        <dsp:cNvPr id="0" name=""/>
        <dsp:cNvSpPr/>
      </dsp:nvSpPr>
      <dsp:spPr>
        <a:xfrm>
          <a:off x="0" y="3017032"/>
          <a:ext cx="8229600"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F0F23A-E392-4563-9C9B-60990C121616}">
      <dsp:nvSpPr>
        <dsp:cNvPr id="0" name=""/>
        <dsp:cNvSpPr/>
      </dsp:nvSpPr>
      <dsp:spPr>
        <a:xfrm>
          <a:off x="0" y="3017032"/>
          <a:ext cx="8229600" cy="7541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just" defTabSz="488950" rtl="1">
            <a:lnSpc>
              <a:spcPct val="90000"/>
            </a:lnSpc>
            <a:spcBef>
              <a:spcPct val="0"/>
            </a:spcBef>
            <a:spcAft>
              <a:spcPct val="35000"/>
            </a:spcAft>
            <a:buNone/>
          </a:pPr>
          <a:r>
            <a:rPr lang="ar-SA" sz="1100" b="1" kern="1200" dirty="0"/>
            <a:t>مؤشرات المخاطر السيادية</a:t>
          </a:r>
          <a:r>
            <a:rPr lang="ar-AE" sz="1100" b="1" kern="1200" dirty="0"/>
            <a:t> : </a:t>
          </a:r>
          <a:r>
            <a:rPr lang="ar-SA" sz="1100" kern="1200" dirty="0"/>
            <a:t>مؤشر</a:t>
          </a:r>
          <a:r>
            <a:rPr lang="ar-MA" sz="1100" kern="1200" dirty="0"/>
            <a:t>ات</a:t>
          </a:r>
          <a:r>
            <a:rPr lang="ar-SA" sz="1100" kern="1200" dirty="0"/>
            <a:t> المخاطر السيادية هي مؤشرات أساسية يستخدمها المقرضون والمستثمرون كعنصر إضافي في اتخاذ قرار الإقراض أوالاستثمار. في </a:t>
          </a:r>
          <a:r>
            <a:rPr lang="ar-MA" sz="1100" kern="1200" dirty="0"/>
            <a:t>هذا الإطار، </a:t>
          </a:r>
          <a:r>
            <a:rPr lang="ar-SA" sz="1100" kern="1200" dirty="0"/>
            <a:t>يعتبر العائد على السندات السيادية أهم مؤشر للمخاطر السيادية، أي </a:t>
          </a:r>
          <a:r>
            <a:rPr lang="ar-MA" sz="1100" kern="1200" dirty="0"/>
            <a:t>معدل الفائدة الذي يمكن للحكومة الاقتراض به، حيث تبيع الحكومات السندات السيادية للمستثمرين لجمع الأموال لتغطية احتياجاتها التمويلية. </a:t>
          </a:r>
          <a:r>
            <a:rPr lang="ar-SA" sz="1100" kern="1200" dirty="0"/>
            <a:t>ودائما ما تؤخذ هذه المؤشرات معدلةً نسبةً إلى دولة </a:t>
          </a:r>
          <a:r>
            <a:rPr lang="ar-AE" sz="1100" kern="1200" dirty="0"/>
            <a:t>ك</a:t>
          </a:r>
          <a:r>
            <a:rPr lang="ar-SA" sz="1100" kern="1200" dirty="0"/>
            <a:t>مرجع (</a:t>
          </a:r>
          <a:r>
            <a:rPr lang="en-US" sz="1100" kern="1200" dirty="0"/>
            <a:t>Benchmark country</a:t>
          </a:r>
          <a:r>
            <a:rPr lang="ar-SA" sz="1100" kern="1200" dirty="0"/>
            <a:t>).</a:t>
          </a:r>
          <a:endParaRPr lang="en-US" sz="1100" kern="1200" dirty="0"/>
        </a:p>
      </dsp:txBody>
      <dsp:txXfrm>
        <a:off x="0" y="3017032"/>
        <a:ext cx="8229600" cy="7541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F00390-5EE3-43BF-A053-16A635E8B114}">
      <dsp:nvSpPr>
        <dsp:cNvPr id="0" name=""/>
        <dsp:cNvSpPr/>
      </dsp:nvSpPr>
      <dsp:spPr>
        <a:xfrm>
          <a:off x="0" y="0"/>
          <a:ext cx="6583680" cy="829759"/>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1">
            <a:lnSpc>
              <a:spcPct val="90000"/>
            </a:lnSpc>
            <a:spcBef>
              <a:spcPct val="0"/>
            </a:spcBef>
            <a:spcAft>
              <a:spcPct val="35000"/>
            </a:spcAft>
            <a:buNone/>
          </a:pPr>
          <a:r>
            <a:rPr lang="ar-SA" sz="1200" kern="1200" dirty="0"/>
            <a:t>يجب أن </a:t>
          </a:r>
          <a:r>
            <a:rPr lang="ar-AE" sz="1200" kern="1200" dirty="0"/>
            <a:t>تتبع </a:t>
          </a:r>
          <a:r>
            <a:rPr lang="ar-SA" sz="1200" kern="1200" dirty="0"/>
            <a:t>الدول العربية </a:t>
          </a:r>
          <a:r>
            <a:rPr lang="ar-AE" sz="1200" kern="1200" dirty="0"/>
            <a:t>مجموعة من </a:t>
          </a:r>
          <a:r>
            <a:rPr lang="ar-SA" sz="1200" kern="1200" dirty="0"/>
            <a:t>مؤشرات الدين المختلفة والمؤشرات الاقتصادية المرتبطة بها ودراستها ضمن أطر حركية ونماذج اقتصادية. كما على الحكومات أن تعزز إصلاح سياساتها المالية </a:t>
          </a:r>
          <a:r>
            <a:rPr lang="ar-AE" sz="1200" kern="1200" dirty="0"/>
            <a:t>وكفاءة</a:t>
          </a:r>
          <a:r>
            <a:rPr lang="ar-SA" sz="1200" kern="1200" dirty="0"/>
            <a:t> الإنفاق العام</a:t>
          </a:r>
          <a:r>
            <a:rPr lang="en-US" sz="1200" kern="1200" dirty="0"/>
            <a:t>. </a:t>
          </a:r>
        </a:p>
      </dsp:txBody>
      <dsp:txXfrm>
        <a:off x="24303" y="24303"/>
        <a:ext cx="5618189" cy="781153"/>
      </dsp:txXfrm>
    </dsp:sp>
    <dsp:sp modelId="{073C69E0-ADDA-4F73-960C-BDC0FD79CF16}">
      <dsp:nvSpPr>
        <dsp:cNvPr id="0" name=""/>
        <dsp:cNvSpPr/>
      </dsp:nvSpPr>
      <dsp:spPr>
        <a:xfrm>
          <a:off x="551383" y="980625"/>
          <a:ext cx="6583680" cy="829759"/>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1">
            <a:lnSpc>
              <a:spcPct val="90000"/>
            </a:lnSpc>
            <a:spcBef>
              <a:spcPct val="0"/>
            </a:spcBef>
            <a:spcAft>
              <a:spcPct val="35000"/>
            </a:spcAft>
            <a:buNone/>
          </a:pPr>
          <a:r>
            <a:rPr lang="ar-SA" sz="1200" kern="1200" dirty="0"/>
            <a:t>لكل هذا، يجب توفير الإحصاءات اللازمة لدراسة أداء محفظة الدين العام، من خلال أهم المؤشرات التي تشخص مواطن الضعف والاستدامة المالية وتعزيز إدارة الدين العام من خلال أفضل الممارسات في سياسات إدارة الدين العام، وتشمل، </a:t>
          </a:r>
          <a:r>
            <a:rPr lang="ar-AE" sz="1200" kern="1200" dirty="0"/>
            <a:t>توفير الإحصاءات الملائمة ومراقبة أداء مؤشرات الديون بما في ذلك أجل الاستحقاق، وجداول السداد، والحساسية لأسعار الفائدة، وتكوين الديون بالعملة الأجنبية. </a:t>
          </a:r>
          <a:endParaRPr lang="en-US" sz="1200" kern="1200" dirty="0"/>
        </a:p>
      </dsp:txBody>
      <dsp:txXfrm>
        <a:off x="575686" y="1004928"/>
        <a:ext cx="5444346" cy="781153"/>
      </dsp:txXfrm>
    </dsp:sp>
    <dsp:sp modelId="{C0D07DE8-37E5-49D1-9353-5A6ED267A879}">
      <dsp:nvSpPr>
        <dsp:cNvPr id="0" name=""/>
        <dsp:cNvSpPr/>
      </dsp:nvSpPr>
      <dsp:spPr>
        <a:xfrm>
          <a:off x="1094536" y="1961250"/>
          <a:ext cx="6583680" cy="829759"/>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1">
            <a:lnSpc>
              <a:spcPct val="90000"/>
            </a:lnSpc>
            <a:spcBef>
              <a:spcPct val="0"/>
            </a:spcBef>
            <a:spcAft>
              <a:spcPct val="35000"/>
            </a:spcAft>
            <a:buNone/>
          </a:pPr>
          <a:r>
            <a:rPr lang="ar-AE" sz="1200" kern="1200" dirty="0"/>
            <a:t>كما يجب العمل على تحسين جودة البيانات وشفافيتها بما فيها البيانات الملائمة والشاملة عن الاحتياطيات الدولية والدين </a:t>
          </a:r>
          <a:r>
            <a:rPr lang="ar-SA" sz="1200" kern="1200" dirty="0"/>
            <a:t>الخارجي</a:t>
          </a:r>
          <a:r>
            <a:rPr lang="ar-AE" sz="1200" kern="1200" dirty="0"/>
            <a:t> وتدفقات رأس المال مما يزيد من القدرة على تحديد نقاط الضعف، ويمنح صانعي السياسات الوقت الكافي لتنفيذ التدابير التصحيحية. </a:t>
          </a:r>
          <a:endParaRPr lang="en-US" sz="1200" kern="1200" dirty="0"/>
        </a:p>
      </dsp:txBody>
      <dsp:txXfrm>
        <a:off x="1118839" y="1985553"/>
        <a:ext cx="5452576" cy="781153"/>
      </dsp:txXfrm>
    </dsp:sp>
    <dsp:sp modelId="{9B2C0882-2A56-4939-80D6-B717A3A0D820}">
      <dsp:nvSpPr>
        <dsp:cNvPr id="0" name=""/>
        <dsp:cNvSpPr/>
      </dsp:nvSpPr>
      <dsp:spPr>
        <a:xfrm>
          <a:off x="1645920" y="2941876"/>
          <a:ext cx="6583680" cy="829759"/>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1">
            <a:lnSpc>
              <a:spcPct val="90000"/>
            </a:lnSpc>
            <a:spcBef>
              <a:spcPct val="0"/>
            </a:spcBef>
            <a:spcAft>
              <a:spcPct val="35000"/>
            </a:spcAft>
            <a:buNone/>
          </a:pPr>
          <a:r>
            <a:rPr lang="ar-AE" sz="1200" kern="1200" dirty="0"/>
            <a:t>بالإضافة إلى دراسة تطور هذه المؤشرات واتجاهاتها عبر الزمن، </a:t>
          </a:r>
          <a:r>
            <a:rPr lang="ar-SA" sz="1200" kern="1200" dirty="0"/>
            <a:t>يمك</a:t>
          </a:r>
          <a:r>
            <a:rPr lang="ar-AE" sz="1200" kern="1200" dirty="0"/>
            <a:t>ن وضع مراجع تحليلية لمقارنة مؤشرات تحليل الأداء المالي ببعض القيم الحرجة لهذه المؤشرات، والتي تحددها الأدبيات الاقتصادية ووضع </a:t>
          </a:r>
          <a:r>
            <a:rPr lang="ar-AE" sz="1200" kern="1200"/>
            <a:t>الدولة والمعايير </a:t>
          </a:r>
          <a:r>
            <a:rPr lang="ar-AE" sz="1200" kern="1200" dirty="0"/>
            <a:t>الدولية، بالإضافة إلى دراسة استدامة الدين </a:t>
          </a:r>
          <a:r>
            <a:rPr lang="ar-AE" sz="1200" kern="1200"/>
            <a:t>من خلال </a:t>
          </a:r>
          <a:r>
            <a:rPr lang="ar-AE" sz="1200" kern="1200" dirty="0"/>
            <a:t>نماذج اقتصادية، وإجراء اختبارات الإجهاد وأنظمة الإنذار المبكر</a:t>
          </a:r>
          <a:r>
            <a:rPr lang="en-US" sz="1200" kern="1200" dirty="0"/>
            <a:t>. </a:t>
          </a:r>
        </a:p>
      </dsp:txBody>
      <dsp:txXfrm>
        <a:off x="1670223" y="2966179"/>
        <a:ext cx="5444346" cy="781153"/>
      </dsp:txXfrm>
    </dsp:sp>
    <dsp:sp modelId="{84755426-14B6-44FD-B992-57A4B3019234}">
      <dsp:nvSpPr>
        <dsp:cNvPr id="0" name=""/>
        <dsp:cNvSpPr/>
      </dsp:nvSpPr>
      <dsp:spPr>
        <a:xfrm>
          <a:off x="6044336" y="635520"/>
          <a:ext cx="539343" cy="53934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6165688" y="635520"/>
        <a:ext cx="296639" cy="405856"/>
      </dsp:txXfrm>
    </dsp:sp>
    <dsp:sp modelId="{F7CA2CF1-2114-4AF0-B14D-E644EFEDFCB6}">
      <dsp:nvSpPr>
        <dsp:cNvPr id="0" name=""/>
        <dsp:cNvSpPr/>
      </dsp:nvSpPr>
      <dsp:spPr>
        <a:xfrm>
          <a:off x="6595719" y="1616146"/>
          <a:ext cx="539343" cy="53934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6717071" y="1616146"/>
        <a:ext cx="296639" cy="405856"/>
      </dsp:txXfrm>
    </dsp:sp>
    <dsp:sp modelId="{14872E7E-36F8-430A-B685-285F0573B040}">
      <dsp:nvSpPr>
        <dsp:cNvPr id="0" name=""/>
        <dsp:cNvSpPr/>
      </dsp:nvSpPr>
      <dsp:spPr>
        <a:xfrm>
          <a:off x="7138872" y="2596771"/>
          <a:ext cx="539343" cy="53934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7260224" y="2596771"/>
        <a:ext cx="296639" cy="405856"/>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275" cy="49844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861" y="1"/>
            <a:ext cx="2946275" cy="498446"/>
          </a:xfrm>
          <a:prstGeom prst="rect">
            <a:avLst/>
          </a:prstGeom>
        </p:spPr>
        <p:txBody>
          <a:bodyPr vert="horz" lIns="91440" tIns="45720" rIns="91440" bIns="45720" rtlCol="0"/>
          <a:lstStyle>
            <a:lvl1pPr algn="r">
              <a:defRPr sz="1200"/>
            </a:lvl1pPr>
          </a:lstStyle>
          <a:p>
            <a:fld id="{EC78461F-E0CE-46FE-B9AB-C3EB4C9AFAC6}" type="datetimeFigureOut">
              <a:rPr lang="en-US" smtClean="0"/>
              <a:t>11/7/2022</a:t>
            </a:fld>
            <a:endParaRPr lang="en-US"/>
          </a:p>
        </p:txBody>
      </p:sp>
      <p:sp>
        <p:nvSpPr>
          <p:cNvPr id="4" name="Footer Placeholder 3"/>
          <p:cNvSpPr>
            <a:spLocks noGrp="1"/>
          </p:cNvSpPr>
          <p:nvPr>
            <p:ph type="ftr" sz="quarter" idx="2"/>
          </p:nvPr>
        </p:nvSpPr>
        <p:spPr>
          <a:xfrm>
            <a:off x="1" y="9429779"/>
            <a:ext cx="2946275" cy="49844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861" y="9429779"/>
            <a:ext cx="2946275" cy="498446"/>
          </a:xfrm>
          <a:prstGeom prst="rect">
            <a:avLst/>
          </a:prstGeom>
        </p:spPr>
        <p:txBody>
          <a:bodyPr vert="horz" lIns="91440" tIns="45720" rIns="91440" bIns="45720" rtlCol="0" anchor="b"/>
          <a:lstStyle>
            <a:lvl1pPr algn="r">
              <a:defRPr sz="1200"/>
            </a:lvl1pPr>
          </a:lstStyle>
          <a:p>
            <a:fld id="{4978C358-0916-46AE-B996-399C254337B2}" type="slidenum">
              <a:rPr lang="en-US" smtClean="0"/>
              <a:t>‹#›</a:t>
            </a:fld>
            <a:endParaRPr lang="en-US"/>
          </a:p>
        </p:txBody>
      </p:sp>
    </p:spTree>
    <p:extLst>
      <p:ext uri="{BB962C8B-B14F-4D97-AF65-F5344CB8AC3E}">
        <p14:creationId xmlns:p14="http://schemas.microsoft.com/office/powerpoint/2010/main" val="1321094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411"/>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50444" y="0"/>
            <a:ext cx="2945659" cy="496411"/>
          </a:xfrm>
          <a:prstGeom prst="rect">
            <a:avLst/>
          </a:prstGeom>
        </p:spPr>
        <p:txBody>
          <a:bodyPr vert="horz" lIns="93177" tIns="46589" rIns="93177" bIns="46589" rtlCol="0"/>
          <a:lstStyle>
            <a:lvl1pPr algn="r">
              <a:defRPr sz="1200"/>
            </a:lvl1pPr>
          </a:lstStyle>
          <a:p>
            <a:fld id="{F33CAAFC-FF09-4CCE-A2CF-60CD46091AEE}" type="datetimeFigureOut">
              <a:rPr lang="en-US" smtClean="0"/>
              <a:t>11/7/2022</a:t>
            </a:fld>
            <a:endParaRPr lang="en-US"/>
          </a:p>
        </p:txBody>
      </p:sp>
      <p:sp>
        <p:nvSpPr>
          <p:cNvPr id="4" name="Slide Image Placeholder 3"/>
          <p:cNvSpPr>
            <a:spLocks noGrp="1" noRot="1" noChangeAspect="1"/>
          </p:cNvSpPr>
          <p:nvPr>
            <p:ph type="sldImg" idx="2"/>
          </p:nvPr>
        </p:nvSpPr>
        <p:spPr>
          <a:xfrm>
            <a:off x="420688" y="744538"/>
            <a:ext cx="5956300" cy="3722687"/>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30092"/>
            <a:ext cx="2945659" cy="496411"/>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430092"/>
            <a:ext cx="2945659" cy="496411"/>
          </a:xfrm>
          <a:prstGeom prst="rect">
            <a:avLst/>
          </a:prstGeom>
        </p:spPr>
        <p:txBody>
          <a:bodyPr vert="horz" lIns="93177" tIns="46589" rIns="93177" bIns="46589" rtlCol="0" anchor="b"/>
          <a:lstStyle>
            <a:lvl1pPr algn="r">
              <a:defRPr sz="1200"/>
            </a:lvl1pPr>
          </a:lstStyle>
          <a:p>
            <a:fld id="{4D01150E-B0EA-481F-A61B-03E6AB76BE7A}" type="slidenum">
              <a:rPr lang="en-US" smtClean="0"/>
              <a:t>‹#›</a:t>
            </a:fld>
            <a:endParaRPr lang="en-US"/>
          </a:p>
        </p:txBody>
      </p:sp>
    </p:spTree>
    <p:extLst>
      <p:ext uri="{BB962C8B-B14F-4D97-AF65-F5344CB8AC3E}">
        <p14:creationId xmlns:p14="http://schemas.microsoft.com/office/powerpoint/2010/main" val="2879501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01150E-B0EA-481F-A61B-03E6AB76BE7A}" type="slidenum">
              <a:rPr lang="en-US" smtClean="0"/>
              <a:t>1</a:t>
            </a:fld>
            <a:endParaRPr lang="en-US"/>
          </a:p>
        </p:txBody>
      </p:sp>
    </p:spTree>
    <p:extLst>
      <p:ext uri="{BB962C8B-B14F-4D97-AF65-F5344CB8AC3E}">
        <p14:creationId xmlns:p14="http://schemas.microsoft.com/office/powerpoint/2010/main" val="312218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CED46C0-88FA-42D4-917B-22EE46FB14A2}" type="slidenum">
              <a:rPr lang="en-GB" smtClean="0"/>
              <a:t>10</a:t>
            </a:fld>
            <a:endParaRPr lang="en-GB"/>
          </a:p>
        </p:txBody>
      </p:sp>
    </p:spTree>
    <p:extLst>
      <p:ext uri="{BB962C8B-B14F-4D97-AF65-F5344CB8AC3E}">
        <p14:creationId xmlns:p14="http://schemas.microsoft.com/office/powerpoint/2010/main" val="2897516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1F13CF-3BF5-47DD-BDC3-4ABCF19E1553}" type="datetime1">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617324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812C6D-3B0B-4421-A00B-5A498F693F3F}" type="datetime1">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49769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406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406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182ECA-67FB-42A0-A489-CC03559B26C9}" type="datetime1">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122499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766FA1-7141-48AD-8419-7F1522600B25}" type="datetime1">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622212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3DC97D-8D54-47D9-89A1-A2F3A3248DBE}" type="datetime1">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479704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508C96-0B3D-4488-95A5-A0042CCCD9DC}" type="datetime1">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14147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E8C867-3C89-4827-9847-85330234EE35}" type="datetime1">
              <a:rPr lang="en-US" smtClean="0"/>
              <a:t>11/7/2022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363581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12D703-E054-45E1-8691-06FFA1DAE8B4}" type="datetime1">
              <a:rPr lang="en-US" smtClean="0"/>
              <a:t>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797698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E847F2-FEF1-4A86-8665-B3B474143A59}" type="datetime1">
              <a:rPr lang="en-US" smtClean="0"/>
              <a:t>11/7/2022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447625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ECE71F-7493-4FFF-BD65-5F63AF332364}" type="datetime1">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17417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FD61FD-574E-48F2-9CFA-AD5ACB98CC02}" type="datetime1">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426154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FF53D4E7-58CE-4A9B-9DD9-33FC26879AA3}" type="datetime1">
              <a:rPr lang="en-US" smtClean="0"/>
              <a:t>11/7/2022</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1ED03F14-A2D4-9D42-A4F0-DD96C29FEE96}" type="slidenum">
              <a:rPr lang="en-US" smtClean="0"/>
              <a:t>‹#›</a:t>
            </a:fld>
            <a:endParaRPr lang="en-US"/>
          </a:p>
        </p:txBody>
      </p:sp>
    </p:spTree>
    <p:extLst>
      <p:ext uri="{BB962C8B-B14F-4D97-AF65-F5344CB8AC3E}">
        <p14:creationId xmlns:p14="http://schemas.microsoft.com/office/powerpoint/2010/main" val="2584327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296260"/>
            <a:ext cx="3996965" cy="1152833"/>
          </a:xfrm>
        </p:spPr>
        <p:txBody>
          <a:bodyPr>
            <a:normAutofit fontScale="90000"/>
          </a:bodyPr>
          <a:lstStyle/>
          <a:p>
            <a:pPr rtl="1">
              <a:lnSpc>
                <a:spcPct val="150000"/>
              </a:lnSpc>
            </a:pPr>
            <a:r>
              <a:rPr lang="ar-SA" sz="2400" dirty="0">
                <a:latin typeface="DIN Next LT Arabic Medium" panose="020B0603020203050203" pitchFamily="34" charset="-78"/>
                <a:ea typeface="GE SS Two Medium" panose="020A0503020102020204" pitchFamily="18" charset="-78"/>
                <a:cs typeface="DIN Next LT Arabic Medium" panose="020B0603020203050203" pitchFamily="34" charset="-78"/>
              </a:rPr>
              <a:t>د. </a:t>
            </a:r>
            <a:r>
              <a:rPr lang="ar-AE" sz="2400" dirty="0">
                <a:latin typeface="DIN Next LT Arabic Medium" panose="020B0603020203050203" pitchFamily="34" charset="-78"/>
                <a:ea typeface="GE SS Two Medium" panose="020A0503020102020204" pitchFamily="18" charset="-78"/>
                <a:cs typeface="DIN Next LT Arabic Medium" panose="020B0603020203050203" pitchFamily="34" charset="-78"/>
              </a:rPr>
              <a:t>أنور عثمان</a:t>
            </a:r>
            <a:br>
              <a:rPr lang="ar-SA" sz="2000" dirty="0">
                <a:latin typeface="DIN Next LT Arabic Medium" panose="020B0603020203050203" pitchFamily="34" charset="-78"/>
                <a:ea typeface="GE SS Two Medium" panose="020A0503020102020204" pitchFamily="18" charset="-78"/>
                <a:cs typeface="DIN Next LT Arabic Medium" panose="020B0603020203050203" pitchFamily="34" charset="-78"/>
              </a:rPr>
            </a:br>
            <a:r>
              <a:rPr lang="ar-SA" sz="1800" dirty="0">
                <a:latin typeface="DIN Next LT Arabic Medium" panose="020B0603020203050203" pitchFamily="34" charset="-78"/>
                <a:ea typeface="GE SS Two Medium" panose="020A0503020102020204" pitchFamily="18" charset="-78"/>
                <a:cs typeface="DIN Next LT Arabic Medium" panose="020B0603020203050203" pitchFamily="34" charset="-78"/>
              </a:rPr>
              <a:t>اقتصادي </a:t>
            </a:r>
            <a:r>
              <a:rPr lang="ar-AE" sz="1800" dirty="0">
                <a:latin typeface="DIN Next LT Arabic Medium" panose="020B0603020203050203" pitchFamily="34" charset="-78"/>
                <a:ea typeface="GE SS Two Medium" panose="020A0503020102020204" pitchFamily="18" charset="-78"/>
                <a:cs typeface="DIN Next LT Arabic Medium" panose="020B0603020203050203" pitchFamily="34" charset="-78"/>
              </a:rPr>
              <a:t>-صندوق النقد العربي</a:t>
            </a:r>
            <a:br>
              <a:rPr lang="ar-AE" sz="1800" dirty="0">
                <a:latin typeface="DIN Next LT Arabic Medium" panose="020B0603020203050203" pitchFamily="34" charset="-78"/>
                <a:ea typeface="GE SS Two Medium" panose="020A0503020102020204" pitchFamily="18" charset="-78"/>
                <a:cs typeface="DIN Next LT Arabic Medium" panose="020B0603020203050203" pitchFamily="34" charset="-78"/>
              </a:rPr>
            </a:br>
            <a:r>
              <a:rPr lang="en-GB" sz="1800" dirty="0" err="1">
                <a:latin typeface="DIN Next LT Arabic Medium" panose="020B0603020203050203" pitchFamily="34" charset="-78"/>
                <a:ea typeface="GE SS Two Medium" panose="020A0503020102020204" pitchFamily="18" charset="-78"/>
                <a:cs typeface="DIN Next LT Arabic Medium" panose="020B0603020203050203" pitchFamily="34" charset="-78"/>
              </a:rPr>
              <a:t>anwar.othman</a:t>
            </a:r>
            <a:r>
              <a:rPr lang="en-US" sz="1800" dirty="0">
                <a:latin typeface="DIN Next LT Arabic Medium" panose="020B0603020203050203" pitchFamily="34" charset="-78"/>
                <a:ea typeface="GE SS Two Medium" panose="020A0503020102020204" pitchFamily="18" charset="-78"/>
                <a:cs typeface="DIN Next LT Arabic Medium" panose="020B0603020203050203" pitchFamily="34" charset="-78"/>
              </a:rPr>
              <a:t>@amf.org.ae</a:t>
            </a:r>
          </a:p>
        </p:txBody>
      </p:sp>
      <p:sp>
        <p:nvSpPr>
          <p:cNvPr id="3" name="Slide Number Placeholder 2"/>
          <p:cNvSpPr>
            <a:spLocks noGrp="1"/>
          </p:cNvSpPr>
          <p:nvPr>
            <p:ph type="sldNum" sz="quarter" idx="12"/>
          </p:nvPr>
        </p:nvSpPr>
        <p:spPr/>
        <p:txBody>
          <a:bodyPr/>
          <a:lstStyle/>
          <a:p>
            <a:fld id="{1ED03F14-A2D4-9D42-A4F0-DD96C29FEE96}" type="slidenum">
              <a:rPr lang="en-US" smtClean="0">
                <a:solidFill>
                  <a:schemeClr val="bg2"/>
                </a:solidFill>
              </a:rPr>
              <a:t>1</a:t>
            </a:fld>
            <a:endParaRPr lang="en-US" dirty="0">
              <a:solidFill>
                <a:schemeClr val="bg2"/>
              </a:solidFill>
            </a:endParaRPr>
          </a:p>
        </p:txBody>
      </p:sp>
      <p:sp>
        <p:nvSpPr>
          <p:cNvPr id="5" name="Title 1">
            <a:extLst>
              <a:ext uri="{FF2B5EF4-FFF2-40B4-BE49-F238E27FC236}">
                <a16:creationId xmlns:a16="http://schemas.microsoft.com/office/drawing/2014/main" id="{767D6CA5-013E-4BBB-9CF9-8B505996BC67}"/>
              </a:ext>
            </a:extLst>
          </p:cNvPr>
          <p:cNvSpPr txBox="1">
            <a:spLocks/>
          </p:cNvSpPr>
          <p:nvPr/>
        </p:nvSpPr>
        <p:spPr>
          <a:xfrm rot="10800000" flipV="1">
            <a:off x="457200" y="1597891"/>
            <a:ext cx="8385142" cy="2456873"/>
          </a:xfrm>
          <a:prstGeom prst="rect">
            <a:avLst/>
          </a:prstGeom>
        </p:spPr>
        <p:txBody>
          <a:bodyPr vert="horz" lIns="91440" tIns="45720" rIns="91440" bIns="45720" rtlCol="0" anchor="ctr">
            <a:normAutofit lnSpcReduction="10000"/>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endParaRPr lang="ar-AE" sz="3000" dirty="0">
              <a:solidFill>
                <a:srgbClr val="3333FF"/>
              </a:solidFill>
              <a:latin typeface="DIN Next LT Arabic Medium" panose="020B0603020203050203" pitchFamily="34" charset="-78"/>
              <a:ea typeface="GE SS Two Medium" panose="020A0503020102020204" pitchFamily="18" charset="-78"/>
              <a:cs typeface="DIN Next LT Arabic Medium" panose="020B0603020203050203" pitchFamily="34" charset="-78"/>
            </a:endParaRPr>
          </a:p>
          <a:p>
            <a:pPr algn="ctr" rtl="1"/>
            <a:r>
              <a:rPr lang="ar-AE" sz="5200" dirty="0">
                <a:solidFill>
                  <a:srgbClr val="CB9027"/>
                </a:solidFill>
                <a:latin typeface="DIN Next LT Arabic Medium" panose="020B0603020203050203" pitchFamily="34" charset="-78"/>
                <a:ea typeface="GE SS Two Medium" panose="020A0503020102020204" pitchFamily="18" charset="-78"/>
                <a:cs typeface="DIN Next LT Arabic Medium" panose="020B0603020203050203" pitchFamily="34" charset="-78"/>
              </a:rPr>
              <a:t>نظرة عامة على أهم مؤشرات الدين العام</a:t>
            </a:r>
            <a:endParaRPr lang="ar-EG" sz="4800" dirty="0">
              <a:solidFill>
                <a:srgbClr val="3333FF"/>
              </a:solidFill>
              <a:latin typeface="DIN Next LT Arabic Medium" panose="020B0603020203050203" pitchFamily="34" charset="-78"/>
              <a:ea typeface="GE SS Two Medium" panose="020A0503020102020204" pitchFamily="18" charset="-78"/>
              <a:cs typeface="DIN Next LT Arabic Medium" panose="020B0603020203050203" pitchFamily="34" charset="-78"/>
            </a:endParaRPr>
          </a:p>
          <a:p>
            <a:pPr algn="ctr" rtl="1"/>
            <a:r>
              <a:rPr lang="ar-AE" sz="2600" dirty="0">
                <a:solidFill>
                  <a:srgbClr val="008000"/>
                </a:solidFill>
                <a:latin typeface="DIN Next LT Arabic Medium" panose="020B0603020203050203" pitchFamily="34" charset="-78"/>
                <a:ea typeface="GE SS Two Medium" panose="020A0503020102020204" pitchFamily="18" charset="-78"/>
                <a:cs typeface="DIN Next LT Arabic Medium" panose="020B0603020203050203" pitchFamily="34" charset="-78"/>
              </a:rPr>
              <a:t>نوفمبر 2022</a:t>
            </a:r>
            <a:endParaRPr lang="en-US" sz="2600" dirty="0">
              <a:solidFill>
                <a:srgbClr val="008000"/>
              </a:solidFill>
              <a:latin typeface="DIN Next LT Arabic Medium" panose="020B0603020203050203" pitchFamily="34" charset="-78"/>
              <a:ea typeface="GE SS Two Medium" panose="020A0503020102020204" pitchFamily="18" charset="-78"/>
              <a:cs typeface="DIN Next LT Arabic Medium" panose="020B0603020203050203" pitchFamily="34" charset="-78"/>
            </a:endParaRPr>
          </a:p>
        </p:txBody>
      </p:sp>
    </p:spTree>
    <p:extLst>
      <p:ext uri="{BB962C8B-B14F-4D97-AF65-F5344CB8AC3E}">
        <p14:creationId xmlns:p14="http://schemas.microsoft.com/office/powerpoint/2010/main" val="2629768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port, track and field&#10;&#10;Description automatically generated">
            <a:extLst>
              <a:ext uri="{FF2B5EF4-FFF2-40B4-BE49-F238E27FC236}">
                <a16:creationId xmlns:a16="http://schemas.microsoft.com/office/drawing/2014/main" id="{E3856E3D-2353-4F73-8E87-8C184D65E25A}"/>
              </a:ext>
            </a:extLst>
          </p:cNvPr>
          <p:cNvPicPr>
            <a:picLocks noChangeAspect="1"/>
          </p:cNvPicPr>
          <p:nvPr/>
        </p:nvPicPr>
        <p:blipFill rotWithShape="1">
          <a:blip r:embed="rId3">
            <a:extLst>
              <a:ext uri="{28A0092B-C50C-407E-A947-70E740481C1C}">
                <a14:useLocalDpi xmlns:a14="http://schemas.microsoft.com/office/drawing/2010/main" val="0"/>
              </a:ext>
            </a:extLst>
          </a:blip>
          <a:srcRect l="44203" r="5259" b="1"/>
          <a:stretch/>
        </p:blipFill>
        <p:spPr>
          <a:xfrm>
            <a:off x="-3" y="285747"/>
            <a:ext cx="5650980" cy="5143488"/>
          </a:xfrm>
          <a:custGeom>
            <a:avLst/>
            <a:gdLst/>
            <a:ahLst/>
            <a:cxnLst/>
            <a:rect l="l" t="t" r="r" b="b"/>
            <a:pathLst>
              <a:path w="7534640" h="6857984">
                <a:moveTo>
                  <a:pt x="0" y="0"/>
                </a:moveTo>
                <a:lnTo>
                  <a:pt x="7534640" y="0"/>
                </a:lnTo>
                <a:lnTo>
                  <a:pt x="7534640" y="3832811"/>
                </a:lnTo>
                <a:lnTo>
                  <a:pt x="7344853" y="3826712"/>
                </a:lnTo>
                <a:cubicBezTo>
                  <a:pt x="7344853" y="3826712"/>
                  <a:pt x="7341511" y="3826712"/>
                  <a:pt x="7341511" y="3826712"/>
                </a:cubicBezTo>
                <a:cubicBezTo>
                  <a:pt x="7274667" y="3823370"/>
                  <a:pt x="7211169" y="3823370"/>
                  <a:pt x="7144324" y="3820027"/>
                </a:cubicBezTo>
                <a:cubicBezTo>
                  <a:pt x="6913719" y="3820027"/>
                  <a:pt x="6683113" y="3820027"/>
                  <a:pt x="6455848" y="3820027"/>
                </a:cubicBezTo>
                <a:cubicBezTo>
                  <a:pt x="6231926" y="3910265"/>
                  <a:pt x="5987951" y="3833396"/>
                  <a:pt x="5767372" y="3903581"/>
                </a:cubicBezTo>
                <a:cubicBezTo>
                  <a:pt x="5533423" y="3900239"/>
                  <a:pt x="5312845" y="3970423"/>
                  <a:pt x="5082238" y="4000503"/>
                </a:cubicBezTo>
                <a:cubicBezTo>
                  <a:pt x="4908446" y="4013871"/>
                  <a:pt x="4731314" y="3997160"/>
                  <a:pt x="4570892" y="4067345"/>
                </a:cubicBezTo>
                <a:cubicBezTo>
                  <a:pt x="4447233" y="4124161"/>
                  <a:pt x="4350312" y="4197688"/>
                  <a:pt x="4483996" y="4348083"/>
                </a:cubicBezTo>
                <a:cubicBezTo>
                  <a:pt x="4644419" y="4344742"/>
                  <a:pt x="4627708" y="4598742"/>
                  <a:pt x="4788129" y="4561979"/>
                </a:cubicBezTo>
                <a:cubicBezTo>
                  <a:pt x="4754709" y="4678954"/>
                  <a:pt x="4641076" y="4618795"/>
                  <a:pt x="4600971" y="4705690"/>
                </a:cubicBezTo>
                <a:cubicBezTo>
                  <a:pt x="4684524" y="4779217"/>
                  <a:pt x="4844945" y="4725744"/>
                  <a:pt x="4871683" y="4879480"/>
                </a:cubicBezTo>
                <a:cubicBezTo>
                  <a:pt x="4838262" y="5039902"/>
                  <a:pt x="4945210" y="5019849"/>
                  <a:pt x="5032105" y="5029876"/>
                </a:cubicBezTo>
                <a:cubicBezTo>
                  <a:pt x="5239317" y="5049930"/>
                  <a:pt x="5439843" y="5063297"/>
                  <a:pt x="5643713" y="5096719"/>
                </a:cubicBezTo>
                <a:cubicBezTo>
                  <a:pt x="5693844" y="5106745"/>
                  <a:pt x="5810819" y="5083350"/>
                  <a:pt x="5800794" y="5186956"/>
                </a:cubicBezTo>
                <a:cubicBezTo>
                  <a:pt x="5790767" y="5270508"/>
                  <a:pt x="5700529" y="5240431"/>
                  <a:pt x="5643713" y="5243772"/>
                </a:cubicBezTo>
                <a:cubicBezTo>
                  <a:pt x="5329553" y="5283879"/>
                  <a:pt x="5012052" y="5220378"/>
                  <a:pt x="4701235" y="5223719"/>
                </a:cubicBezTo>
                <a:cubicBezTo>
                  <a:pt x="4664472" y="5223719"/>
                  <a:pt x="4657787" y="5334009"/>
                  <a:pt x="4577576" y="5297246"/>
                </a:cubicBezTo>
                <a:cubicBezTo>
                  <a:pt x="4788129" y="5397510"/>
                  <a:pt x="5767372" y="5424248"/>
                  <a:pt x="6094900" y="5477721"/>
                </a:cubicBezTo>
                <a:cubicBezTo>
                  <a:pt x="5754004" y="5858724"/>
                  <a:pt x="5429817" y="5628117"/>
                  <a:pt x="5159105" y="5842012"/>
                </a:cubicBezTo>
                <a:cubicBezTo>
                  <a:pt x="5159105" y="5842012"/>
                  <a:pt x="5212580" y="5842012"/>
                  <a:pt x="5443187" y="5912197"/>
                </a:cubicBezTo>
                <a:cubicBezTo>
                  <a:pt x="5627002" y="5969012"/>
                  <a:pt x="5536765" y="6049223"/>
                  <a:pt x="6001321" y="6202962"/>
                </a:cubicBezTo>
                <a:cubicBezTo>
                  <a:pt x="5824188" y="6253093"/>
                  <a:pt x="5593581" y="6156172"/>
                  <a:pt x="5506685" y="6416857"/>
                </a:cubicBezTo>
                <a:cubicBezTo>
                  <a:pt x="5643713" y="6463648"/>
                  <a:pt x="5807477" y="6420200"/>
                  <a:pt x="5904398" y="6543858"/>
                </a:cubicBezTo>
                <a:cubicBezTo>
                  <a:pt x="5934478" y="6580622"/>
                  <a:pt x="5964557" y="6604017"/>
                  <a:pt x="6001321" y="6624068"/>
                </a:cubicBezTo>
                <a:cubicBezTo>
                  <a:pt x="5984612" y="6630754"/>
                  <a:pt x="5964557" y="6637437"/>
                  <a:pt x="5951188" y="6644121"/>
                </a:cubicBezTo>
                <a:cubicBezTo>
                  <a:pt x="5977925" y="6667518"/>
                  <a:pt x="6663060" y="6794517"/>
                  <a:pt x="6836850" y="6797860"/>
                </a:cubicBezTo>
                <a:cubicBezTo>
                  <a:pt x="6761652" y="6822926"/>
                  <a:pt x="6636845" y="6844075"/>
                  <a:pt x="6553814" y="6856412"/>
                </a:cubicBezTo>
                <a:lnTo>
                  <a:pt x="6542822" y="6857984"/>
                </a:lnTo>
                <a:lnTo>
                  <a:pt x="0" y="6857984"/>
                </a:lnTo>
                <a:close/>
              </a:path>
            </a:pathLst>
          </a:custGeom>
        </p:spPr>
      </p:pic>
      <p:sp>
        <p:nvSpPr>
          <p:cNvPr id="6" name="Title 1">
            <a:extLst>
              <a:ext uri="{FF2B5EF4-FFF2-40B4-BE49-F238E27FC236}">
                <a16:creationId xmlns:a16="http://schemas.microsoft.com/office/drawing/2014/main" id="{E0E3E1E5-26A2-46EE-B4BD-BF69D63A3B35}"/>
              </a:ext>
            </a:extLst>
          </p:cNvPr>
          <p:cNvSpPr txBox="1">
            <a:spLocks/>
          </p:cNvSpPr>
          <p:nvPr/>
        </p:nvSpPr>
        <p:spPr>
          <a:xfrm>
            <a:off x="4757737" y="3257550"/>
            <a:ext cx="4129361" cy="1267807"/>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Aft>
                <a:spcPts val="450"/>
              </a:spcAft>
            </a:pPr>
            <a:r>
              <a:rPr lang="en-US" sz="3300" b="1" dirty="0"/>
              <a:t>شكرا </a:t>
            </a:r>
            <a:r>
              <a:rPr lang="ar-AE" sz="3300" b="1" dirty="0"/>
              <a:t>على الحضور والمشاركة</a:t>
            </a:r>
            <a:endParaRPr lang="en-US" sz="3300" dirty="0"/>
          </a:p>
        </p:txBody>
      </p:sp>
      <p:pic>
        <p:nvPicPr>
          <p:cNvPr id="7" name="Picture 6" descr="Logo&#10;&#10;Description automatically generated">
            <a:extLst>
              <a:ext uri="{FF2B5EF4-FFF2-40B4-BE49-F238E27FC236}">
                <a16:creationId xmlns:a16="http://schemas.microsoft.com/office/drawing/2014/main" id="{F42EBF62-EC24-42DD-B6DD-FC6B0ABE8784}"/>
              </a:ext>
            </a:extLst>
          </p:cNvPr>
          <p:cNvPicPr>
            <a:picLocks noChangeAspect="1"/>
          </p:cNvPicPr>
          <p:nvPr/>
        </p:nvPicPr>
        <p:blipFill rotWithShape="1">
          <a:blip r:embed="rId4"/>
          <a:srcRect t="1804" r="-1" b="-1"/>
          <a:stretch/>
        </p:blipFill>
        <p:spPr>
          <a:xfrm>
            <a:off x="5740156" y="285755"/>
            <a:ext cx="3403847" cy="2907935"/>
          </a:xfrm>
          <a:custGeom>
            <a:avLst/>
            <a:gdLst/>
            <a:ahLst/>
            <a:cxnLst/>
            <a:rect l="l" t="t" r="r" b="b"/>
            <a:pathLst>
              <a:path w="4538463" h="3877247">
                <a:moveTo>
                  <a:pt x="0" y="0"/>
                </a:moveTo>
                <a:lnTo>
                  <a:pt x="4538463" y="0"/>
                </a:lnTo>
                <a:lnTo>
                  <a:pt x="4538463" y="3437173"/>
                </a:lnTo>
                <a:lnTo>
                  <a:pt x="4530710" y="3429000"/>
                </a:lnTo>
                <a:cubicBezTo>
                  <a:pt x="4370289" y="3495842"/>
                  <a:pt x="4239946" y="3686344"/>
                  <a:pt x="4056129" y="3636211"/>
                </a:cubicBezTo>
                <a:cubicBezTo>
                  <a:pt x="3872313" y="3589422"/>
                  <a:pt x="3788760" y="3830055"/>
                  <a:pt x="3618310" y="3756528"/>
                </a:cubicBezTo>
                <a:cubicBezTo>
                  <a:pt x="3394389" y="3823371"/>
                  <a:pt x="3163783" y="3823371"/>
                  <a:pt x="2933176" y="3810002"/>
                </a:cubicBezTo>
                <a:cubicBezTo>
                  <a:pt x="2702570" y="3840081"/>
                  <a:pt x="2471962" y="3873503"/>
                  <a:pt x="2238015" y="3850107"/>
                </a:cubicBezTo>
                <a:cubicBezTo>
                  <a:pt x="2007408" y="3870161"/>
                  <a:pt x="1783486" y="3883529"/>
                  <a:pt x="1552880" y="3863476"/>
                </a:cubicBezTo>
                <a:cubicBezTo>
                  <a:pt x="1322274" y="3886870"/>
                  <a:pt x="1091667" y="3876844"/>
                  <a:pt x="864402" y="3860134"/>
                </a:cubicBezTo>
                <a:cubicBezTo>
                  <a:pt x="757455" y="3860134"/>
                  <a:pt x="653849" y="3856792"/>
                  <a:pt x="546902" y="3856792"/>
                </a:cubicBezTo>
                <a:cubicBezTo>
                  <a:pt x="404861" y="3850108"/>
                  <a:pt x="262821" y="3845095"/>
                  <a:pt x="120363" y="3840499"/>
                </a:cubicBezTo>
                <a:lnTo>
                  <a:pt x="0" y="3836632"/>
                </a:lnTo>
                <a:close/>
              </a:path>
            </a:pathLst>
          </a:custGeom>
        </p:spPr>
      </p:pic>
      <p:sp>
        <p:nvSpPr>
          <p:cNvPr id="2" name="Date Placeholder 1">
            <a:extLst>
              <a:ext uri="{FF2B5EF4-FFF2-40B4-BE49-F238E27FC236}">
                <a16:creationId xmlns:a16="http://schemas.microsoft.com/office/drawing/2014/main" id="{ED65B995-ED33-467F-AEB2-2FFA2E2EECC1}"/>
              </a:ext>
            </a:extLst>
          </p:cNvPr>
          <p:cNvSpPr>
            <a:spLocks noGrp="1"/>
          </p:cNvSpPr>
          <p:nvPr>
            <p:ph type="dt" sz="half" idx="10"/>
          </p:nvPr>
        </p:nvSpPr>
        <p:spPr>
          <a:xfrm>
            <a:off x="628650" y="5053013"/>
            <a:ext cx="2057400" cy="273844"/>
          </a:xfrm>
        </p:spPr>
        <p:txBody>
          <a:bodyPr vert="horz" lIns="68580" tIns="34290" rIns="68580" bIns="34290" rtlCol="0" anchor="ctr">
            <a:normAutofit/>
          </a:bodyPr>
          <a:lstStyle/>
          <a:p>
            <a:pPr>
              <a:spcAft>
                <a:spcPts val="450"/>
              </a:spcAft>
            </a:pPr>
            <a:fld id="{556EC8CE-6CD6-4FB8-9EC8-8B69687F96A8}" type="datetime1">
              <a:rPr lang="en-US">
                <a:solidFill>
                  <a:srgbClr val="FFFFFF"/>
                </a:solidFill>
              </a:rPr>
              <a:pPr>
                <a:spcAft>
                  <a:spcPts val="450"/>
                </a:spcAft>
              </a:pPr>
              <a:t>11/7/2022</a:t>
            </a:fld>
            <a:endParaRPr lang="en-US">
              <a:solidFill>
                <a:srgbClr val="FFFFFF"/>
              </a:solidFill>
            </a:endParaRPr>
          </a:p>
        </p:txBody>
      </p:sp>
      <p:sp>
        <p:nvSpPr>
          <p:cNvPr id="3" name="Slide Number Placeholder 2">
            <a:extLst>
              <a:ext uri="{FF2B5EF4-FFF2-40B4-BE49-F238E27FC236}">
                <a16:creationId xmlns:a16="http://schemas.microsoft.com/office/drawing/2014/main" id="{ABE51412-E472-49FB-9B64-D1E71D14AE91}"/>
              </a:ext>
            </a:extLst>
          </p:cNvPr>
          <p:cNvSpPr>
            <a:spLocks noGrp="1"/>
          </p:cNvSpPr>
          <p:nvPr>
            <p:ph type="sldNum" sz="quarter" idx="12"/>
          </p:nvPr>
        </p:nvSpPr>
        <p:spPr>
          <a:xfrm>
            <a:off x="7841550" y="5053013"/>
            <a:ext cx="673800" cy="273844"/>
          </a:xfrm>
        </p:spPr>
        <p:txBody>
          <a:bodyPr vert="horz" lIns="68580" tIns="34290" rIns="68580" bIns="34290" rtlCol="0" anchor="ctr">
            <a:normAutofit/>
          </a:bodyPr>
          <a:lstStyle/>
          <a:p>
            <a:pPr>
              <a:spcAft>
                <a:spcPts val="450"/>
              </a:spcAft>
            </a:pPr>
            <a:fld id="{4F6189AF-9560-4872-8ECB-13BC40D0617A}" type="slidenum">
              <a:rPr lang="en-US" smtClean="0"/>
              <a:pPr>
                <a:spcAft>
                  <a:spcPts val="450"/>
                </a:spcAft>
              </a:pPr>
              <a:t>10</a:t>
            </a:fld>
            <a:endParaRPr lang="en-US"/>
          </a:p>
        </p:txBody>
      </p:sp>
      <p:sp>
        <p:nvSpPr>
          <p:cNvPr id="4" name="AutoShape 2" descr="صندوق النقد العربي | ARAB MONETARY FUND">
            <a:extLst>
              <a:ext uri="{FF2B5EF4-FFF2-40B4-BE49-F238E27FC236}">
                <a16:creationId xmlns:a16="http://schemas.microsoft.com/office/drawing/2014/main" id="{7104FB5C-8658-43C7-9831-FC4BDBED9E3C}"/>
              </a:ext>
            </a:extLst>
          </p:cNvPr>
          <p:cNvSpPr>
            <a:spLocks noChangeAspect="1" noChangeArrowheads="1"/>
          </p:cNvSpPr>
          <p:nvPr/>
        </p:nvSpPr>
        <p:spPr bwMode="auto">
          <a:xfrm>
            <a:off x="4457700" y="2743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GB" sz="1350"/>
          </a:p>
        </p:txBody>
      </p:sp>
    </p:spTree>
    <p:extLst>
      <p:ext uri="{BB962C8B-B14F-4D97-AF65-F5344CB8AC3E}">
        <p14:creationId xmlns:p14="http://schemas.microsoft.com/office/powerpoint/2010/main" val="3330477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28930" y="246977"/>
            <a:ext cx="3233406" cy="481869"/>
          </a:xfrm>
        </p:spPr>
        <p:txBody>
          <a:bodyPr>
            <a:normAutofit fontScale="90000"/>
          </a:bodyPr>
          <a:lstStyle/>
          <a:p>
            <a:pPr rtl="1"/>
            <a:r>
              <a:rPr lang="ar-AE" sz="2800" b="1" dirty="0">
                <a:latin typeface="Sakkal Majalla" panose="02000000000000000000" pitchFamily="2" charset="-78"/>
                <a:cs typeface="Sakkal Majalla" panose="02000000000000000000" pitchFamily="2" charset="-78"/>
              </a:rPr>
              <a:t>المحاور  المستهدفة </a:t>
            </a:r>
            <a:endParaRPr lang="en-US" sz="2800" dirty="0">
              <a:latin typeface="DIN Next LT Arabic Medium" panose="020B0603020203050203" pitchFamily="34" charset="-78"/>
              <a:cs typeface="DIN Next LT Arabic Medium" panose="020B0603020203050203" pitchFamily="34" charset="-78"/>
            </a:endParaRPr>
          </a:p>
        </p:txBody>
      </p:sp>
      <p:cxnSp>
        <p:nvCxnSpPr>
          <p:cNvPr id="12" name="Straight Connector 11"/>
          <p:cNvCxnSpPr>
            <a:cxnSpLocks/>
          </p:cNvCxnSpPr>
          <p:nvPr/>
        </p:nvCxnSpPr>
        <p:spPr>
          <a:xfrm>
            <a:off x="492981" y="538528"/>
            <a:ext cx="5035949"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4">
            <a:extLst>
              <a:ext uri="{FF2B5EF4-FFF2-40B4-BE49-F238E27FC236}">
                <a16:creationId xmlns:a16="http://schemas.microsoft.com/office/drawing/2014/main" id="{EA2C0F8F-A118-49FB-A2D8-173F13B5B55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D03F14-A2D4-9D42-A4F0-DD96C29FEE96}"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16" name="Content Placeholder 3">
            <a:extLst>
              <a:ext uri="{FF2B5EF4-FFF2-40B4-BE49-F238E27FC236}">
                <a16:creationId xmlns:a16="http://schemas.microsoft.com/office/drawing/2014/main" id="{4039336C-1563-69FE-B61C-43F7AE405F6E}"/>
              </a:ext>
            </a:extLst>
          </p:cNvPr>
          <p:cNvGraphicFramePr>
            <a:graphicFrameLocks noGrp="1"/>
          </p:cNvGraphicFramePr>
          <p:nvPr>
            <p:ph idx="1"/>
            <p:extLst>
              <p:ext uri="{D42A27DB-BD31-4B8C-83A1-F6EECF244321}">
                <p14:modId xmlns:p14="http://schemas.microsoft.com/office/powerpoint/2010/main" val="1534426721"/>
              </p:ext>
            </p:extLst>
          </p:nvPr>
        </p:nvGraphicFramePr>
        <p:xfrm>
          <a:off x="457200" y="1333500"/>
          <a:ext cx="8229600" cy="37716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24048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28929" y="246977"/>
            <a:ext cx="3367097" cy="481869"/>
          </a:xfrm>
        </p:spPr>
        <p:txBody>
          <a:bodyPr>
            <a:noAutofit/>
          </a:bodyPr>
          <a:lstStyle/>
          <a:p>
            <a:pPr rtl="1"/>
            <a:r>
              <a:rPr lang="ar-AE" sz="2000" dirty="0"/>
              <a:t>مقدمة عن اسباب ارتفاع الدين العام</a:t>
            </a:r>
            <a:endParaRPr lang="en-US" sz="2000" dirty="0">
              <a:solidFill>
                <a:srgbClr val="D99931"/>
              </a:solidFill>
              <a:latin typeface="DIN Next LT Arabic Medium" panose="020B0603020203050203" pitchFamily="34" charset="-78"/>
              <a:cs typeface="DIN Next LT Arabic Medium" panose="020B0603020203050203" pitchFamily="34" charset="-78"/>
            </a:endParaRPr>
          </a:p>
        </p:txBody>
      </p:sp>
      <p:cxnSp>
        <p:nvCxnSpPr>
          <p:cNvPr id="12" name="Straight Connector 11"/>
          <p:cNvCxnSpPr>
            <a:cxnSpLocks/>
          </p:cNvCxnSpPr>
          <p:nvPr/>
        </p:nvCxnSpPr>
        <p:spPr>
          <a:xfrm>
            <a:off x="492981" y="538528"/>
            <a:ext cx="5035949"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4">
            <a:extLst>
              <a:ext uri="{FF2B5EF4-FFF2-40B4-BE49-F238E27FC236}">
                <a16:creationId xmlns:a16="http://schemas.microsoft.com/office/drawing/2014/main" id="{EA2C0F8F-A118-49FB-A2D8-173F13B5B55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D03F14-A2D4-9D42-A4F0-DD96C29FEE96}"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14" name="Content Placeholder 3">
            <a:extLst>
              <a:ext uri="{FF2B5EF4-FFF2-40B4-BE49-F238E27FC236}">
                <a16:creationId xmlns:a16="http://schemas.microsoft.com/office/drawing/2014/main" id="{83560D34-59D9-FC96-3442-1B9961D65E3F}"/>
              </a:ext>
            </a:extLst>
          </p:cNvPr>
          <p:cNvGraphicFramePr>
            <a:graphicFrameLocks noGrp="1"/>
          </p:cNvGraphicFramePr>
          <p:nvPr>
            <p:ph idx="1"/>
            <p:extLst>
              <p:ext uri="{D42A27DB-BD31-4B8C-83A1-F6EECF244321}">
                <p14:modId xmlns:p14="http://schemas.microsoft.com/office/powerpoint/2010/main" val="910818123"/>
              </p:ext>
            </p:extLst>
          </p:nvPr>
        </p:nvGraphicFramePr>
        <p:xfrm>
          <a:off x="457199" y="830079"/>
          <a:ext cx="7322695" cy="44668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47742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28930" y="246977"/>
            <a:ext cx="3233406" cy="481869"/>
          </a:xfrm>
        </p:spPr>
        <p:txBody>
          <a:bodyPr>
            <a:noAutofit/>
          </a:bodyPr>
          <a:lstStyle/>
          <a:p>
            <a:pPr rtl="1"/>
            <a:r>
              <a:rPr lang="ar-AE" sz="2800" dirty="0"/>
              <a:t>مؤشرات الدين</a:t>
            </a:r>
            <a:endParaRPr lang="en-US" sz="2800" b="1" dirty="0">
              <a:solidFill>
                <a:srgbClr val="D99931"/>
              </a:solidFill>
              <a:latin typeface="DIN Next LT Arabic Medium" panose="020B0603020203050203" pitchFamily="34" charset="-78"/>
              <a:cs typeface="DIN Next LT Arabic Medium" panose="020B0603020203050203" pitchFamily="34" charset="-78"/>
            </a:endParaRPr>
          </a:p>
        </p:txBody>
      </p:sp>
      <p:cxnSp>
        <p:nvCxnSpPr>
          <p:cNvPr id="12" name="Straight Connector 11"/>
          <p:cNvCxnSpPr>
            <a:cxnSpLocks/>
          </p:cNvCxnSpPr>
          <p:nvPr/>
        </p:nvCxnSpPr>
        <p:spPr>
          <a:xfrm>
            <a:off x="492981" y="538528"/>
            <a:ext cx="5035949"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4">
            <a:extLst>
              <a:ext uri="{FF2B5EF4-FFF2-40B4-BE49-F238E27FC236}">
                <a16:creationId xmlns:a16="http://schemas.microsoft.com/office/drawing/2014/main" id="{EA2C0F8F-A118-49FB-A2D8-173F13B5B55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D03F14-A2D4-9D42-A4F0-DD96C29FEE96}"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10" name="Picture 9">
            <a:extLst>
              <a:ext uri="{FF2B5EF4-FFF2-40B4-BE49-F238E27FC236}">
                <a16:creationId xmlns:a16="http://schemas.microsoft.com/office/drawing/2014/main" id="{E1D73048-4A63-4881-9F87-57F6709DFF95}"/>
              </a:ext>
            </a:extLst>
          </p:cNvPr>
          <p:cNvPicPr>
            <a:picLocks noChangeAspect="1"/>
          </p:cNvPicPr>
          <p:nvPr/>
        </p:nvPicPr>
        <p:blipFill>
          <a:blip r:embed="rId3"/>
          <a:stretch>
            <a:fillRect/>
          </a:stretch>
        </p:blipFill>
        <p:spPr>
          <a:xfrm>
            <a:off x="1210737" y="5365257"/>
            <a:ext cx="957155" cy="213378"/>
          </a:xfrm>
          <a:prstGeom prst="rect">
            <a:avLst/>
          </a:prstGeom>
        </p:spPr>
      </p:pic>
      <p:sp>
        <p:nvSpPr>
          <p:cNvPr id="4" name="TextBox 3">
            <a:extLst>
              <a:ext uri="{FF2B5EF4-FFF2-40B4-BE49-F238E27FC236}">
                <a16:creationId xmlns:a16="http://schemas.microsoft.com/office/drawing/2014/main" id="{F903B589-8476-EC27-6D24-D3881F325985}"/>
              </a:ext>
            </a:extLst>
          </p:cNvPr>
          <p:cNvSpPr txBox="1"/>
          <p:nvPr/>
        </p:nvSpPr>
        <p:spPr>
          <a:xfrm>
            <a:off x="801975" y="974287"/>
            <a:ext cx="8252084" cy="3416320"/>
          </a:xfrm>
          <a:prstGeom prst="rect">
            <a:avLst/>
          </a:prstGeom>
          <a:noFill/>
        </p:spPr>
        <p:txBody>
          <a:bodyPr wrap="square">
            <a:spAutoFit/>
          </a:bodyPr>
          <a:lstStyle/>
          <a:p>
            <a:pPr marL="285750" indent="-285750" algn="r" rtl="1">
              <a:buFont typeface="Wingdings" panose="05000000000000000000" pitchFamily="2" charset="2"/>
              <a:buChar char="ü"/>
            </a:pPr>
            <a:r>
              <a:rPr lang="ar-SA" sz="1800" dirty="0">
                <a:effectLst/>
                <a:ea typeface="Calibri" panose="020F0502020204030204" pitchFamily="34" charset="0"/>
                <a:cs typeface="Times New Roman" panose="02020603050405020304" pitchFamily="18" charset="0"/>
              </a:rPr>
              <a:t>من بين المؤشرات التي </a:t>
            </a:r>
            <a:r>
              <a:rPr lang="ar-AE" sz="1800" dirty="0">
                <a:effectLst/>
                <a:ea typeface="Calibri" panose="020F0502020204030204" pitchFamily="34" charset="0"/>
                <a:cs typeface="Times New Roman" panose="02020603050405020304" pitchFamily="18" charset="0"/>
              </a:rPr>
              <a:t>تستوجب ال</a:t>
            </a:r>
            <a:r>
              <a:rPr lang="ar-SA" sz="1800" dirty="0">
                <a:effectLst/>
                <a:ea typeface="Calibri" panose="020F0502020204030204" pitchFamily="34" charset="0"/>
                <a:cs typeface="Times New Roman" panose="02020603050405020304" pitchFamily="18" charset="0"/>
              </a:rPr>
              <a:t>مراقبة، مؤشرات الديون بما في ذلك ملامح الاستحقاق، وجداول السداد، والحساسية لأسعار الفائدة، وتكوين الديون بالعملة الأجنبية.</a:t>
            </a:r>
            <a:endParaRPr lang="ar-AE" sz="1800" dirty="0">
              <a:effectLst/>
              <a:ea typeface="Calibri" panose="020F0502020204030204" pitchFamily="34" charset="0"/>
              <a:cs typeface="Times New Roman" panose="02020603050405020304" pitchFamily="18" charset="0"/>
            </a:endParaRPr>
          </a:p>
          <a:p>
            <a:pPr marL="285750" indent="-285750" algn="r" rtl="1">
              <a:buFont typeface="Wingdings" panose="05000000000000000000" pitchFamily="2" charset="2"/>
              <a:buChar char="ü"/>
            </a:pPr>
            <a:r>
              <a:rPr lang="ar-AE" dirty="0">
                <a:ea typeface="Calibri" panose="020F0502020204030204" pitchFamily="34" charset="0"/>
                <a:cs typeface="Times New Roman" panose="02020603050405020304" pitchFamily="18" charset="0"/>
              </a:rPr>
              <a:t>ولذلك</a:t>
            </a:r>
            <a:r>
              <a:rPr lang="ar-SA" sz="1800" dirty="0">
                <a:effectLst/>
                <a:ea typeface="Calibri" panose="020F0502020204030204" pitchFamily="34" charset="0"/>
                <a:cs typeface="Times New Roman" panose="02020603050405020304" pitchFamily="18" charset="0"/>
              </a:rPr>
              <a:t> ت</a:t>
            </a:r>
            <a:r>
              <a:rPr lang="ar-AE" sz="1800" dirty="0">
                <a:effectLst/>
                <a:ea typeface="Calibri" panose="020F0502020204030204" pitchFamily="34" charset="0"/>
                <a:cs typeface="Times New Roman" panose="02020603050405020304" pitchFamily="18" charset="0"/>
              </a:rPr>
              <a:t>ٌ</a:t>
            </a:r>
            <a:r>
              <a:rPr lang="ar-SA" sz="1800" dirty="0">
                <a:effectLst/>
                <a:ea typeface="Calibri" panose="020F0502020204030204" pitchFamily="34" charset="0"/>
                <a:cs typeface="Times New Roman" panose="02020603050405020304" pitchFamily="18" charset="0"/>
              </a:rPr>
              <a:t>عتبر نسب الدين </a:t>
            </a:r>
            <a:r>
              <a:rPr lang="ar-AE" sz="1800" dirty="0">
                <a:effectLst/>
                <a:ea typeface="Calibri" panose="020F0502020204030204" pitchFamily="34" charset="0"/>
                <a:cs typeface="Times New Roman" panose="02020603050405020304" pitchFamily="18" charset="0"/>
              </a:rPr>
              <a:t>العام والدين </a:t>
            </a:r>
            <a:r>
              <a:rPr lang="ar-SA" sz="1800" dirty="0">
                <a:effectLst/>
                <a:ea typeface="Calibri" panose="020F0502020204030204" pitchFamily="34" charset="0"/>
                <a:cs typeface="Times New Roman" panose="02020603050405020304" pitchFamily="18" charset="0"/>
              </a:rPr>
              <a:t>الخارجي </a:t>
            </a:r>
            <a:r>
              <a:rPr lang="ar-AE" sz="1800" dirty="0">
                <a:effectLst/>
                <a:ea typeface="Calibri" panose="020F0502020204030204" pitchFamily="34" charset="0"/>
                <a:cs typeface="Times New Roman" panose="02020603050405020304" pitchFamily="18" charset="0"/>
              </a:rPr>
              <a:t>إلى</a:t>
            </a:r>
            <a:r>
              <a:rPr lang="ar-SA" sz="1800" dirty="0">
                <a:effectLst/>
                <a:ea typeface="Calibri" panose="020F0502020204030204" pitchFamily="34" charset="0"/>
                <a:cs typeface="Times New Roman" panose="02020603050405020304" pitchFamily="18" charset="0"/>
              </a:rPr>
              <a:t> الصادرات</a:t>
            </a:r>
            <a:r>
              <a:rPr lang="ar-AE" sz="1800" dirty="0">
                <a:effectLst/>
                <a:ea typeface="Calibri" panose="020F0502020204030204" pitchFamily="34" charset="0"/>
                <a:cs typeface="Times New Roman" panose="02020603050405020304" pitchFamily="18" charset="0"/>
              </a:rPr>
              <a:t> او</a:t>
            </a:r>
            <a:r>
              <a:rPr lang="ar-SA" sz="1800" dirty="0">
                <a:effectLst/>
                <a:ea typeface="Calibri" panose="020F0502020204030204" pitchFamily="34" charset="0"/>
                <a:cs typeface="Times New Roman" panose="02020603050405020304" pitchFamily="18" charset="0"/>
              </a:rPr>
              <a:t> إلى الناتج المحلي الإجمالي مؤشرات مفيدة لتحديد تطور الدين والقدرة على السداد. </a:t>
            </a:r>
            <a:endParaRPr lang="ar-AE" sz="1800" dirty="0">
              <a:effectLst/>
              <a:ea typeface="Calibri" panose="020F0502020204030204" pitchFamily="34" charset="0"/>
              <a:cs typeface="Times New Roman" panose="02020603050405020304" pitchFamily="18" charset="0"/>
            </a:endParaRPr>
          </a:p>
          <a:p>
            <a:pPr marL="285750" indent="-285750" algn="r" rtl="1">
              <a:buFont typeface="Wingdings" panose="05000000000000000000" pitchFamily="2" charset="2"/>
              <a:buChar char="ü"/>
            </a:pPr>
            <a:r>
              <a:rPr lang="ar-SA" sz="1800" dirty="0">
                <a:effectLst/>
                <a:ea typeface="Calibri" panose="020F0502020204030204" pitchFamily="34" charset="0"/>
                <a:cs typeface="Times New Roman" panose="02020603050405020304" pitchFamily="18" charset="0"/>
              </a:rPr>
              <a:t>كما تعتبر العلاقة بين الدين </a:t>
            </a:r>
            <a:r>
              <a:rPr lang="ar-AE" sz="1800" dirty="0">
                <a:effectLst/>
                <a:ea typeface="Calibri" panose="020F0502020204030204" pitchFamily="34" charset="0"/>
                <a:cs typeface="Times New Roman" panose="02020603050405020304" pitchFamily="18" charset="0"/>
              </a:rPr>
              <a:t>والدخل</a:t>
            </a:r>
            <a:r>
              <a:rPr lang="ar-SA" sz="1800" dirty="0">
                <a:effectLst/>
                <a:ea typeface="Calibri" panose="020F0502020204030204" pitchFamily="34" charset="0"/>
                <a:cs typeface="Times New Roman" panose="02020603050405020304" pitchFamily="18" charset="0"/>
              </a:rPr>
              <a:t> الضريبي وسيلة لمعرفة مدى القدرة على السداد</a:t>
            </a:r>
            <a:r>
              <a:rPr lang="ar-AE" sz="1800" dirty="0">
                <a:effectLst/>
                <a:ea typeface="Calibri" panose="020F0502020204030204" pitchFamily="34" charset="0"/>
                <a:cs typeface="Times New Roman" panose="02020603050405020304" pitchFamily="18" charset="0"/>
              </a:rPr>
              <a:t>.</a:t>
            </a:r>
          </a:p>
          <a:p>
            <a:pPr marL="285750" indent="-285750" algn="r" rtl="1">
              <a:buFont typeface="Wingdings" panose="05000000000000000000" pitchFamily="2" charset="2"/>
              <a:buChar char="ü"/>
            </a:pPr>
            <a:r>
              <a:rPr lang="ar-SA" sz="1800" dirty="0">
                <a:effectLst/>
                <a:latin typeface="Calibri" panose="020F0502020204030204" pitchFamily="34" charset="0"/>
                <a:ea typeface="Calibri" panose="020F0502020204030204" pitchFamily="34" charset="0"/>
                <a:cs typeface="Times New Roman" panose="02020603050405020304" pitchFamily="18" charset="0"/>
              </a:rPr>
              <a:t>علاوةً على ذلك، تعتبر مؤشرات كفاية الاحتياطيات مهمة للغاية من أجل تقييم قدرة الدولة على تجنب أزمات السيولة، حيث إن العلاقة بين الاحتياطيات والديون قصيرة الأجل هي مؤشر أساسي لتقييم مدى القدرة على الولوج إلى أسواق رأس المال.</a:t>
            </a:r>
            <a:endParaRPr lang="en-AE" sz="1800" dirty="0">
              <a:effectLst/>
              <a:latin typeface="Calibri" panose="020F0502020204030204" pitchFamily="34" charset="0"/>
              <a:ea typeface="Calibri" panose="020F0502020204030204" pitchFamily="34" charset="0"/>
              <a:cs typeface="Arial" panose="020B0604020202020204" pitchFamily="34" charset="0"/>
            </a:endParaRPr>
          </a:p>
          <a:p>
            <a:pPr marL="285750" indent="-285750" algn="r" rtl="1">
              <a:buFont typeface="Wingdings" panose="05000000000000000000" pitchFamily="2" charset="2"/>
              <a:buChar char="ü"/>
            </a:pPr>
            <a:r>
              <a:rPr lang="ar-SA" sz="1800" dirty="0">
                <a:effectLst/>
                <a:latin typeface="Calibri" panose="020F0502020204030204" pitchFamily="34" charset="0"/>
                <a:ea typeface="Calibri" panose="020F0502020204030204" pitchFamily="34" charset="0"/>
                <a:cs typeface="Times New Roman" panose="02020603050405020304" pitchFamily="18" charset="0"/>
              </a:rPr>
              <a:t>كما تستخدم مؤشرات السلامة المالية لتقييم نقاط القوة والضعف في القطاع المالي بصفة عامة، وتشمل رسملة المؤسسات المالية، وجودة الأصول، والربحية والسيولة، فضلاً عن إيقاع نمو الائتمان وجودته. يتم استخدام هذه المؤشرات لتقييم حساسية النظام المالي فيما يتعلق بمخاطر السوق، كتقلبات أسعار الفائدة والصرف. </a:t>
            </a:r>
            <a:endParaRPr lang="ar-AE" sz="1800" dirty="0">
              <a:effectLst/>
              <a:ea typeface="Calibri" panose="020F0502020204030204" pitchFamily="34" charset="0"/>
              <a:cs typeface="Times New Roman" panose="02020603050405020304" pitchFamily="18" charset="0"/>
            </a:endParaRPr>
          </a:p>
          <a:p>
            <a:pPr algn="r" rtl="1"/>
            <a:endParaRPr lang="en-AE" dirty="0"/>
          </a:p>
        </p:txBody>
      </p:sp>
    </p:spTree>
    <p:extLst>
      <p:ext uri="{BB962C8B-B14F-4D97-AF65-F5344CB8AC3E}">
        <p14:creationId xmlns:p14="http://schemas.microsoft.com/office/powerpoint/2010/main" val="3554124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28930" y="246977"/>
            <a:ext cx="3233406" cy="481869"/>
          </a:xfrm>
        </p:spPr>
        <p:txBody>
          <a:bodyPr>
            <a:noAutofit/>
          </a:bodyPr>
          <a:lstStyle/>
          <a:p>
            <a:pPr rtl="1"/>
            <a:r>
              <a:rPr lang="ar-AE" sz="1600" b="1" dirty="0"/>
              <a:t>المؤشرات الأكثر استخداماً لقياس الدين العام</a:t>
            </a:r>
            <a:endParaRPr lang="en-US" sz="1600" b="1" dirty="0">
              <a:solidFill>
                <a:srgbClr val="D99931"/>
              </a:solidFill>
              <a:latin typeface="DIN Next LT Arabic Medium" panose="020B0603020203050203" pitchFamily="34" charset="-78"/>
              <a:cs typeface="DIN Next LT Arabic Medium" panose="020B0603020203050203" pitchFamily="34" charset="-78"/>
            </a:endParaRPr>
          </a:p>
        </p:txBody>
      </p:sp>
      <p:cxnSp>
        <p:nvCxnSpPr>
          <p:cNvPr id="12" name="Straight Connector 11"/>
          <p:cNvCxnSpPr>
            <a:cxnSpLocks/>
          </p:cNvCxnSpPr>
          <p:nvPr/>
        </p:nvCxnSpPr>
        <p:spPr>
          <a:xfrm>
            <a:off x="492981" y="538528"/>
            <a:ext cx="5035949"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4">
            <a:extLst>
              <a:ext uri="{FF2B5EF4-FFF2-40B4-BE49-F238E27FC236}">
                <a16:creationId xmlns:a16="http://schemas.microsoft.com/office/drawing/2014/main" id="{EA2C0F8F-A118-49FB-A2D8-173F13B5B55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D03F14-A2D4-9D42-A4F0-DD96C29FEE96}"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6" name="Content Placeholder 2">
            <a:extLst>
              <a:ext uri="{FF2B5EF4-FFF2-40B4-BE49-F238E27FC236}">
                <a16:creationId xmlns:a16="http://schemas.microsoft.com/office/drawing/2014/main" id="{4B00D0FB-AD02-4357-9C3D-D7662510CB67}"/>
              </a:ext>
            </a:extLst>
          </p:cNvPr>
          <p:cNvGraphicFramePr>
            <a:graphicFrameLocks noGrp="1"/>
          </p:cNvGraphicFramePr>
          <p:nvPr>
            <p:ph idx="1"/>
            <p:extLst>
              <p:ext uri="{D42A27DB-BD31-4B8C-83A1-F6EECF244321}">
                <p14:modId xmlns:p14="http://schemas.microsoft.com/office/powerpoint/2010/main" val="1393854292"/>
              </p:ext>
            </p:extLst>
          </p:nvPr>
        </p:nvGraphicFramePr>
        <p:xfrm>
          <a:off x="493713" y="919163"/>
          <a:ext cx="8269287" cy="4378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31208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28930" y="246977"/>
            <a:ext cx="3233406" cy="481869"/>
          </a:xfrm>
        </p:spPr>
        <p:txBody>
          <a:bodyPr>
            <a:noAutofit/>
          </a:bodyPr>
          <a:lstStyle/>
          <a:p>
            <a:pPr rtl="1"/>
            <a:r>
              <a:rPr lang="ar-AE" sz="1400" b="1" dirty="0"/>
              <a:t>مؤشرات الاستدامة</a:t>
            </a:r>
            <a:endParaRPr lang="en-US" sz="1400" b="1" dirty="0">
              <a:solidFill>
                <a:srgbClr val="D99931"/>
              </a:solidFill>
              <a:latin typeface="DIN Next LT Arabic Medium" panose="020B0603020203050203" pitchFamily="34" charset="-78"/>
              <a:cs typeface="DIN Next LT Arabic Medium" panose="020B0603020203050203" pitchFamily="34" charset="-78"/>
            </a:endParaRPr>
          </a:p>
        </p:txBody>
      </p:sp>
      <p:cxnSp>
        <p:nvCxnSpPr>
          <p:cNvPr id="12" name="Straight Connector 11"/>
          <p:cNvCxnSpPr>
            <a:cxnSpLocks/>
          </p:cNvCxnSpPr>
          <p:nvPr/>
        </p:nvCxnSpPr>
        <p:spPr>
          <a:xfrm>
            <a:off x="492981" y="538528"/>
            <a:ext cx="5035949"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4">
            <a:extLst>
              <a:ext uri="{FF2B5EF4-FFF2-40B4-BE49-F238E27FC236}">
                <a16:creationId xmlns:a16="http://schemas.microsoft.com/office/drawing/2014/main" id="{EA2C0F8F-A118-49FB-A2D8-173F13B5B55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D03F14-A2D4-9D42-A4F0-DD96C29FEE96}"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E6FDCC05-E0D4-3796-03E9-50F688FEDFF5}"/>
                  </a:ext>
                </a:extLst>
              </p:cNvPr>
              <p:cNvSpPr>
                <a:spLocks noGrp="1"/>
              </p:cNvSpPr>
              <p:nvPr>
                <p:ph idx="1"/>
              </p:nvPr>
            </p:nvSpPr>
            <p:spPr>
              <a:xfrm>
                <a:off x="457200" y="801354"/>
                <a:ext cx="8229600" cy="3771636"/>
              </a:xfrm>
            </p:spPr>
            <p:txBody>
              <a:bodyPr/>
              <a:lstStyle/>
              <a:p>
                <a:pPr algn="r" rtl="1"/>
                <a:r>
                  <a:rPr lang="ar-SA" sz="1800" dirty="0">
                    <a:effectLst/>
                    <a:ea typeface="Calibri" panose="020F0502020204030204" pitchFamily="34" charset="0"/>
                    <a:cs typeface="Times New Roman" panose="02020603050405020304" pitchFamily="18" charset="0"/>
                  </a:rPr>
                  <a:t>يمكن تحمل الدين عندما يُتوقع أن يكون المقترض قادراً على الاستمرار في خدمة ديونه دون تعديل كبير على الدخل والإنفاق. وبالتالي، فإن القدرة على تحمل الديون تعكس قدرة البلد على الوفاء بالديون، والسيولة، وقدرة التكيف. تكون الحكومة قادرة على سداد ديونها إذا كانت القيمة الحالية (</a:t>
                </a:r>
                <a:r>
                  <a:rPr lang="en-US" sz="1800" dirty="0">
                    <a:effectLst/>
                    <a:latin typeface="Times New Roman" panose="02020603050405020304" pitchFamily="18" charset="0"/>
                    <a:ea typeface="Calibri" panose="020F0502020204030204" pitchFamily="34" charset="0"/>
                  </a:rPr>
                  <a:t>Present Value</a:t>
                </a:r>
                <a:r>
                  <a:rPr lang="ar-SA" sz="1800" dirty="0">
                    <a:effectLst/>
                    <a:ea typeface="Calibri" panose="020F0502020204030204" pitchFamily="34" charset="0"/>
                    <a:cs typeface="Times New Roman" panose="02020603050405020304" pitchFamily="18" charset="0"/>
                  </a:rPr>
                  <a:t>) لنفقاتها الأولية الحالية والمستقبلية (صافي الفائدة) لا تزيد عن القيمة الحالية لتدفق إيراداتها الحالية والمستقبلية</a:t>
                </a:r>
                <a:r>
                  <a:rPr lang="ar-AE" sz="1800" dirty="0">
                    <a:effectLst/>
                    <a:ea typeface="Calibri" panose="020F0502020204030204" pitchFamily="34" charset="0"/>
                    <a:cs typeface="Times New Roman" panose="02020603050405020304" pitchFamily="18" charset="0"/>
                  </a:rPr>
                  <a:t>.</a:t>
                </a:r>
              </a:p>
              <a:p>
                <a:pPr algn="just" rtl="1">
                  <a:lnSpc>
                    <a:spcPct val="150000"/>
                  </a:lnSpc>
                  <a:spcBef>
                    <a:spcPts val="1200"/>
                  </a:spcBef>
                  <a:spcAft>
                    <a:spcPts val="1200"/>
                  </a:spcAft>
                  <a:buFont typeface="Wingdings" panose="05000000000000000000" pitchFamily="2" charset="2"/>
                  <a:buChar char="ü"/>
                </a:pPr>
                <a:r>
                  <a:rPr lang="ar-SA" sz="1800" dirty="0">
                    <a:effectLst/>
                    <a:latin typeface="Calibri" panose="020F0502020204030204" pitchFamily="34" charset="0"/>
                    <a:ea typeface="Calibri" panose="020F0502020204030204" pitchFamily="34" charset="0"/>
                    <a:cs typeface="Times New Roman" panose="02020603050405020304" pitchFamily="18" charset="0"/>
                  </a:rPr>
                  <a:t> تم تطوير مؤشرات الاستدامة على النماذج التي تأخذ العلاقات بين أرصدة المالية العامة (</a:t>
                </a:r>
                <a:r>
                  <a:rPr lang="en-US" sz="1800" dirty="0">
                    <a:effectLst/>
                    <a:latin typeface="Times New Roman" panose="02020603050405020304" pitchFamily="18" charset="0"/>
                    <a:ea typeface="Calibri" panose="020F0502020204030204" pitchFamily="34" charset="0"/>
                    <a:cs typeface="Arial" panose="020B0604020202020204" pitchFamily="34" charset="0"/>
                  </a:rPr>
                  <a:t>Financial Stocks</a:t>
                </a:r>
                <a:r>
                  <a:rPr lang="ar-SA" sz="1800" dirty="0">
                    <a:effectLst/>
                    <a:latin typeface="Calibri" panose="020F0502020204030204" pitchFamily="34" charset="0"/>
                    <a:ea typeface="Calibri" panose="020F0502020204030204" pitchFamily="34" charset="0"/>
                    <a:cs typeface="Times New Roman" panose="02020603050405020304" pitchFamily="18" charset="0"/>
                  </a:rPr>
                  <a:t>) والتدفقات المالية (</a:t>
                </a:r>
                <a:r>
                  <a:rPr lang="en-US" sz="1800" dirty="0">
                    <a:effectLst/>
                    <a:latin typeface="Times New Roman" panose="02020603050405020304" pitchFamily="18" charset="0"/>
                    <a:ea typeface="Calibri" panose="020F0502020204030204" pitchFamily="34" charset="0"/>
                    <a:cs typeface="Arial" panose="020B0604020202020204" pitchFamily="34" charset="0"/>
                  </a:rPr>
                  <a:t>Financial Flows</a:t>
                </a:r>
                <a:r>
                  <a:rPr lang="ar-SA" sz="1800" dirty="0">
                    <a:effectLst/>
                    <a:latin typeface="Calibri" panose="020F0502020204030204" pitchFamily="34" charset="0"/>
                    <a:ea typeface="Calibri" panose="020F0502020204030204" pitchFamily="34" charset="0"/>
                    <a:cs typeface="Times New Roman" panose="02020603050405020304" pitchFamily="18" charset="0"/>
                  </a:rPr>
                  <a:t>) ومدفوعات الفائدة كالآتي:</a:t>
                </a:r>
                <a:endParaRPr lang="en-AE" sz="1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ts val="2100"/>
                  </a:lnSpc>
                  <a:spcBef>
                    <a:spcPts val="1800"/>
                  </a:spcBef>
                  <a:spcAft>
                    <a:spcPts val="1200"/>
                  </a:spcAft>
                </a:pPr>
                <a14:m>
                  <m:oMath xmlns:m="http://schemas.openxmlformats.org/officeDocument/2006/math">
                    <m:sSub>
                      <m:sSubPr>
                        <m:ctrlPr>
                          <a:rPr lang="en-AE"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𝐷</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𝑡</m:t>
                        </m:r>
                        <m:r>
                          <a:rPr lang="en-US" sz="1800">
                            <a:effectLst/>
                            <a:latin typeface="Cambria Math" panose="02040503050406030204" pitchFamily="18" charset="0"/>
                            <a:ea typeface="Calibri" panose="020F0502020204030204" pitchFamily="34" charset="0"/>
                            <a:cs typeface="Times New Roman" panose="02020603050405020304" pitchFamily="18" charset="0"/>
                          </a:rPr>
                          <m:t>+</m:t>
                        </m:r>
                        <m:r>
                          <a:rPr lang="en-US" sz="1800">
                            <a:effectLst/>
                            <a:latin typeface="Cambria Math" panose="02040503050406030204" pitchFamily="18" charset="0"/>
                            <a:ea typeface="Calibri" panose="020F0502020204030204" pitchFamily="34" charset="0"/>
                            <a:cs typeface="Times New Roman" panose="02020603050405020304" pitchFamily="18" charset="0"/>
                          </a:rPr>
                          <m:t>1</m:t>
                        </m:r>
                      </m:sub>
                    </m:sSub>
                    <m:r>
                      <a:rPr lang="en-US" sz="1800">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AE"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𝐷</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𝑡</m:t>
                        </m:r>
                      </m:sub>
                    </m:sSub>
                    <m:d>
                      <m:dPr>
                        <m:ctrlPr>
                          <a:rPr lang="en-AE"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a:effectLst/>
                            <a:latin typeface="Cambria Math" panose="02040503050406030204" pitchFamily="18" charset="0"/>
                            <a:ea typeface="Calibri" panose="020F0502020204030204" pitchFamily="34" charset="0"/>
                            <a:cs typeface="Times New Roman" panose="02020603050405020304" pitchFamily="18" charset="0"/>
                          </a:rPr>
                          <m:t>1</m:t>
                        </m:r>
                        <m:r>
                          <a:rPr lang="en-US" sz="180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AE"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𝑡</m:t>
                            </m:r>
                          </m:sub>
                        </m:sSub>
                      </m:e>
                    </m:d>
                    <m:r>
                      <a:rPr lang="en-US" sz="180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AE"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𝐵𝑃</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𝑡</m:t>
                        </m:r>
                      </m:sub>
                    </m:sSub>
                  </m:oMath>
                </a14:m>
                <a:endParaRPr lang="en-AE" sz="1800" dirty="0">
                  <a:effectLst/>
                  <a:latin typeface="Calibri" panose="020F0502020204030204" pitchFamily="34" charset="0"/>
                  <a:ea typeface="Calibri" panose="020F0502020204030204" pitchFamily="34" charset="0"/>
                  <a:cs typeface="Arial" panose="020B0604020202020204" pitchFamily="34" charset="0"/>
                </a:endParaRPr>
              </a:p>
              <a:p>
                <a:pPr algn="r" rtl="1"/>
                <a:r>
                  <a:rPr lang="ar-SA" sz="1800" dirty="0">
                    <a:effectLst/>
                    <a:ea typeface="Calibri" panose="020F0502020204030204" pitchFamily="34" charset="0"/>
                    <a:cs typeface="Times New Roman" panose="02020603050405020304" pitchFamily="18" charset="0"/>
                  </a:rPr>
                  <a:t>حيث </a:t>
                </a:r>
                <a14:m>
                  <m:oMath xmlns:m="http://schemas.openxmlformats.org/officeDocument/2006/math">
                    <m:sSub>
                      <m:sSubPr>
                        <m:ctrlPr>
                          <a:rPr lang="en-AE"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𝐷</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𝑡</m:t>
                        </m:r>
                      </m:sub>
                    </m:sSub>
                  </m:oMath>
                </a14:m>
                <a:r>
                  <a:rPr lang="en-US" sz="1800" dirty="0">
                    <a:effectLst/>
                    <a:latin typeface="Times New Roman" panose="02020603050405020304" pitchFamily="18" charset="0"/>
                    <a:ea typeface="Calibri" panose="020F0502020204030204" pitchFamily="34" charset="0"/>
                  </a:rPr>
                  <a:t> </a:t>
                </a:r>
                <a:r>
                  <a:rPr lang="ar-SA" sz="1800" dirty="0">
                    <a:effectLst/>
                    <a:ea typeface="Calibri" panose="020F0502020204030204" pitchFamily="34" charset="0"/>
                    <a:cs typeface="Times New Roman" panose="02020603050405020304" pitchFamily="18" charset="0"/>
                  </a:rPr>
                  <a:t>يمثل رصيد الدين العام القائم في الفترة </a:t>
                </a:r>
                <a14:m>
                  <m:oMath xmlns:m="http://schemas.openxmlformats.org/officeDocument/2006/math">
                    <m:r>
                      <a:rPr lang="en-US" sz="1800" i="1">
                        <a:effectLst/>
                        <a:latin typeface="Cambria Math" panose="02040503050406030204" pitchFamily="18" charset="0"/>
                        <a:ea typeface="Calibri" panose="020F0502020204030204" pitchFamily="34" charset="0"/>
                        <a:cs typeface="Times New Roman" panose="02020603050405020304" pitchFamily="18" charset="0"/>
                      </a:rPr>
                      <m:t>𝑡</m:t>
                    </m:r>
                  </m:oMath>
                </a14:m>
                <a:r>
                  <a:rPr lang="ar-SA" sz="1800" dirty="0">
                    <a:effectLst/>
                    <a:ea typeface="Calibri" panose="020F0502020204030204" pitchFamily="34" charset="0"/>
                    <a:cs typeface="Times New Roman" panose="02020603050405020304" pitchFamily="18" charset="0"/>
                  </a:rPr>
                  <a:t>، </a:t>
                </a:r>
                <a:r>
                  <a:rPr lang="ar-AE" sz="1800" dirty="0">
                    <a:effectLst/>
                    <a:ea typeface="Calibri" panose="020F0502020204030204" pitchFamily="34" charset="0"/>
                    <a:cs typeface="Times New Roman" panose="02020603050405020304" pitchFamily="18" charset="0"/>
                  </a:rPr>
                  <a:t>و </a:t>
                </a:r>
                <a14:m>
                  <m:oMath xmlns:m="http://schemas.openxmlformats.org/officeDocument/2006/math">
                    <m:sSub>
                      <m:sSubPr>
                        <m:ctrlPr>
                          <a:rPr lang="en-AE"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𝑡</m:t>
                        </m:r>
                      </m:sub>
                    </m:sSub>
                  </m:oMath>
                </a14:m>
                <a:r>
                  <a:rPr lang="ar-SA" sz="1800" dirty="0">
                    <a:effectLst/>
                    <a:ea typeface="Calibri" panose="020F0502020204030204" pitchFamily="34" charset="0"/>
                    <a:cs typeface="Times New Roman" panose="02020603050405020304" pitchFamily="18" charset="0"/>
                  </a:rPr>
                  <a:t> معدل الفائدة على الدين </a:t>
                </a:r>
                <a:r>
                  <a:rPr lang="ar-AE" sz="1800" dirty="0">
                    <a:effectLst/>
                    <a:ea typeface="Calibri" panose="020F0502020204030204" pitchFamily="34" charset="0"/>
                    <a:cs typeface="Times New Roman" panose="02020603050405020304" pitchFamily="18" charset="0"/>
                  </a:rPr>
                  <a:t>العام  و</a:t>
                </a:r>
                <a14:m>
                  <m:oMath xmlns:m="http://schemas.openxmlformats.org/officeDocument/2006/math">
                    <m:sSub>
                      <m:sSubPr>
                        <m:ctrlPr>
                          <a:rPr lang="en-AE"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𝐵𝑃</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𝑡</m:t>
                        </m:r>
                      </m:sub>
                    </m:sSub>
                  </m:oMath>
                </a14:m>
                <a:r>
                  <a:rPr lang="en-US" sz="1800" dirty="0">
                    <a:effectLst/>
                    <a:latin typeface="Times New Roman" panose="02020603050405020304" pitchFamily="18" charset="0"/>
                    <a:ea typeface="Calibri" panose="020F0502020204030204" pitchFamily="34" charset="0"/>
                  </a:rPr>
                  <a:t>  </a:t>
                </a:r>
                <a:r>
                  <a:rPr lang="ar-SA" sz="1800" dirty="0">
                    <a:effectLst/>
                    <a:ea typeface="Calibri" panose="020F0502020204030204" pitchFamily="34" charset="0"/>
                    <a:cs typeface="Times New Roman" panose="02020603050405020304" pitchFamily="18" charset="0"/>
                  </a:rPr>
                  <a:t>رصيد الميزان  المالي الأولي (</a:t>
                </a:r>
                <a:r>
                  <a:rPr lang="en-US" sz="1800" dirty="0">
                    <a:effectLst/>
                    <a:latin typeface="Times New Roman" panose="02020603050405020304" pitchFamily="18" charset="0"/>
                    <a:ea typeface="Calibri" panose="020F0502020204030204" pitchFamily="34" charset="0"/>
                  </a:rPr>
                  <a:t>Primary Fiscal Balance</a:t>
                </a:r>
                <a:r>
                  <a:rPr lang="ar-SA" sz="1800" dirty="0">
                    <a:effectLst/>
                    <a:ea typeface="Calibri" panose="020F0502020204030204" pitchFamily="34" charset="0"/>
                    <a:cs typeface="Times New Roman" panose="02020603050405020304" pitchFamily="18" charset="0"/>
                  </a:rPr>
                  <a:t>).</a:t>
                </a:r>
                <a:endParaRPr lang="en-AE" dirty="0"/>
              </a:p>
            </p:txBody>
          </p:sp>
        </mc:Choice>
        <mc:Fallback xmlns="">
          <p:sp>
            <p:nvSpPr>
              <p:cNvPr id="4" name="Content Placeholder 3">
                <a:extLst>
                  <a:ext uri="{FF2B5EF4-FFF2-40B4-BE49-F238E27FC236}">
                    <a16:creationId xmlns:a16="http://schemas.microsoft.com/office/drawing/2014/main" id="{E6FDCC05-E0D4-3796-03E9-50F688FEDFF5}"/>
                  </a:ext>
                </a:extLst>
              </p:cNvPr>
              <p:cNvSpPr>
                <a:spLocks noGrp="1" noRot="1" noChangeAspect="1" noMove="1" noResize="1" noEditPoints="1" noAdjustHandles="1" noChangeArrowheads="1" noChangeShapeType="1" noTextEdit="1"/>
              </p:cNvSpPr>
              <p:nvPr>
                <p:ph idx="1"/>
              </p:nvPr>
            </p:nvSpPr>
            <p:spPr>
              <a:xfrm>
                <a:off x="457200" y="801354"/>
                <a:ext cx="8229600" cy="3771636"/>
              </a:xfrm>
              <a:blipFill>
                <a:blip r:embed="rId3"/>
                <a:stretch>
                  <a:fillRect l="-1037" t="-808" r="-519"/>
                </a:stretch>
              </a:blipFill>
            </p:spPr>
            <p:txBody>
              <a:bodyPr/>
              <a:lstStyle/>
              <a:p>
                <a:r>
                  <a:rPr lang="en-AE">
                    <a:noFill/>
                  </a:rPr>
                  <a:t> </a:t>
                </a:r>
              </a:p>
            </p:txBody>
          </p:sp>
        </mc:Fallback>
      </mc:AlternateContent>
    </p:spTree>
    <p:extLst>
      <p:ext uri="{BB962C8B-B14F-4D97-AF65-F5344CB8AC3E}">
        <p14:creationId xmlns:p14="http://schemas.microsoft.com/office/powerpoint/2010/main" val="186116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28930" y="246977"/>
            <a:ext cx="3233406" cy="481869"/>
          </a:xfrm>
        </p:spPr>
        <p:txBody>
          <a:bodyPr>
            <a:noAutofit/>
          </a:bodyPr>
          <a:lstStyle/>
          <a:p>
            <a:pPr rtl="1"/>
            <a:r>
              <a:rPr lang="ar-AE" sz="1400" b="1" dirty="0"/>
              <a:t>أهم المؤشرات التي تتوافق مع مبدأ الاستدامة المالية</a:t>
            </a:r>
            <a:endParaRPr lang="en-US" sz="1400" b="1" dirty="0">
              <a:solidFill>
                <a:srgbClr val="D99931"/>
              </a:solidFill>
              <a:latin typeface="DIN Next LT Arabic Medium" panose="020B0603020203050203" pitchFamily="34" charset="-78"/>
              <a:cs typeface="DIN Next LT Arabic Medium" panose="020B0603020203050203" pitchFamily="34" charset="-78"/>
            </a:endParaRPr>
          </a:p>
        </p:txBody>
      </p:sp>
      <p:cxnSp>
        <p:nvCxnSpPr>
          <p:cNvPr id="12" name="Straight Connector 11"/>
          <p:cNvCxnSpPr>
            <a:cxnSpLocks/>
          </p:cNvCxnSpPr>
          <p:nvPr/>
        </p:nvCxnSpPr>
        <p:spPr>
          <a:xfrm>
            <a:off x="492981" y="538528"/>
            <a:ext cx="5035949"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4">
            <a:extLst>
              <a:ext uri="{FF2B5EF4-FFF2-40B4-BE49-F238E27FC236}">
                <a16:creationId xmlns:a16="http://schemas.microsoft.com/office/drawing/2014/main" id="{EA2C0F8F-A118-49FB-A2D8-173F13B5B55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D03F14-A2D4-9D42-A4F0-DD96C29FEE96}"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Content Placeholder 3">
            <a:extLst>
              <a:ext uri="{FF2B5EF4-FFF2-40B4-BE49-F238E27FC236}">
                <a16:creationId xmlns:a16="http://schemas.microsoft.com/office/drawing/2014/main" id="{E6FDCC05-E0D4-3796-03E9-50F688FEDFF5}"/>
              </a:ext>
            </a:extLst>
          </p:cNvPr>
          <p:cNvSpPr>
            <a:spLocks noGrp="1"/>
          </p:cNvSpPr>
          <p:nvPr>
            <p:ph idx="1"/>
          </p:nvPr>
        </p:nvSpPr>
        <p:spPr>
          <a:xfrm>
            <a:off x="457200" y="801353"/>
            <a:ext cx="8229600" cy="3898061"/>
          </a:xfrm>
        </p:spPr>
        <p:txBody>
          <a:bodyPr>
            <a:noAutofit/>
          </a:bodyPr>
          <a:lstStyle/>
          <a:p>
            <a:pPr algn="just" rtl="1">
              <a:lnSpc>
                <a:spcPts val="2100"/>
              </a:lnSpc>
              <a:spcBef>
                <a:spcPts val="0"/>
              </a:spcBef>
              <a:buFont typeface="Wingdings" panose="05000000000000000000" pitchFamily="2" charset="2"/>
              <a:buChar char="ü"/>
            </a:pPr>
            <a:r>
              <a:rPr lang="ar-SA" sz="1200" b="1" dirty="0">
                <a:effectLst/>
                <a:latin typeface="Calibri" panose="020F0502020204030204" pitchFamily="34" charset="0"/>
                <a:ea typeface="Calibri" panose="020F0502020204030204" pitchFamily="34" charset="0"/>
                <a:cs typeface="Times New Roman" panose="02020603050405020304" pitchFamily="18" charset="0"/>
              </a:rPr>
              <a:t>مؤشر الفجوة الأولية قصير المدى</a:t>
            </a:r>
            <a:r>
              <a:rPr lang="ar-AE" sz="1200" b="1" dirty="0">
                <a:effectLst/>
                <a:latin typeface="Calibri" panose="020F0502020204030204" pitchFamily="34" charset="0"/>
                <a:ea typeface="Calibri" panose="020F0502020204030204" pitchFamily="34" charset="0"/>
                <a:cs typeface="Times New Roman" panose="02020603050405020304" pitchFamily="18" charset="0"/>
              </a:rPr>
              <a:t>: </a:t>
            </a:r>
            <a:r>
              <a:rPr lang="ar-SA" sz="1200" dirty="0">
                <a:effectLst/>
                <a:latin typeface="Calibri" panose="020F0502020204030204" pitchFamily="34" charset="0"/>
                <a:ea typeface="Calibri" panose="020F0502020204030204" pitchFamily="34" charset="0"/>
                <a:cs typeface="Times New Roman" panose="02020603050405020304" pitchFamily="18" charset="0"/>
              </a:rPr>
              <a:t>يوفر مؤشر الفجوة الأولية قصير المدى مستوى الرصيد الأولي اللازم لتثبيت الدين كنسبة من الناتج المحلي الإجمالي في الأجل القصير(</a:t>
            </a:r>
            <a:r>
              <a:rPr lang="en-US" sz="1200" dirty="0">
                <a:effectLst/>
                <a:latin typeface="Times New Roman" panose="02020603050405020304" pitchFamily="18" charset="0"/>
                <a:ea typeface="Calibri" panose="020F0502020204030204" pitchFamily="34" charset="0"/>
                <a:cs typeface="Arial" panose="020B0604020202020204" pitchFamily="34" charset="0"/>
              </a:rPr>
              <a:t>INTOSSAI, 2010</a:t>
            </a:r>
            <a:r>
              <a:rPr lang="ar-SA" sz="1200" dirty="0">
                <a:effectLst/>
                <a:latin typeface="Calibri" panose="020F0502020204030204" pitchFamily="34" charset="0"/>
                <a:ea typeface="Calibri" panose="020F0502020204030204" pitchFamily="34" charset="0"/>
                <a:cs typeface="Times New Roman" panose="02020603050405020304" pitchFamily="18" charset="0"/>
              </a:rPr>
              <a:t>).</a:t>
            </a:r>
            <a:r>
              <a:rPr lang="ar-SA" sz="1200" b="1" dirty="0">
                <a:latin typeface="Calibri" panose="020F0502020204030204" pitchFamily="34" charset="0"/>
                <a:ea typeface="Calibri" panose="020F0502020204030204" pitchFamily="34" charset="0"/>
                <a:cs typeface="Times New Roman" panose="02020603050405020304" pitchFamily="18" charset="0"/>
              </a:rPr>
              <a:t> </a:t>
            </a:r>
            <a:endParaRPr lang="ar-AE" sz="1200" b="1" dirty="0">
              <a:latin typeface="Calibri" panose="020F0502020204030204" pitchFamily="34" charset="0"/>
              <a:ea typeface="Calibri" panose="020F0502020204030204" pitchFamily="34" charset="0"/>
              <a:cs typeface="Times New Roman" panose="02020603050405020304" pitchFamily="18" charset="0"/>
            </a:endParaRPr>
          </a:p>
          <a:p>
            <a:pPr algn="just" rtl="1">
              <a:lnSpc>
                <a:spcPts val="2100"/>
              </a:lnSpc>
              <a:spcBef>
                <a:spcPts val="0"/>
              </a:spcBef>
              <a:buFont typeface="Wingdings" panose="05000000000000000000" pitchFamily="2" charset="2"/>
              <a:buChar char="ü"/>
            </a:pPr>
            <a:r>
              <a:rPr lang="ar-SA" sz="1200" b="1" dirty="0">
                <a:latin typeface="Calibri" panose="020F0502020204030204" pitchFamily="34" charset="0"/>
                <a:ea typeface="Calibri" panose="020F0502020204030204" pitchFamily="34" charset="0"/>
                <a:cs typeface="Times New Roman" panose="02020603050405020304" pitchFamily="18" charset="0"/>
              </a:rPr>
              <a:t>مؤشر الوضع المالي المستدام</a:t>
            </a:r>
            <a:r>
              <a:rPr lang="ar-AE" sz="1200" b="1" dirty="0">
                <a:latin typeface="Calibri" panose="020F0502020204030204" pitchFamily="34" charset="0"/>
                <a:ea typeface="Calibri" panose="020F0502020204030204" pitchFamily="34" charset="0"/>
              </a:rPr>
              <a:t>: </a:t>
            </a:r>
            <a:r>
              <a:rPr lang="ar-SA" sz="1200" dirty="0">
                <a:ea typeface="Calibri" panose="020F0502020204030204" pitchFamily="34" charset="0"/>
                <a:cs typeface="Times New Roman" panose="02020603050405020304" pitchFamily="18" charset="0"/>
              </a:rPr>
              <a:t>يربط المؤشر بين التأثير على مستوى الرصيد الأولي المطلوب لتثبيت نسبة الدين إلى الناتج المحلي الإجمالي والتغيرات في ظروف الاقتصاد الكلي على المدى الطويل من خلال العلاقة بين سعر الفائدة طويل الأجل ومعدل نمو الناتج المحلي الإجمالي على المدى الطويل (</a:t>
            </a:r>
            <a:r>
              <a:rPr lang="en-US" sz="1200" dirty="0">
                <a:latin typeface="Times New Roman" panose="02020603050405020304" pitchFamily="18" charset="0"/>
                <a:ea typeface="Calibri" panose="020F0502020204030204" pitchFamily="34" charset="0"/>
              </a:rPr>
              <a:t>Croce &amp; Juan Ramon, 2003</a:t>
            </a:r>
            <a:r>
              <a:rPr lang="ar-SA" sz="1200" dirty="0">
                <a:ea typeface="Calibri" panose="020F0502020204030204" pitchFamily="34" charset="0"/>
                <a:cs typeface="Times New Roman" panose="02020603050405020304" pitchFamily="18" charset="0"/>
              </a:rPr>
              <a:t>). لذا، فإن ارتفاع معدل الفائدة طويل الأجل بالنسبة إلى معدل نمو الناتج المحلي الإجمالي، يتطلب ارتفاع الفائض الأولي لتحقيق الاستقرار في نسبة الدين إلى الناتج المحلي الإجمالي</a:t>
            </a:r>
            <a:r>
              <a:rPr lang="ar-AE" sz="1200" dirty="0">
                <a:ea typeface="Calibri" panose="020F0502020204030204" pitchFamily="34" charset="0"/>
                <a:cs typeface="Times New Roman" panose="02020603050405020304" pitchFamily="18" charset="0"/>
              </a:rPr>
              <a:t>.</a:t>
            </a:r>
          </a:p>
          <a:p>
            <a:pPr algn="just" rtl="1">
              <a:lnSpc>
                <a:spcPts val="2100"/>
              </a:lnSpc>
              <a:spcBef>
                <a:spcPts val="0"/>
              </a:spcBef>
              <a:buFont typeface="Wingdings" panose="05000000000000000000" pitchFamily="2" charset="2"/>
              <a:buChar char="ü"/>
            </a:pPr>
            <a:r>
              <a:rPr lang="ar-SA" sz="1200" b="1" dirty="0">
                <a:effectLst/>
                <a:latin typeface="Calibri" panose="020F0502020204030204" pitchFamily="34" charset="0"/>
                <a:ea typeface="Calibri" panose="020F0502020204030204" pitchFamily="34" charset="0"/>
                <a:cs typeface="Times New Roman" panose="02020603050405020304" pitchFamily="18" charset="0"/>
              </a:rPr>
              <a:t>مؤشر الاتساق المالي</a:t>
            </a:r>
            <a:r>
              <a:rPr lang="ar-AE" sz="1200" b="1" dirty="0">
                <a:effectLst/>
                <a:latin typeface="Calibri" panose="020F0502020204030204" pitchFamily="34" charset="0"/>
                <a:ea typeface="Calibri" panose="020F0502020204030204" pitchFamily="34" charset="0"/>
                <a:cs typeface="Times New Roman" panose="02020603050405020304" pitchFamily="18" charset="0"/>
              </a:rPr>
              <a:t>: </a:t>
            </a:r>
            <a:r>
              <a:rPr lang="ar-SA" sz="1200" dirty="0">
                <a:effectLst/>
                <a:ea typeface="Calibri" panose="020F0502020204030204" pitchFamily="34" charset="0"/>
                <a:cs typeface="Times New Roman" panose="02020603050405020304" pitchFamily="18" charset="0"/>
              </a:rPr>
              <a:t>تم اقتراح هذا المؤشر في دراسة (</a:t>
            </a:r>
            <a:r>
              <a:rPr lang="en-US" sz="1200" dirty="0">
                <a:effectLst/>
                <a:latin typeface="Times New Roman" panose="02020603050405020304" pitchFamily="18" charset="0"/>
                <a:ea typeface="Calibri" panose="020F0502020204030204" pitchFamily="34" charset="0"/>
              </a:rPr>
              <a:t>Blanchard, 1990</a:t>
            </a:r>
            <a:r>
              <a:rPr lang="ar-SA" sz="1200" dirty="0">
                <a:effectLst/>
                <a:ea typeface="Calibri" panose="020F0502020204030204" pitchFamily="34" charset="0"/>
                <a:cs typeface="Times New Roman" panose="02020603050405020304" pitchFamily="18" charset="0"/>
              </a:rPr>
              <a:t>) ليأخذ في الاعتبار اتساق السياسة الضريبية الحالية، مع الحفاظ على ثبات نسبة الدين العام إلى الناتج المحلي الإجمالي</a:t>
            </a:r>
            <a:r>
              <a:rPr lang="ar-AE" sz="1200" dirty="0">
                <a:effectLst/>
                <a:ea typeface="Calibri" panose="020F0502020204030204" pitchFamily="34" charset="0"/>
                <a:cs typeface="Times New Roman" panose="02020603050405020304" pitchFamily="18" charset="0"/>
              </a:rPr>
              <a:t>. </a:t>
            </a:r>
          </a:p>
          <a:p>
            <a:pPr algn="just" rtl="1">
              <a:lnSpc>
                <a:spcPts val="2100"/>
              </a:lnSpc>
              <a:spcBef>
                <a:spcPts val="0"/>
              </a:spcBef>
              <a:buFont typeface="Wingdings" panose="05000000000000000000" pitchFamily="2" charset="2"/>
              <a:buChar char="ü"/>
            </a:pPr>
            <a:r>
              <a:rPr lang="ar-SA" sz="1200" b="1" dirty="0">
                <a:effectLst/>
                <a:latin typeface="Calibri" panose="020F0502020204030204" pitchFamily="34" charset="0"/>
                <a:ea typeface="Calibri" panose="020F0502020204030204" pitchFamily="34" charset="0"/>
                <a:cs typeface="Times New Roman" panose="02020603050405020304" pitchFamily="18" charset="0"/>
              </a:rPr>
              <a:t>مؤشر تأثير تقلبات سعر الصرف</a:t>
            </a:r>
            <a:r>
              <a:rPr lang="ar-AE" sz="1200" b="1" dirty="0">
                <a:latin typeface="Calibri" panose="020F0502020204030204" pitchFamily="34" charset="0"/>
                <a:ea typeface="Calibri" panose="020F0502020204030204" pitchFamily="34" charset="0"/>
                <a:cs typeface="Arial" panose="020B0604020202020204" pitchFamily="34" charset="0"/>
              </a:rPr>
              <a:t> : </a:t>
            </a:r>
            <a:r>
              <a:rPr lang="ar-SA" sz="1200" dirty="0">
                <a:effectLst/>
                <a:ea typeface="Calibri" panose="020F0502020204030204" pitchFamily="34" charset="0"/>
                <a:cs typeface="Times New Roman" panose="02020603050405020304" pitchFamily="18" charset="0"/>
              </a:rPr>
              <a:t>يفترض</a:t>
            </a:r>
            <a:r>
              <a:rPr lang="ar-AE" sz="1200" dirty="0">
                <a:effectLst/>
                <a:ea typeface="Calibri" panose="020F0502020204030204" pitchFamily="34" charset="0"/>
                <a:cs typeface="Times New Roman" panose="02020603050405020304" pitchFamily="18" charset="0"/>
              </a:rPr>
              <a:t> هذا المؤشر </a:t>
            </a:r>
            <a:r>
              <a:rPr lang="ar-SA" sz="1200" dirty="0">
                <a:effectLst/>
                <a:ea typeface="Calibri" panose="020F0502020204030204" pitchFamily="34" charset="0"/>
                <a:cs typeface="Times New Roman" panose="02020603050405020304" pitchFamily="18" charset="0"/>
              </a:rPr>
              <a:t>أن تقلبات تدفقات متغيرات رأس المال أعلى من تقلبات متغيرات الاقتصاد الكلي. بالتالي، فإن أحد العناصر الحاسمة للقدرة على تحمل الديون هو تكوينها مقارنة بتكوين الإنتاج من خلال اعتبار السلع القابلة للتداول وغير القابلة للتداول (</a:t>
            </a:r>
            <a:r>
              <a:rPr lang="en-US" sz="1200" dirty="0">
                <a:effectLst/>
                <a:latin typeface="Times New Roman" panose="02020603050405020304" pitchFamily="18" charset="0"/>
                <a:ea typeface="Calibri" panose="020F0502020204030204" pitchFamily="34" charset="0"/>
              </a:rPr>
              <a:t>Calvo &amp; others, 2003</a:t>
            </a:r>
            <a:r>
              <a:rPr lang="ar-SA" sz="1200" dirty="0">
                <a:effectLst/>
                <a:ea typeface="Calibri" panose="020F0502020204030204" pitchFamily="34" charset="0"/>
                <a:cs typeface="Times New Roman" panose="02020603050405020304" pitchFamily="18" charset="0"/>
              </a:rPr>
              <a:t>). </a:t>
            </a:r>
            <a:endParaRPr lang="ar-AE" sz="1200" dirty="0">
              <a:effectLst/>
              <a:ea typeface="Calibri" panose="020F0502020204030204" pitchFamily="34" charset="0"/>
              <a:cs typeface="Times New Roman" panose="02020603050405020304" pitchFamily="18" charset="0"/>
            </a:endParaRPr>
          </a:p>
          <a:p>
            <a:pPr lvl="0" algn="just" rtl="1">
              <a:lnSpc>
                <a:spcPts val="2100"/>
              </a:lnSpc>
              <a:spcBef>
                <a:spcPts val="0"/>
              </a:spcBef>
              <a:buFont typeface="Wingdings" panose="05000000000000000000" pitchFamily="2" charset="2"/>
              <a:buChar char="ü"/>
            </a:pPr>
            <a:r>
              <a:rPr lang="ar-SA" sz="1200" b="1" dirty="0">
                <a:effectLst/>
                <a:latin typeface="Calibri" panose="020F0502020204030204" pitchFamily="34" charset="0"/>
                <a:ea typeface="Calibri" panose="020F0502020204030204" pitchFamily="34" charset="0"/>
                <a:cs typeface="Times New Roman" panose="02020603050405020304" pitchFamily="18" charset="0"/>
              </a:rPr>
              <a:t>الاستدامة المالية على المدى الطويل</a:t>
            </a:r>
            <a:r>
              <a:rPr lang="ar-AE" sz="1200" b="1" dirty="0">
                <a:latin typeface="Calibri" panose="020F0502020204030204" pitchFamily="34" charset="0"/>
                <a:ea typeface="Calibri" panose="020F0502020204030204" pitchFamily="34" charset="0"/>
                <a:cs typeface="Arial" panose="020B0604020202020204" pitchFamily="34" charset="0"/>
              </a:rPr>
              <a:t> : </a:t>
            </a:r>
            <a:r>
              <a:rPr lang="ar-AE" sz="1200" dirty="0">
                <a:effectLst/>
                <a:ea typeface="Calibri" panose="020F0502020204030204" pitchFamily="34" charset="0"/>
                <a:cs typeface="Times New Roman" panose="02020603050405020304" pitchFamily="18" charset="0"/>
              </a:rPr>
              <a:t>تعتبر المؤشرات السابقة غير كافية عند دراسة استدامة الدين العام أخذاً في الاعتبار البعد الزمني على المدى الطويل. تعتبر النماذج الاقتصادية النظرية لعلاقة الدين العام بالنمو الاقتصادي والوضعية المالية في الأجل الطويل أهم منطلق لدراسة وبناء مؤشراتٍ على المدى الطويل. تعتبر العوامل الديموغرافية كشيخوخة السكان ونمط وسياسة الإنفاق الحكومي على المدى الطويل </a:t>
            </a:r>
            <a:r>
              <a:rPr lang="ar-SA" sz="1200" dirty="0">
                <a:effectLst/>
                <a:ea typeface="Calibri" panose="020F0502020204030204" pitchFamily="34" charset="0"/>
                <a:cs typeface="Times New Roman" panose="02020603050405020304" pitchFamily="18" charset="0"/>
              </a:rPr>
              <a:t>والالتزامات الطارئة المتفق عليها ومدفوعات الفائدة المستقبلية</a:t>
            </a:r>
            <a:r>
              <a:rPr lang="ar-AE" sz="1200" dirty="0">
                <a:effectLst/>
                <a:ea typeface="Calibri" panose="020F0502020204030204" pitchFamily="34" charset="0"/>
                <a:cs typeface="Times New Roman" panose="02020603050405020304" pitchFamily="18" charset="0"/>
              </a:rPr>
              <a:t>، من بين المؤشرات التي يجب أن تؤخذ في الاعتبار عند دراسة أوضاع المالية العامة بصفة عامة واستدامة الدين العام بصفة خاصة.</a:t>
            </a:r>
          </a:p>
          <a:p>
            <a:pPr marL="342900" lvl="0" indent="-342900" algn="just" rtl="1">
              <a:lnSpc>
                <a:spcPts val="2100"/>
              </a:lnSpc>
              <a:spcBef>
                <a:spcPts val="0"/>
              </a:spcBef>
              <a:buFont typeface="+mj-lt"/>
              <a:buAutoNum type="arabicPeriod"/>
            </a:pPr>
            <a:endParaRPr lang="en-AE" sz="1200" dirty="0"/>
          </a:p>
        </p:txBody>
      </p:sp>
    </p:spTree>
    <p:extLst>
      <p:ext uri="{BB962C8B-B14F-4D97-AF65-F5344CB8AC3E}">
        <p14:creationId xmlns:p14="http://schemas.microsoft.com/office/powerpoint/2010/main" val="3662170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28930" y="246977"/>
            <a:ext cx="3233406" cy="481869"/>
          </a:xfrm>
        </p:spPr>
        <p:txBody>
          <a:bodyPr>
            <a:noAutofit/>
          </a:bodyPr>
          <a:lstStyle/>
          <a:p>
            <a:pPr rtl="1"/>
            <a:r>
              <a:rPr lang="ar-SA" sz="1800" b="1" dirty="0">
                <a:effectLst/>
                <a:latin typeface="Calibri" panose="020F0502020204030204" pitchFamily="34" charset="0"/>
                <a:ea typeface="Calibri" panose="020F0502020204030204" pitchFamily="34" charset="0"/>
                <a:cs typeface="Arial" panose="020B0604020202020204" pitchFamily="34" charset="0"/>
              </a:rPr>
              <a:t>المخاطر المالية والسيادية </a:t>
            </a:r>
            <a:endParaRPr lang="en-US" sz="1400" b="1" dirty="0">
              <a:solidFill>
                <a:srgbClr val="D99931"/>
              </a:solidFill>
              <a:latin typeface="DIN Next LT Arabic Medium" panose="020B0603020203050203" pitchFamily="34" charset="-78"/>
              <a:cs typeface="DIN Next LT Arabic Medium" panose="020B0603020203050203" pitchFamily="34" charset="-78"/>
            </a:endParaRPr>
          </a:p>
        </p:txBody>
      </p:sp>
      <p:cxnSp>
        <p:nvCxnSpPr>
          <p:cNvPr id="12" name="Straight Connector 11"/>
          <p:cNvCxnSpPr>
            <a:cxnSpLocks/>
          </p:cNvCxnSpPr>
          <p:nvPr/>
        </p:nvCxnSpPr>
        <p:spPr>
          <a:xfrm>
            <a:off x="492981" y="538528"/>
            <a:ext cx="5035949"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4">
            <a:extLst>
              <a:ext uri="{FF2B5EF4-FFF2-40B4-BE49-F238E27FC236}">
                <a16:creationId xmlns:a16="http://schemas.microsoft.com/office/drawing/2014/main" id="{EA2C0F8F-A118-49FB-A2D8-173F13B5B55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D03F14-A2D4-9D42-A4F0-DD96C29FEE96}"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14" name="Content Placeholder 3">
            <a:extLst>
              <a:ext uri="{FF2B5EF4-FFF2-40B4-BE49-F238E27FC236}">
                <a16:creationId xmlns:a16="http://schemas.microsoft.com/office/drawing/2014/main" id="{C978F6A0-DEDE-03D4-0626-A994AB4F7093}"/>
              </a:ext>
            </a:extLst>
          </p:cNvPr>
          <p:cNvGraphicFramePr>
            <a:graphicFrameLocks noGrp="1"/>
          </p:cNvGraphicFramePr>
          <p:nvPr>
            <p:ph idx="1"/>
            <p:extLst>
              <p:ext uri="{D42A27DB-BD31-4B8C-83A1-F6EECF244321}">
                <p14:modId xmlns:p14="http://schemas.microsoft.com/office/powerpoint/2010/main" val="3366639163"/>
              </p:ext>
            </p:extLst>
          </p:nvPr>
        </p:nvGraphicFramePr>
        <p:xfrm>
          <a:off x="457200" y="801354"/>
          <a:ext cx="8229600" cy="37716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38042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28930" y="246977"/>
            <a:ext cx="3233406" cy="481869"/>
          </a:xfrm>
        </p:spPr>
        <p:txBody>
          <a:bodyPr>
            <a:noAutofit/>
          </a:bodyPr>
          <a:lstStyle/>
          <a:p>
            <a:pPr rtl="1"/>
            <a:r>
              <a:rPr lang="ar-AE" sz="1800" b="1" dirty="0">
                <a:effectLst/>
                <a:latin typeface="Calibri" panose="020F0502020204030204" pitchFamily="34" charset="0"/>
                <a:ea typeface="Calibri" panose="020F0502020204030204" pitchFamily="34" charset="0"/>
                <a:cs typeface="Arial" panose="020B0604020202020204" pitchFamily="34" charset="0"/>
              </a:rPr>
              <a:t>الخاتمة </a:t>
            </a:r>
            <a:endParaRPr lang="en-US" sz="1400" b="1" dirty="0">
              <a:solidFill>
                <a:srgbClr val="D99931"/>
              </a:solidFill>
              <a:latin typeface="DIN Next LT Arabic Medium" panose="020B0603020203050203" pitchFamily="34" charset="-78"/>
              <a:cs typeface="DIN Next LT Arabic Medium" panose="020B0603020203050203" pitchFamily="34" charset="-78"/>
            </a:endParaRPr>
          </a:p>
        </p:txBody>
      </p:sp>
      <p:cxnSp>
        <p:nvCxnSpPr>
          <p:cNvPr id="12" name="Straight Connector 11"/>
          <p:cNvCxnSpPr>
            <a:cxnSpLocks/>
          </p:cNvCxnSpPr>
          <p:nvPr/>
        </p:nvCxnSpPr>
        <p:spPr>
          <a:xfrm>
            <a:off x="492981" y="538528"/>
            <a:ext cx="5035949"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4">
            <a:extLst>
              <a:ext uri="{FF2B5EF4-FFF2-40B4-BE49-F238E27FC236}">
                <a16:creationId xmlns:a16="http://schemas.microsoft.com/office/drawing/2014/main" id="{EA2C0F8F-A118-49FB-A2D8-173F13B5B55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ED03F14-A2D4-9D42-A4F0-DD96C29FEE96}"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aphicFrame>
        <p:nvGraphicFramePr>
          <p:cNvPr id="15" name="Content Placeholder 3">
            <a:extLst>
              <a:ext uri="{FF2B5EF4-FFF2-40B4-BE49-F238E27FC236}">
                <a16:creationId xmlns:a16="http://schemas.microsoft.com/office/drawing/2014/main" id="{C0DDD66F-1110-84D6-5F85-930E8A15A20E}"/>
              </a:ext>
            </a:extLst>
          </p:cNvPr>
          <p:cNvGraphicFramePr>
            <a:graphicFrameLocks noGrp="1"/>
          </p:cNvGraphicFramePr>
          <p:nvPr>
            <p:ph idx="1"/>
            <p:extLst>
              <p:ext uri="{D42A27DB-BD31-4B8C-83A1-F6EECF244321}">
                <p14:modId xmlns:p14="http://schemas.microsoft.com/office/powerpoint/2010/main" val="27566451"/>
              </p:ext>
            </p:extLst>
          </p:nvPr>
        </p:nvGraphicFramePr>
        <p:xfrm>
          <a:off x="457200" y="1333500"/>
          <a:ext cx="8229600" cy="37716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a:extLst>
              <a:ext uri="{FF2B5EF4-FFF2-40B4-BE49-F238E27FC236}">
                <a16:creationId xmlns:a16="http://schemas.microsoft.com/office/drawing/2014/main" id="{F8E69344-3D6E-29AB-5A20-181955A04C14}"/>
              </a:ext>
            </a:extLst>
          </p:cNvPr>
          <p:cNvSpPr txBox="1">
            <a:spLocks/>
          </p:cNvSpPr>
          <p:nvPr/>
        </p:nvSpPr>
        <p:spPr>
          <a:xfrm>
            <a:off x="2372433" y="709340"/>
            <a:ext cx="3233406" cy="48186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rtl="1"/>
            <a:r>
              <a:rPr lang="ar-AE" sz="1400" b="1" dirty="0">
                <a:latin typeface="Calibri" panose="020F0502020204030204" pitchFamily="34" charset="0"/>
                <a:ea typeface="Calibri" panose="020F0502020204030204" pitchFamily="34" charset="0"/>
                <a:cs typeface="Arial" panose="020B0604020202020204" pitchFamily="34" charset="0"/>
              </a:rPr>
              <a:t>للمحافظة على مستويات الدين العامة في حدودٍ آمنة </a:t>
            </a:r>
            <a:endParaRPr lang="en-US" sz="1100" b="1" dirty="0">
              <a:solidFill>
                <a:srgbClr val="D99931"/>
              </a:solidFill>
              <a:latin typeface="DIN Next LT Arabic Medium" panose="020B0603020203050203" pitchFamily="34" charset="-78"/>
              <a:cs typeface="DIN Next LT Arabic Medium" panose="020B0603020203050203" pitchFamily="34" charset="-78"/>
            </a:endParaRPr>
          </a:p>
        </p:txBody>
      </p:sp>
    </p:spTree>
    <p:extLst>
      <p:ext uri="{BB962C8B-B14F-4D97-AF65-F5344CB8AC3E}">
        <p14:creationId xmlns:p14="http://schemas.microsoft.com/office/powerpoint/2010/main" val="3855852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19826</TotalTime>
  <Words>1922</Words>
  <Application>Microsoft Office PowerPoint</Application>
  <PresentationFormat>On-screen Show (16:10)</PresentationFormat>
  <Paragraphs>78</Paragraphs>
  <Slides>10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Cambria Math</vt:lpstr>
      <vt:lpstr>DIN Next LT Arabic Medium</vt:lpstr>
      <vt:lpstr>Sakkal Majalla</vt:lpstr>
      <vt:lpstr>Times New Roman</vt:lpstr>
      <vt:lpstr>Wingdings</vt:lpstr>
      <vt:lpstr>Office Theme</vt:lpstr>
      <vt:lpstr>د. أنور عثمان اقتصادي -صندوق النقد العربي anwar.othman@amf.org.ae</vt:lpstr>
      <vt:lpstr>المحاور  المستهدفة </vt:lpstr>
      <vt:lpstr>مقدمة عن اسباب ارتفاع الدين العام</vt:lpstr>
      <vt:lpstr>مؤشرات الدين</vt:lpstr>
      <vt:lpstr>المؤشرات الأكثر استخداماً لقياس الدين العام</vt:lpstr>
      <vt:lpstr>مؤشرات الاستدامة</vt:lpstr>
      <vt:lpstr>أهم المؤشرات التي تتوافق مع مبدأ الاستدامة المالية</vt:lpstr>
      <vt:lpstr>المخاطر المالية والسيادية </vt:lpstr>
      <vt:lpstr>الخاتمة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 TITLE GOES HERE</dc:title>
  <dc:creator>Ghassan Zoghbi</dc:creator>
  <cp:lastModifiedBy>Anwar Othman</cp:lastModifiedBy>
  <cp:revision>1090</cp:revision>
  <cp:lastPrinted>2017-09-26T04:19:10Z</cp:lastPrinted>
  <dcterms:created xsi:type="dcterms:W3CDTF">2017-02-06T09:01:23Z</dcterms:created>
  <dcterms:modified xsi:type="dcterms:W3CDTF">2022-11-07T07:13:08Z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9f17927-79b2-40d2-8aa6-1ef1eabb3585_Enabled">
    <vt:lpwstr>true</vt:lpwstr>
  </property>
  <property fmtid="{D5CDD505-2E9C-101B-9397-08002B2CF9AE}" pid="3" name="MSIP_Label_e9f17927-79b2-40d2-8aa6-1ef1eabb3585_SetDate">
    <vt:lpwstr>2022-10-26T05:38:28Z</vt:lpwstr>
  </property>
  <property fmtid="{D5CDD505-2E9C-101B-9397-08002B2CF9AE}" pid="4" name="MSIP_Label_e9f17927-79b2-40d2-8aa6-1ef1eabb3585_Method">
    <vt:lpwstr>Standard</vt:lpwstr>
  </property>
  <property fmtid="{D5CDD505-2E9C-101B-9397-08002B2CF9AE}" pid="5" name="MSIP_Label_e9f17927-79b2-40d2-8aa6-1ef1eabb3585_Name">
    <vt:lpwstr>defa4170-0d19-0005-0004-bc88714345d2</vt:lpwstr>
  </property>
  <property fmtid="{D5CDD505-2E9C-101B-9397-08002B2CF9AE}" pid="6" name="MSIP_Label_e9f17927-79b2-40d2-8aa6-1ef1eabb3585_SiteId">
    <vt:lpwstr>4aa5460f-975c-4915-88d5-cf81ff19b905</vt:lpwstr>
  </property>
  <property fmtid="{D5CDD505-2E9C-101B-9397-08002B2CF9AE}" pid="7" name="MSIP_Label_e9f17927-79b2-40d2-8aa6-1ef1eabb3585_ActionId">
    <vt:lpwstr>a2d470d1-d191-4392-ab25-0dbdacab151a</vt:lpwstr>
  </property>
  <property fmtid="{D5CDD505-2E9C-101B-9397-08002B2CF9AE}" pid="8" name="MSIP_Label_e9f17927-79b2-40d2-8aa6-1ef1eabb3585_ContentBits">
    <vt:lpwstr>0</vt:lpwstr>
  </property>
</Properties>
</file>