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70" r:id="rId4"/>
    <p:sldId id="271" r:id="rId5"/>
    <p:sldId id="278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7570-6291-4B0E-82C0-887637C6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7DF47-D7D0-45C6-9AF7-C5EEA9429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E4540-A2F5-4D30-ADB0-448C106B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84A55-7352-455B-BE5B-C1FF0526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B0840-B077-4F9A-BEC0-03814672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C08E-1E1E-44AE-B3C8-7F2B76C0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803EF-1386-468C-9919-03EE9060E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D4C57-91C7-4208-A18F-FAF74B70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059B-009D-47A0-AC0E-29C217D7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B7B0-2ED7-4D8C-83B7-E0FFBDBC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E6C87-2AE3-4501-9049-7F5E07D29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0A576-0CAE-4C2E-9DFD-3BCC4AE2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374C-A8FE-41D6-B63D-9A734FAD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EE03-BA58-452D-A09D-818630B5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741A1-0C6D-498F-AFD4-40C026BF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D226-9B4A-4E52-A181-623FD213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E31F-0D68-45B9-871F-10F164E91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E285-9561-4F6C-813D-F4FF4D1D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A16D7-0276-4C88-A4D0-817FA8B6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5F14E-7E0B-47F3-A626-03AB4074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304-2BBE-4D52-9BC1-CEE66570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3CACF-0228-4585-BB5D-7C593199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AC38D-3F2E-498F-B724-D44830F6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C98D9-5C19-46A9-AB1E-EEA5BB5B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7C4A0-11A5-4E62-A6E3-4B579474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1462-6675-420C-BE45-6528C55E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2A7E-E6E0-4DAC-BEE8-71DE05895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3B9D1-0094-450E-937C-C304427C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15325-CFA5-48FC-8DA7-07569885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B24D-02B6-4E57-87C9-36EDBFFA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44A-A21A-460B-BC55-3918BCAC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C802-9A05-4162-A1B9-298D8702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969F5-8127-491E-9E16-33DE998A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E199C-5422-422D-882A-EAA5D6898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3AEF8-598A-4DC0-AC13-71DBDC8D5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DA033-DF0B-4312-831D-27464AA69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47EAF-8C28-4401-B1D5-ABEB043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1A529-066B-4DF3-8B1F-BB8AFD50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86641-6294-4EEC-9EF8-8D7DE255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12FB-E0BC-445A-82D4-06252A23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29A3D-A564-4918-A973-2D7C577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04C50-3D89-401E-83D5-C07AC021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7B62F-AD2B-4A4B-9E93-17DC06C0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8CCA57-C806-4480-AAA6-14FDA164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9B38A-82E8-4DF0-8EC2-0086CB80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77489-6088-4750-A5F0-F1496FD8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0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EBCE-F1BB-4687-8D07-E406FF5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D874-251E-4376-B511-CC933EC9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17AA-0A44-4556-8373-084EF1E92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01BA4-6123-4CA0-BBD9-44F74156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34655-7AA6-4387-BF69-AA07A13C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C64BA-40D9-4FDE-AC56-687BE719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1F71-35A5-4439-9312-410E56E0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12B00-72A6-44B1-BCA2-B418509B6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21FC-090F-46CB-9390-447D5D6A3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94602-42CD-4269-9341-CA2C371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65607-7364-4040-82AE-F03B2415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84C86-58BE-4245-8296-9BE12C90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1F1B3-8D18-48FD-8056-419DE55D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7805-1DA9-4988-BF39-75AE16CE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FFED7-0652-4303-8AA9-B6892EF78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3B25-1884-4A73-86E8-6F37D8BF7797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0AFF-06EE-4A7E-9984-04AA903FE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4F769-FD77-4C61-A2A9-F6680CDD9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CABF-57BD-46C7-945B-03AAB00D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2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image" Target="../media/image18.png"/><Relationship Id="rId21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8.png"/><Relationship Id="rId25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29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24" Type="http://schemas.openxmlformats.org/officeDocument/2006/relationships/image" Target="../media/image30.png"/><Relationship Id="rId5" Type="http://schemas.openxmlformats.org/officeDocument/2006/relationships/image" Target="../media/image20.png"/><Relationship Id="rId15" Type="http://schemas.openxmlformats.org/officeDocument/2006/relationships/image" Target="../media/image1.png"/><Relationship Id="rId23" Type="http://schemas.openxmlformats.org/officeDocument/2006/relationships/image" Target="../media/image16.png"/><Relationship Id="rId10" Type="http://schemas.openxmlformats.org/officeDocument/2006/relationships/image" Target="../media/image25.png"/><Relationship Id="rId19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8.sv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3A9C5D4-5D09-491F-A833-9EE00A4D20AE}"/>
              </a:ext>
            </a:extLst>
          </p:cNvPr>
          <p:cNvSpPr/>
          <p:nvPr/>
        </p:nvSpPr>
        <p:spPr>
          <a:xfrm>
            <a:off x="0" y="1561370"/>
            <a:ext cx="12192001" cy="5296630"/>
          </a:xfrm>
          <a:custGeom>
            <a:avLst/>
            <a:gdLst>
              <a:gd name="connsiteX0" fmla="*/ 10840159 w 11140305"/>
              <a:gd name="connsiteY0" fmla="*/ 1382 h 3485950"/>
              <a:gd name="connsiteX1" fmla="*/ 11133466 w 11140305"/>
              <a:gd name="connsiteY1" fmla="*/ 72847 h 3485950"/>
              <a:gd name="connsiteX2" fmla="*/ 11140305 w 11140305"/>
              <a:gd name="connsiteY2" fmla="*/ 75779 h 3485950"/>
              <a:gd name="connsiteX3" fmla="*/ 11140305 w 11140305"/>
              <a:gd name="connsiteY3" fmla="*/ 3485950 h 3485950"/>
              <a:gd name="connsiteX4" fmla="*/ 0 w 11140305"/>
              <a:gd name="connsiteY4" fmla="*/ 3485950 h 3485950"/>
              <a:gd name="connsiteX5" fmla="*/ 208784 w 11140305"/>
              <a:gd name="connsiteY5" fmla="*/ 3227001 h 3485950"/>
              <a:gd name="connsiteX6" fmla="*/ 1089291 w 11140305"/>
              <a:gd name="connsiteY6" fmla="*/ 2531560 h 3485950"/>
              <a:gd name="connsiteX7" fmla="*/ 3773826 w 11140305"/>
              <a:gd name="connsiteY7" fmla="*/ 3441838 h 3485950"/>
              <a:gd name="connsiteX8" fmla="*/ 5883476 w 11140305"/>
              <a:gd name="connsiteY8" fmla="*/ 1131184 h 3485950"/>
              <a:gd name="connsiteX9" fmla="*/ 8816290 w 11140305"/>
              <a:gd name="connsiteY9" fmla="*/ 2164457 h 3485950"/>
              <a:gd name="connsiteX10" fmla="*/ 10592389 w 11140305"/>
              <a:gd name="connsiteY10" fmla="*/ 38129 h 3485950"/>
              <a:gd name="connsiteX11" fmla="*/ 10840159 w 11140305"/>
              <a:gd name="connsiteY11" fmla="*/ 1382 h 34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40305" h="3485950">
                <a:moveTo>
                  <a:pt x="10840159" y="1382"/>
                </a:moveTo>
                <a:cubicBezTo>
                  <a:pt x="10935690" y="7534"/>
                  <a:pt x="11033833" y="33874"/>
                  <a:pt x="11133466" y="72847"/>
                </a:cubicBezTo>
                <a:lnTo>
                  <a:pt x="11140305" y="75779"/>
                </a:lnTo>
                <a:lnTo>
                  <a:pt x="11140305" y="3485950"/>
                </a:lnTo>
                <a:lnTo>
                  <a:pt x="0" y="3485950"/>
                </a:lnTo>
                <a:lnTo>
                  <a:pt x="208784" y="3227001"/>
                </a:lnTo>
                <a:cubicBezTo>
                  <a:pt x="486488" y="2891101"/>
                  <a:pt x="759591" y="2612931"/>
                  <a:pt x="1089291" y="2531560"/>
                </a:cubicBezTo>
                <a:cubicBezTo>
                  <a:pt x="1968484" y="2314574"/>
                  <a:pt x="2974796" y="3675237"/>
                  <a:pt x="3773826" y="3441838"/>
                </a:cubicBezTo>
                <a:cubicBezTo>
                  <a:pt x="4572857" y="3208445"/>
                  <a:pt x="5043067" y="1344083"/>
                  <a:pt x="5883476" y="1131184"/>
                </a:cubicBezTo>
                <a:cubicBezTo>
                  <a:pt x="6723886" y="918286"/>
                  <a:pt x="8031469" y="2346634"/>
                  <a:pt x="8816290" y="2164457"/>
                </a:cubicBezTo>
                <a:cubicBezTo>
                  <a:pt x="9601110" y="1982274"/>
                  <a:pt x="9952405" y="292044"/>
                  <a:pt x="10592389" y="38129"/>
                </a:cubicBezTo>
                <a:cubicBezTo>
                  <a:pt x="10672387" y="6390"/>
                  <a:pt x="10755237" y="-4088"/>
                  <a:pt x="10840159" y="13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 descr="Clipboard">
            <a:extLst>
              <a:ext uri="{FF2B5EF4-FFF2-40B4-BE49-F238E27FC236}">
                <a16:creationId xmlns:a16="http://schemas.microsoft.com/office/drawing/2014/main" id="{97AF5A29-D9DF-44B4-A1A6-1BCB91116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6852" y="710510"/>
            <a:ext cx="576000" cy="576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AC42C8-B3D7-4782-9503-DB347660A67E}"/>
              </a:ext>
            </a:extLst>
          </p:cNvPr>
          <p:cNvSpPr txBox="1"/>
          <p:nvPr/>
        </p:nvSpPr>
        <p:spPr>
          <a:xfrm>
            <a:off x="314311" y="1134598"/>
            <a:ext cx="1080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and Social Commission for Western Asia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2DD8FA-5DC7-4A4D-BB5B-A152A92BEED0}"/>
              </a:ext>
            </a:extLst>
          </p:cNvPr>
          <p:cNvSpPr txBox="1"/>
          <p:nvPr/>
        </p:nvSpPr>
        <p:spPr>
          <a:xfrm>
            <a:off x="1386645" y="2005895"/>
            <a:ext cx="10176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CDAC2"/>
                    </a:gs>
                    <a:gs pos="50000">
                      <a:srgbClr val="FF8C01"/>
                    </a:gs>
                    <a:gs pos="100000">
                      <a:srgbClr val="FF017F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Oswald Light" panose="00000400000000000000" pitchFamily="2" charset="0"/>
                <a:ea typeface="+mn-ea"/>
                <a:cs typeface="+mn-cs"/>
              </a:rPr>
              <a:t>The Role of new technologies in advancing official statistics</a:t>
            </a:r>
            <a:endParaRPr kumimoji="0" lang="en-IN" sz="4800" b="0" i="0" u="none" strike="noStrike" kern="1200" cap="none" spc="300" normalizeH="0" baseline="0" noProof="0" dirty="0">
              <a:ln>
                <a:noFill/>
              </a:ln>
              <a:gradFill flip="none" rotWithShape="1">
                <a:gsLst>
                  <a:gs pos="0">
                    <a:srgbClr val="4CDAC2"/>
                  </a:gs>
                  <a:gs pos="50000">
                    <a:srgbClr val="FF8C01"/>
                  </a:gs>
                  <a:gs pos="100000">
                    <a:srgbClr val="FF017F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Oswald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9B54004-98EA-4258-B5C9-418E06E2ED08}"/>
              </a:ext>
            </a:extLst>
          </p:cNvPr>
          <p:cNvSpPr/>
          <p:nvPr/>
        </p:nvSpPr>
        <p:spPr>
          <a:xfrm>
            <a:off x="76201" y="5503890"/>
            <a:ext cx="11975678" cy="81378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C01"/>
              </a:gs>
              <a:gs pos="100000">
                <a:srgbClr val="FF017F"/>
              </a:gs>
            </a:gsLst>
            <a:lin ang="13500000" scaled="1"/>
          </a:gradFill>
          <a:ln>
            <a:noFill/>
          </a:ln>
          <a:effectLst>
            <a:outerShdw blurRad="152400" dist="101600" dir="2700000" algn="tl" rotWithShape="0">
              <a:srgbClr val="FF01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Haidar Fraihat, Ph.D.	United Nations – ESCWA	November 9, 2022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F5FF21B-35C7-49F3-A331-2BECCD350085}"/>
              </a:ext>
            </a:extLst>
          </p:cNvPr>
          <p:cNvSpPr/>
          <p:nvPr/>
        </p:nvSpPr>
        <p:spPr>
          <a:xfrm flipH="1" flipV="1">
            <a:off x="0" y="0"/>
            <a:ext cx="5575300" cy="1152126"/>
          </a:xfrm>
          <a:custGeom>
            <a:avLst/>
            <a:gdLst>
              <a:gd name="connsiteX0" fmla="*/ 2992455 w 2992455"/>
              <a:gd name="connsiteY0" fmla="*/ 1576904 h 1576904"/>
              <a:gd name="connsiteX1" fmla="*/ 0 w 2992455"/>
              <a:gd name="connsiteY1" fmla="*/ 1576904 h 1576904"/>
              <a:gd name="connsiteX2" fmla="*/ 47139 w 2992455"/>
              <a:gd name="connsiteY2" fmla="*/ 1472767 h 1576904"/>
              <a:gd name="connsiteX3" fmla="*/ 545387 w 2992455"/>
              <a:gd name="connsiteY3" fmla="*/ 731065 h 1576904"/>
              <a:gd name="connsiteX4" fmla="*/ 1910619 w 2992455"/>
              <a:gd name="connsiteY4" fmla="*/ 1398852 h 1576904"/>
              <a:gd name="connsiteX5" fmla="*/ 2737398 w 2992455"/>
              <a:gd name="connsiteY5" fmla="*/ 24642 h 1576904"/>
              <a:gd name="connsiteX6" fmla="*/ 2852736 w 2992455"/>
              <a:gd name="connsiteY6" fmla="*/ 893 h 1576904"/>
              <a:gd name="connsiteX7" fmla="*/ 2989271 w 2992455"/>
              <a:gd name="connsiteY7" fmla="*/ 47080 h 1576904"/>
              <a:gd name="connsiteX8" fmla="*/ 2992455 w 2992455"/>
              <a:gd name="connsiteY8" fmla="*/ 48975 h 157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455" h="1576904">
                <a:moveTo>
                  <a:pt x="2992455" y="1576904"/>
                </a:moveTo>
                <a:lnTo>
                  <a:pt x="0" y="1576904"/>
                </a:lnTo>
                <a:lnTo>
                  <a:pt x="47139" y="1472767"/>
                </a:lnTo>
                <a:cubicBezTo>
                  <a:pt x="197256" y="1135486"/>
                  <a:pt x="349780" y="799862"/>
                  <a:pt x="545387" y="731065"/>
                </a:cubicBezTo>
                <a:cubicBezTo>
                  <a:pt x="936600" y="593473"/>
                  <a:pt x="1545283" y="1516590"/>
                  <a:pt x="1910619" y="1398852"/>
                </a:cubicBezTo>
                <a:cubicBezTo>
                  <a:pt x="2275955" y="1281110"/>
                  <a:pt x="2439484" y="188743"/>
                  <a:pt x="2737398" y="24642"/>
                </a:cubicBezTo>
                <a:cubicBezTo>
                  <a:pt x="2774638" y="4130"/>
                  <a:pt x="2813205" y="-2642"/>
                  <a:pt x="2852736" y="893"/>
                </a:cubicBezTo>
                <a:cubicBezTo>
                  <a:pt x="2897206" y="4869"/>
                  <a:pt x="2942892" y="21892"/>
                  <a:pt x="2989271" y="47080"/>
                </a:cubicBezTo>
                <a:lnTo>
                  <a:pt x="2992455" y="48975"/>
                </a:lnTo>
                <a:close/>
              </a:path>
            </a:pathLst>
          </a:custGeom>
          <a:gradFill flip="none" rotWithShape="1">
            <a:gsLst>
              <a:gs pos="0">
                <a:srgbClr val="4CDAC2"/>
              </a:gs>
              <a:gs pos="50000">
                <a:srgbClr val="FF8C01"/>
              </a:gs>
              <a:gs pos="100000">
                <a:srgbClr val="FF017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26" descr="Paperclip">
            <a:extLst>
              <a:ext uri="{FF2B5EF4-FFF2-40B4-BE49-F238E27FC236}">
                <a16:creationId xmlns:a16="http://schemas.microsoft.com/office/drawing/2014/main" id="{17D21A8F-C247-4A03-B0EB-6B7BB61A5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6481" y="87848"/>
            <a:ext cx="576000" cy="5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81" y="87848"/>
            <a:ext cx="799398" cy="1371600"/>
          </a:xfrm>
          <a:prstGeom prst="rect">
            <a:avLst/>
          </a:prstGeom>
        </p:spPr>
      </p:pic>
      <p:grpSp>
        <p:nvGrpSpPr>
          <p:cNvPr id="10" name="Google Shape;48;p11">
            <a:extLst>
              <a:ext uri="{FF2B5EF4-FFF2-40B4-BE49-F238E27FC236}">
                <a16:creationId xmlns:a16="http://schemas.microsoft.com/office/drawing/2014/main" id="{FF329D3B-D5D1-4D85-BF26-87CD88359F0B}"/>
              </a:ext>
            </a:extLst>
          </p:cNvPr>
          <p:cNvGrpSpPr/>
          <p:nvPr/>
        </p:nvGrpSpPr>
        <p:grpSpPr>
          <a:xfrm rot="2194107">
            <a:off x="570880" y="3692444"/>
            <a:ext cx="1014485" cy="642684"/>
            <a:chOff x="238125" y="1918825"/>
            <a:chExt cx="1042450" cy="660400"/>
          </a:xfrm>
          <a:solidFill>
            <a:srgbClr val="FF3252"/>
          </a:solidFill>
        </p:grpSpPr>
        <p:sp>
          <p:nvSpPr>
            <p:cNvPr id="11" name="Google Shape;49;p11">
              <a:extLst>
                <a:ext uri="{FF2B5EF4-FFF2-40B4-BE49-F238E27FC236}">
                  <a16:creationId xmlns:a16="http://schemas.microsoft.com/office/drawing/2014/main" id="{DA677633-8288-43DA-8804-AFEBD892AD06}"/>
                </a:ext>
              </a:extLst>
            </p:cNvPr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0;p11">
              <a:extLst>
                <a:ext uri="{FF2B5EF4-FFF2-40B4-BE49-F238E27FC236}">
                  <a16:creationId xmlns:a16="http://schemas.microsoft.com/office/drawing/2014/main" id="{54A77C00-9378-441E-B0DD-D02B6BD563E2}"/>
                </a:ext>
              </a:extLst>
            </p:cNvPr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oogle Shape;51;p11">
            <a:extLst>
              <a:ext uri="{FF2B5EF4-FFF2-40B4-BE49-F238E27FC236}">
                <a16:creationId xmlns:a16="http://schemas.microsoft.com/office/drawing/2014/main" id="{222114BD-60BE-423C-9862-E255A0C07C38}"/>
              </a:ext>
            </a:extLst>
          </p:cNvPr>
          <p:cNvGrpSpPr/>
          <p:nvPr/>
        </p:nvGrpSpPr>
        <p:grpSpPr>
          <a:xfrm rot="13514079">
            <a:off x="11059132" y="1706099"/>
            <a:ext cx="750220" cy="664172"/>
            <a:chOff x="1113100" y="2199475"/>
            <a:chExt cx="801900" cy="709925"/>
          </a:xfrm>
          <a:solidFill>
            <a:srgbClr val="71CA9A"/>
          </a:solidFill>
        </p:grpSpPr>
        <p:sp>
          <p:nvSpPr>
            <p:cNvPr id="14" name="Google Shape;52;p11">
              <a:extLst>
                <a:ext uri="{FF2B5EF4-FFF2-40B4-BE49-F238E27FC236}">
                  <a16:creationId xmlns:a16="http://schemas.microsoft.com/office/drawing/2014/main" id="{366FD94D-191F-4EB3-B1FB-94AF71E90E1F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53;p11">
              <a:extLst>
                <a:ext uri="{FF2B5EF4-FFF2-40B4-BE49-F238E27FC236}">
                  <a16:creationId xmlns:a16="http://schemas.microsoft.com/office/drawing/2014/main" id="{EBAFDA29-35E2-4465-9E95-D8A0DE407593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A66739-6B43-6799-B8F4-FAD571D9F572}"/>
              </a:ext>
            </a:extLst>
          </p:cNvPr>
          <p:cNvSpPr txBox="1"/>
          <p:nvPr/>
        </p:nvSpPr>
        <p:spPr>
          <a:xfrm>
            <a:off x="314311" y="4259038"/>
            <a:ext cx="1104316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Meeting of the </a:t>
            </a:r>
          </a:p>
          <a:p>
            <a:pPr algn="ctr"/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Technical Committee of the Arab Statistics Initiative </a:t>
            </a:r>
          </a:p>
          <a:p>
            <a:pPr algn="ctr"/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Arabstat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741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51342" y="1734807"/>
            <a:ext cx="4156864" cy="3458817"/>
            <a:chOff x="344347" y="3171239"/>
            <a:chExt cx="4156864" cy="3458817"/>
          </a:xfrm>
        </p:grpSpPr>
        <p:grpSp>
          <p:nvGrpSpPr>
            <p:cNvPr id="90" name="Group 89"/>
            <p:cNvGrpSpPr/>
            <p:nvPr/>
          </p:nvGrpSpPr>
          <p:grpSpPr>
            <a:xfrm>
              <a:off x="344347" y="3171239"/>
              <a:ext cx="4156864" cy="3458817"/>
              <a:chOff x="336425" y="3246841"/>
              <a:chExt cx="4156864" cy="3458817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36425" y="3246841"/>
                <a:ext cx="4156864" cy="3458817"/>
                <a:chOff x="5525299" y="1619264"/>
                <a:chExt cx="6543669" cy="5850482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5525299" y="1619264"/>
                  <a:ext cx="6543669" cy="5850482"/>
                  <a:chOff x="2981721" y="1007518"/>
                  <a:chExt cx="6543669" cy="5850482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2981721" y="1007518"/>
                    <a:ext cx="6543669" cy="5850482"/>
                    <a:chOff x="2981721" y="1007518"/>
                    <a:chExt cx="6543669" cy="5850482"/>
                  </a:xfrm>
                </p:grpSpPr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2981721" y="1007518"/>
                      <a:ext cx="5835493" cy="5850482"/>
                      <a:chOff x="3496328" y="607445"/>
                      <a:chExt cx="5835493" cy="5850482"/>
                    </a:xfrm>
                    <a:effectLst/>
                  </p:grpSpPr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3775565" y="902640"/>
                        <a:ext cx="5245101" cy="524510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D0D5D9"/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  <a:tileRect/>
                      </a:gradFill>
                      <a:ln>
                        <a:solidFill>
                          <a:schemeClr val="bg1"/>
                        </a:solidFill>
                      </a:ln>
                      <a:effectLst>
                        <a:outerShdw blurRad="558800" dist="38100" dir="2700000" sx="103000" sy="103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 dirty="0"/>
                      </a:p>
                    </p:txBody>
                  </p:sp>
                  <p:sp>
                    <p:nvSpPr>
                      <p:cNvPr id="104" name="Partial Circle 29"/>
                      <p:cNvSpPr/>
                      <p:nvPr/>
                    </p:nvSpPr>
                    <p:spPr>
                      <a:xfrm>
                        <a:off x="3496328" y="607445"/>
                        <a:ext cx="5835492" cy="5835492"/>
                      </a:xfrm>
                      <a:prstGeom prst="pie">
                        <a:avLst>
                          <a:gd name="adj1" fmla="val 1666455"/>
                          <a:gd name="adj2" fmla="val 5394915"/>
                        </a:avLst>
                      </a:prstGeom>
                      <a:gradFill>
                        <a:gsLst>
                          <a:gs pos="0">
                            <a:srgbClr val="DF173E"/>
                          </a:gs>
                          <a:gs pos="100000">
                            <a:srgbClr val="EB1845"/>
                          </a:gs>
                        </a:gsLst>
                        <a:lin ang="13500000" scaled="1"/>
                      </a:gradFill>
                      <a:ln>
                        <a:noFill/>
                      </a:ln>
                      <a:effectLst>
                        <a:outerShdw blurRad="317500" dist="38100" dir="8100000" algn="tr" rotWithShape="0">
                          <a:schemeClr val="tx1">
                            <a:lumMod val="85000"/>
                            <a:lumOff val="15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05" name="Partial Circle 26"/>
                      <p:cNvSpPr/>
                      <p:nvPr/>
                    </p:nvSpPr>
                    <p:spPr>
                      <a:xfrm>
                        <a:off x="3496329" y="614935"/>
                        <a:ext cx="5835492" cy="5835492"/>
                      </a:xfrm>
                      <a:prstGeom prst="pie">
                        <a:avLst>
                          <a:gd name="adj1" fmla="val 19792777"/>
                          <a:gd name="adj2" fmla="val 1789850"/>
                        </a:avLst>
                      </a:prstGeom>
                      <a:solidFill>
                        <a:srgbClr val="00ABB5"/>
                      </a:solidFill>
                      <a:ln>
                        <a:noFill/>
                      </a:ln>
                      <a:effectLst>
                        <a:outerShdw blurRad="254000" dist="38100" dir="5400000" sx="103000" sy="103000" algn="t" rotWithShape="0">
                          <a:schemeClr val="tx1">
                            <a:lumMod val="75000"/>
                            <a:lumOff val="25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IN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06" name="Partial Circle 28"/>
                      <p:cNvSpPr/>
                      <p:nvPr/>
                    </p:nvSpPr>
                    <p:spPr>
                      <a:xfrm>
                        <a:off x="3496328" y="622435"/>
                        <a:ext cx="5835492" cy="5835492"/>
                      </a:xfrm>
                      <a:prstGeom prst="pie">
                        <a:avLst>
                          <a:gd name="adj1" fmla="val 16188495"/>
                          <a:gd name="adj2" fmla="val 19787704"/>
                        </a:avLst>
                      </a:prstGeom>
                      <a:gradFill flip="none" rotWithShape="1">
                        <a:gsLst>
                          <a:gs pos="0">
                            <a:srgbClr val="FDB316"/>
                          </a:gs>
                          <a:gs pos="100000">
                            <a:srgbClr val="FED501"/>
                          </a:gs>
                        </a:gsLst>
                        <a:lin ang="13500000" scaled="1"/>
                        <a:tileRect/>
                      </a:gradFill>
                      <a:ln>
                        <a:noFill/>
                      </a:ln>
                      <a:effectLst>
                        <a:outerShdw blurRad="254000" dist="38100" dir="2700000" algn="tl" rotWithShape="0">
                          <a:schemeClr val="tx1">
                            <a:lumMod val="75000"/>
                            <a:lumOff val="25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07" name="Graphic 45" descr="Upward trend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44622" y="4308775"/>
                        <a:ext cx="504000" cy="50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8" name="Graphic 47" descr="Bar chart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71379" y="3235858"/>
                        <a:ext cx="504000" cy="50400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5912369" y="1792143"/>
                      <a:ext cx="2038661" cy="624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XLS Format</a:t>
                      </a:r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7486729" y="3386128"/>
                      <a:ext cx="2038661" cy="10932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CSV </a:t>
                      </a:r>
                    </a:p>
                    <a:p>
                      <a:r>
                        <a:rPr lang="en-IN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Files</a:t>
                      </a:r>
                      <a:endParaRPr lang="en-IN" sz="2000" dirty="0">
                        <a:solidFill>
                          <a:schemeClr val="bg1"/>
                        </a:solidFill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5819762" y="5220348"/>
                      <a:ext cx="2038661" cy="10932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PDF Documents</a:t>
                      </a:r>
                    </a:p>
                  </p:txBody>
                </p:sp>
              </p:grpSp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1417" y="2065777"/>
                    <a:ext cx="541337" cy="5413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0637" y="2996810"/>
                  <a:ext cx="577710" cy="676344"/>
                </a:xfrm>
                <a:prstGeom prst="rect">
                  <a:avLst/>
                </a:prstGeom>
              </p:spPr>
            </p:pic>
          </p:grpSp>
          <p:sp>
            <p:nvSpPr>
              <p:cNvPr id="93" name="Oval 92"/>
              <p:cNvSpPr/>
              <p:nvPr/>
            </p:nvSpPr>
            <p:spPr>
              <a:xfrm>
                <a:off x="1796604" y="4536346"/>
                <a:ext cx="855312" cy="862716"/>
              </a:xfrm>
              <a:prstGeom prst="ellipse">
                <a:avLst/>
              </a:prstGeom>
              <a:gradFill flip="none" rotWithShape="1">
                <a:gsLst>
                  <a:gs pos="0">
                    <a:srgbClr val="D0D5D9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330200" dist="38100" dir="2700000" sx="103000" sy="103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819479" y="4686829"/>
                <a:ext cx="793076" cy="58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NSOs </a:t>
                </a:r>
              </a:p>
              <a:p>
                <a:pPr algn="ctr"/>
                <a:r>
                  <a:rPr lang="en-IN" sz="1600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Data</a:t>
                </a: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4A74217-FD6F-4922-A99F-C357CFB8215B}"/>
                </a:ext>
              </a:extLst>
            </p:cNvPr>
            <p:cNvSpPr txBox="1"/>
            <p:nvPr/>
          </p:nvSpPr>
          <p:spPr>
            <a:xfrm>
              <a:off x="664679" y="4135481"/>
              <a:ext cx="12950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NSO Databases:</a:t>
              </a:r>
            </a:p>
            <a:p>
              <a:pPr marL="285750" indent="-285750">
                <a:buFontTx/>
                <a:buChar char="-"/>
              </a:pPr>
              <a:r>
                <a:rPr lang="en-IN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APIs</a:t>
              </a:r>
            </a:p>
            <a:p>
              <a:pPr marL="285750" indent="-285750">
                <a:buFontTx/>
                <a:buChar char="-"/>
              </a:pPr>
              <a:r>
                <a:rPr lang="en-IN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Local</a:t>
              </a:r>
            </a:p>
            <a:p>
              <a:pPr marL="285750" indent="-285750">
                <a:buFontTx/>
                <a:buChar char="-"/>
              </a:pPr>
              <a:r>
                <a:rPr lang="en-IN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Cloud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393543" y="2168100"/>
            <a:ext cx="786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going on around in the Data World??</a:t>
            </a:r>
            <a:endParaRPr lang="en-IN" sz="2800" dirty="0">
              <a:solidFill>
                <a:srgbClr val="FF0000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6009" y="200657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core business of NSOs is to produce timely statistics and data to their </a:t>
            </a:r>
          </a:p>
          <a:p>
            <a:r>
              <a:rPr lang="en-US" sz="2400" dirty="0"/>
              <a:t>government and to </a:t>
            </a:r>
            <a:r>
              <a:rPr lang="en-US" sz="2400" dirty="0">
                <a:solidFill>
                  <a:srgbClr val="FF0000"/>
                </a:solidFill>
              </a:rPr>
              <a:t>disseminate</a:t>
            </a:r>
            <a:r>
              <a:rPr lang="en-US" sz="2400" dirty="0"/>
              <a:t> it effectively . </a:t>
            </a:r>
            <a:endParaRPr lang="en-IN" sz="2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408890" y="3315339"/>
            <a:ext cx="177385" cy="344995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ket 49"/>
          <p:cNvSpPr/>
          <p:nvPr/>
        </p:nvSpPr>
        <p:spPr>
          <a:xfrm flipH="1">
            <a:off x="4048836" y="3315338"/>
            <a:ext cx="177385" cy="344995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377616" y="2791747"/>
            <a:ext cx="180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Storm in a Cup</a:t>
            </a:r>
            <a:endParaRPr lang="en-IN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0" y="47342"/>
            <a:ext cx="731520" cy="12551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35950" y="4285001"/>
            <a:ext cx="2157734" cy="2148752"/>
            <a:chOff x="1235950" y="4285001"/>
            <a:chExt cx="2157734" cy="2148752"/>
          </a:xfrm>
        </p:grpSpPr>
        <p:grpSp>
          <p:nvGrpSpPr>
            <p:cNvPr id="3" name="Group 2"/>
            <p:cNvGrpSpPr/>
            <p:nvPr/>
          </p:nvGrpSpPr>
          <p:grpSpPr>
            <a:xfrm>
              <a:off x="1235950" y="4285001"/>
              <a:ext cx="2157734" cy="2148752"/>
              <a:chOff x="8601706" y="4183380"/>
              <a:chExt cx="2157734" cy="2148752"/>
            </a:xfrm>
          </p:grpSpPr>
          <p:sp>
            <p:nvSpPr>
              <p:cNvPr id="28" name="Rectangle: Rounded Corners 47"/>
              <p:cNvSpPr/>
              <p:nvPr/>
            </p:nvSpPr>
            <p:spPr>
              <a:xfrm>
                <a:off x="8601706" y="4183380"/>
                <a:ext cx="2157734" cy="2075866"/>
              </a:xfrm>
              <a:prstGeom prst="roundRect">
                <a:avLst>
                  <a:gd name="adj" fmla="val 9544"/>
                </a:avLst>
              </a:prstGeom>
              <a:pattFill prst="dkDnDiag">
                <a:fgClr>
                  <a:srgbClr val="D8DBDE"/>
                </a:fgClr>
                <a:bgClr>
                  <a:srgbClr val="C6CBCF"/>
                </a:bgClr>
              </a:pattFill>
              <a:ln>
                <a:noFill/>
              </a:ln>
              <a:effectLst>
                <a:innerShdw blurRad="190500" dist="50800" dir="189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602479" y="5757501"/>
                <a:ext cx="2154906" cy="574631"/>
              </a:xfrm>
              <a:prstGeom prst="rect">
                <a:avLst/>
              </a:prstGeom>
              <a:gradFill flip="none" rotWithShape="1">
                <a:gsLst>
                  <a:gs pos="0">
                    <a:srgbClr val="4A90D2">
                      <a:shade val="30000"/>
                      <a:satMod val="115000"/>
                    </a:srgbClr>
                  </a:gs>
                  <a:gs pos="50000">
                    <a:srgbClr val="4A90D2">
                      <a:shade val="67500"/>
                      <a:satMod val="115000"/>
                    </a:srgbClr>
                  </a:gs>
                  <a:gs pos="100000">
                    <a:srgbClr val="4A90D2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381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Dissemination channels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00"/>
            <a:stretch/>
          </p:blipFill>
          <p:spPr>
            <a:xfrm>
              <a:off x="1693146" y="5040315"/>
              <a:ext cx="1242060" cy="103091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558590" y="3186508"/>
            <a:ext cx="9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NGOs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40553" y="3198979"/>
            <a:ext cx="12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Open 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80755" y="3429947"/>
            <a:ext cx="14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Thinks Tanks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48826" y="3174795"/>
            <a:ext cx="98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Expert Groups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33F49A-FD21-4A3A-AAD8-FB06747ADEAA}"/>
              </a:ext>
            </a:extLst>
          </p:cNvPr>
          <p:cNvSpPr txBox="1"/>
          <p:nvPr/>
        </p:nvSpPr>
        <p:spPr>
          <a:xfrm>
            <a:off x="9484062" y="3026026"/>
            <a:ext cx="9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8DE392-1702-416A-88DB-4FFDCBDF673E}"/>
              </a:ext>
            </a:extLst>
          </p:cNvPr>
          <p:cNvSpPr txBox="1"/>
          <p:nvPr/>
        </p:nvSpPr>
        <p:spPr>
          <a:xfrm>
            <a:off x="9256294" y="2452010"/>
            <a:ext cx="14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3059C1-3239-4E1D-9607-73B992381B7F}"/>
              </a:ext>
            </a:extLst>
          </p:cNvPr>
          <p:cNvSpPr txBox="1"/>
          <p:nvPr/>
        </p:nvSpPr>
        <p:spPr>
          <a:xfrm>
            <a:off x="9330983" y="1953856"/>
            <a:ext cx="12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Population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69711B-870B-44D5-A8A0-BA690ABBCD64}"/>
              </a:ext>
            </a:extLst>
          </p:cNvPr>
          <p:cNvSpPr txBox="1"/>
          <p:nvPr/>
        </p:nvSpPr>
        <p:spPr>
          <a:xfrm>
            <a:off x="9484062" y="3513510"/>
            <a:ext cx="9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Poverty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226D54-2DCB-4396-B1C1-A09298681115}"/>
              </a:ext>
            </a:extLst>
          </p:cNvPr>
          <p:cNvSpPr txBox="1"/>
          <p:nvPr/>
        </p:nvSpPr>
        <p:spPr>
          <a:xfrm>
            <a:off x="9334959" y="407202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Technology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E9404C-20EE-4FDB-9B7C-0AC7A48CABF5}"/>
              </a:ext>
            </a:extLst>
          </p:cNvPr>
          <p:cNvSpPr txBox="1"/>
          <p:nvPr/>
        </p:nvSpPr>
        <p:spPr>
          <a:xfrm>
            <a:off x="9484062" y="4623336"/>
            <a:ext cx="9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Gender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B977A0-066A-4081-AED7-8F48AD9EE38A}"/>
              </a:ext>
            </a:extLst>
          </p:cNvPr>
          <p:cNvSpPr txBox="1"/>
          <p:nvPr/>
        </p:nvSpPr>
        <p:spPr>
          <a:xfrm>
            <a:off x="7629256" y="1141781"/>
            <a:ext cx="42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Statistics are traditionally obtained via surveys and questionnaires:</a:t>
            </a:r>
            <a:endParaRPr lang="en-IN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9DA747B-2DDA-495C-BA56-62D4898EA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72" y="1457711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1C422CB-09DC-4AD7-BFDE-C4CD398B279C}"/>
              </a:ext>
            </a:extLst>
          </p:cNvPr>
          <p:cNvSpPr txBox="1"/>
          <p:nvPr/>
        </p:nvSpPr>
        <p:spPr>
          <a:xfrm>
            <a:off x="2506303" y="34970"/>
            <a:ext cx="738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BUT.. </a:t>
            </a:r>
            <a:r>
              <a:rPr lang="en-US" sz="2800" dirty="0"/>
              <a:t>What is going on in the Data Science world.</a:t>
            </a:r>
            <a:endParaRPr lang="en-IN" sz="2800" dirty="0">
              <a:solidFill>
                <a:srgbClr val="FF0000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ED5BE5-7801-4793-8CCA-4237672528AD}"/>
              </a:ext>
            </a:extLst>
          </p:cNvPr>
          <p:cNvSpPr txBox="1"/>
          <p:nvPr/>
        </p:nvSpPr>
        <p:spPr>
          <a:xfrm>
            <a:off x="2760289" y="863428"/>
            <a:ext cx="672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digital technologies provided additional data sources, and unconventional methodologies beyond surveys to tap into the wealth of data</a:t>
            </a:r>
            <a:r>
              <a:rPr lang="en-US" sz="20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IN" sz="20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4E691B-68B7-4011-9688-7A6CFB11B76C}"/>
              </a:ext>
            </a:extLst>
          </p:cNvPr>
          <p:cNvSpPr txBox="1"/>
          <p:nvPr/>
        </p:nvSpPr>
        <p:spPr>
          <a:xfrm>
            <a:off x="6274903" y="2305110"/>
            <a:ext cx="4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Connected citizens now provide data from:</a:t>
            </a:r>
            <a:endParaRPr lang="en-IN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ECAEE4-E08D-4EAB-8A45-26A59FF87313}"/>
              </a:ext>
            </a:extLst>
          </p:cNvPr>
          <p:cNvSpPr txBox="1"/>
          <p:nvPr/>
        </p:nvSpPr>
        <p:spPr>
          <a:xfrm>
            <a:off x="7273042" y="3056262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Mobile phones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C7EF2B-11FA-4D9F-8431-C966CD595A8A}"/>
              </a:ext>
            </a:extLst>
          </p:cNvPr>
          <p:cNvSpPr txBox="1"/>
          <p:nvPr/>
        </p:nvSpPr>
        <p:spPr>
          <a:xfrm>
            <a:off x="7273042" y="3553709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Social media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28A8A4-75E3-4527-9F73-7E7212FDEE4D}"/>
              </a:ext>
            </a:extLst>
          </p:cNvPr>
          <p:cNvSpPr txBox="1"/>
          <p:nvPr/>
        </p:nvSpPr>
        <p:spPr>
          <a:xfrm>
            <a:off x="7273042" y="4029477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Fintech transactions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955B3E-6008-4C73-A28A-AFF2223CB210}"/>
              </a:ext>
            </a:extLst>
          </p:cNvPr>
          <p:cNvSpPr txBox="1"/>
          <p:nvPr/>
        </p:nvSpPr>
        <p:spPr>
          <a:xfrm>
            <a:off x="7273042" y="4518387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CCTV systems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D0E2AC-BD2F-4D7E-A4E8-9092D28CE348}"/>
              </a:ext>
            </a:extLst>
          </p:cNvPr>
          <p:cNvSpPr txBox="1"/>
          <p:nvPr/>
        </p:nvSpPr>
        <p:spPr>
          <a:xfrm>
            <a:off x="7273042" y="5131867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Smart watches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8969EC-45A4-4A32-BBFF-BFE23DEE85CA}"/>
              </a:ext>
            </a:extLst>
          </p:cNvPr>
          <p:cNvSpPr txBox="1"/>
          <p:nvPr/>
        </p:nvSpPr>
        <p:spPr>
          <a:xfrm>
            <a:off x="7273042" y="5686908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Online activity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6383EE-8C2A-440F-8E7F-F9C183CC790F}"/>
              </a:ext>
            </a:extLst>
          </p:cNvPr>
          <p:cNvSpPr txBox="1"/>
          <p:nvPr/>
        </p:nvSpPr>
        <p:spPr>
          <a:xfrm>
            <a:off x="7273042" y="6224811"/>
            <a:ext cx="24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Etc.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53EDED-4013-4AC2-B2AA-2526F2BD66E4}"/>
              </a:ext>
            </a:extLst>
          </p:cNvPr>
          <p:cNvSpPr/>
          <p:nvPr/>
        </p:nvSpPr>
        <p:spPr>
          <a:xfrm rot="10800000">
            <a:off x="4822676" y="4710488"/>
            <a:ext cx="1626766" cy="3438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087543CB-4A26-4AE2-A393-EBA97A0759C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84" y="5275048"/>
            <a:ext cx="548640" cy="5486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BC9A238-664C-46B6-B532-A3CF776AFBB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59" y="5320102"/>
            <a:ext cx="457200" cy="457200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BFD49FA-CB12-48A5-9FB2-2F5A0377313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73" y="5327466"/>
            <a:ext cx="457200" cy="45720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AD729129-7B8B-4A07-B4BA-A16BF9318BF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35" y="5306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13 -0.38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-0.254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26276 0.32754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474 -0.01805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22891 0.0439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28633 0.1055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27604 -0.26157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21784 -0.2136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046 L -3.125E-6 0.00069 C -0.01393 -0.01713 0.00469 0.00787 -0.00833 -0.01274 C -0.01041 -0.01621 -0.01289 -0.01899 -0.01523 -0.022 C -0.01836 -0.02639 -0.02122 -0.03125 -0.02461 -0.03519 C -0.02747 -0.03866 -0.03099 -0.04075 -0.03398 -0.04422 C -0.03619 -0.047 -0.03802 -0.0507 -0.04023 -0.05325 C -0.04257 -0.05625 -0.04544 -0.05811 -0.04778 -0.06112 C -0.04935 -0.06297 -0.05052 -0.06598 -0.05221 -0.06783 C -0.05351 -0.06899 -0.05521 -0.06899 -0.05664 -0.06991 C -0.05794 -0.07084 -0.05911 -0.07223 -0.06028 -0.07315 L -0.10299 -0.07107 C -0.10403 -0.07107 -0.10507 -0.07038 -0.10612 -0.06991 C -0.10729 -0.06945 -0.10859 -0.06922 -0.10989 -0.06875 C -0.11237 -0.0669 -0.1151 -0.06598 -0.11731 -0.0632 C -0.11888 -0.06158 -0.12239 -0.05695 -0.12422 -0.05556 C -0.12916 -0.05116 -0.13476 -0.04653 -0.13932 -0.04075 L -0.1431 -0.03635 C -0.14375 -0.03565 -0.14427 -0.03473 -0.14492 -0.03426 C -0.14726 -0.03218 -0.14974 -0.0301 -0.15182 -0.02755 C -0.15963 -0.01783 -0.15065 -0.02825 -0.15742 -0.01852 C -0.15963 -0.01528 -0.16185 -0.01181 -0.16432 -0.0095 C -0.16562 -0.00834 -0.16692 -0.00764 -0.1681 -0.00625 C -0.17369 0.00069 -0.17135 0.00023 -0.17682 0.00833 C -0.1789 0.01111 -0.18125 0.01342 -0.1832 0.0162 C -0.18411 0.01759 -0.18476 0.01944 -0.18567 0.02083 C -0.18893 0.02546 -0.19284 0.02893 -0.1957 0.03402 C -0.19843 0.03888 -0.19961 0.04652 -0.2026 0.05092 C -0.20403 0.05324 -0.2056 0.05532 -0.20703 0.05763 C -0.20807 0.05972 -0.20885 0.06226 -0.21015 0.06435 C -0.21119 0.06597 -0.21263 0.06736 -0.2138 0.06898 C -0.21471 0.07129 -0.21562 0.07337 -0.2164 0.07569 C -0.21836 0.08148 -0.21875 0.08425 -0.22135 0.08888 C -0.22617 0.09745 -0.222 0.08541 -0.22838 0.10023 C -0.22903 0.10185 -0.22955 0.10347 -0.23021 0.10462 C -0.23164 0.10717 -0.23333 0.10879 -0.23463 0.11134 C -0.2375 0.11712 -0.23567 0.1155 -0.23711 0.12037 C -0.23763 0.12222 -0.23841 0.12384 -0.23893 0.12615 C -0.23945 0.12754 -0.23971 0.12916 -0.24023 0.13055 C -0.24114 0.13263 -0.24244 0.13402 -0.24336 0.13611 C -0.24388 0.13703 -0.24414 0.13842 -0.24466 0.13935 C -0.24518 0.14027 -0.24596 0.14074 -0.24648 0.14166 C -0.24726 0.14282 -0.24765 0.14467 -0.2483 0.14606 C -0.24909 0.14768 -0.25013 0.14884 -0.25091 0.15046 C -0.25859 0.16782 -0.25078 0.15046 -0.25403 0.16064 C -0.25507 0.16435 -0.25612 0.16504 -0.25716 0.16851 C -0.25742 0.16967 -0.25742 0.17083 -0.25768 0.17175 C -0.25807 0.17314 -0.25859 0.17407 -0.25898 0.17523 C -0.26159 0.18472 -0.25729 0.17222 -0.2608 0.18217 C -0.26185 0.1905 -0.26093 0.18472 -0.26276 0.19328 C -0.26302 0.19421 -0.26315 0.19537 -0.26341 0.19652 C -0.26367 0.19814 -0.26432 0.1993 -0.26458 0.20092 C -0.26497 0.20231 -0.26497 0.20393 -0.26523 0.20532 C -0.26536 0.20648 -0.26562 0.20763 -0.26588 0.20879 C -0.26601 0.21412 -0.26614 0.21944 -0.26653 0.22453 C -0.26744 0.23888 -0.26705 0.22638 -0.26705 0.23819 " pathEditMode="relative" rAng="0" ptsTypes="AAAAAAAAAAAAAAAAAAAAAAAAAAAAAAAAAAAAAAAAAAAAAAAAAAAAAA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17 L -3.33333E-6 -0.00694 C -0.00976 -0.02291 0.00352 -0.00046 -0.00586 -0.01921 C -0.00729 -0.02222 -0.00911 -0.02453 -0.01067 -0.02731 C -0.01289 -0.03125 -0.01497 -0.03564 -0.01731 -0.03912 C -0.0194 -0.04236 -0.02187 -0.04421 -0.02395 -0.04722 C -0.02552 -0.04953 -0.02682 -0.05301 -0.02838 -0.05532 C -0.03007 -0.0581 -0.0319 -0.05972 -0.03359 -0.0625 C -0.03476 -0.06412 -0.03554 -0.06666 -0.03672 -0.06852 C -0.03763 -0.06944 -0.0388 -0.06944 -0.03984 -0.07037 C -0.04075 -0.07106 -0.04166 -0.07245 -0.04244 -0.07314 L -0.07252 -0.07129 C -0.07317 -0.07129 -0.07395 -0.07083 -0.07474 -0.07037 C -0.07552 -0.0699 -0.07643 -0.06967 -0.07734 -0.06921 C -0.07903 -0.06759 -0.08099 -0.06666 -0.08255 -0.06435 C -0.08372 -0.06273 -0.08619 -0.05856 -0.0875 -0.0574 C -0.09101 -0.05347 -0.09479 -0.0493 -0.09804 -0.04421 L -0.10065 -0.04027 C -0.10117 -0.03958 -0.10156 -0.03865 -0.10195 -0.03842 C -0.10364 -0.03657 -0.10534 -0.03449 -0.1069 -0.03217 C -0.11237 -0.02361 -0.10599 -0.03287 -0.1108 -0.02407 C -0.11237 -0.02129 -0.11393 -0.01828 -0.11562 -0.0162 C -0.11653 -0.01504 -0.11744 -0.01458 -0.11836 -0.01319 C -0.12226 -0.00694 -0.12057 -0.0074 -0.12448 -3.33333E-6 C -0.12591 0.00232 -0.12747 0.0044 -0.1289 0.00672 C -0.12955 0.00811 -0.12994 0.00973 -0.1306 0.01111 C -0.13294 0.01528 -0.13567 0.01829 -0.13776 0.02292 C -0.13971 0.02732 -0.14049 0.03403 -0.14257 0.03797 C -0.14362 0.04005 -0.14466 0.0419 -0.1457 0.04398 C -0.14648 0.04584 -0.147 0.04815 -0.14791 0.05 C -0.14869 0.05162 -0.14961 0.05278 -0.15052 0.05417 C -0.15117 0.05625 -0.15182 0.05811 -0.15234 0.06019 C -0.15377 0.06528 -0.15403 0.06783 -0.15586 0.07199 C -0.15911 0.07963 -0.15625 0.06898 -0.16067 0.08218 C -0.16119 0.08357 -0.16159 0.08496 -0.16198 0.08611 C -0.16302 0.08843 -0.16419 0.08982 -0.1651 0.09213 C -0.16718 0.09746 -0.16588 0.09584 -0.16679 0.10023 C -0.16718 0.10186 -0.16784 0.10348 -0.1681 0.10533 C -0.16849 0.10648 -0.16875 0.10811 -0.16901 0.10926 C -0.16966 0.11111 -0.17057 0.1125 -0.17122 0.11436 C -0.17161 0.11505 -0.17187 0.11644 -0.17213 0.11713 C -0.17252 0.11806 -0.17304 0.11852 -0.17343 0.11922 C -0.17409 0.12037 -0.17435 0.12199 -0.17474 0.12338 C -0.17526 0.12477 -0.17604 0.1257 -0.17656 0.12732 C -0.18203 0.14283 -0.17656 0.12732 -0.17877 0.13635 C -0.17955 0.13959 -0.18034 0.14028 -0.18099 0.14329 C -0.18125 0.14445 -0.18125 0.14537 -0.18138 0.1463 C -0.18164 0.14746 -0.18203 0.14838 -0.18229 0.14954 C -0.18411 0.15787 -0.18112 0.14676 -0.18359 0.15556 C -0.18437 0.16297 -0.18372 0.15787 -0.18502 0.16551 C -0.18515 0.16644 -0.18528 0.16736 -0.18541 0.16852 C -0.18554 0.16991 -0.18606 0.17107 -0.18619 0.17246 C -0.18659 0.17361 -0.18659 0.17523 -0.18672 0.17639 C -0.18685 0.17755 -0.18698 0.17848 -0.18711 0.17963 C -0.18724 0.18403 -0.18737 0.18889 -0.18763 0.19352 C -0.18815 0.20648 -0.18802 0.19514 -0.18802 0.20579 " pathEditMode="relative" rAng="0" ptsTypes="A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1875 L -2.29167E-6 -0.01851 C -0.00846 -0.03171 0.00287 -0.01319 -0.00508 -0.02847 C -0.00638 -0.03101 -0.00781 -0.0331 -0.00924 -0.03541 C -0.0112 -0.03865 -0.01289 -0.04213 -0.01497 -0.04514 C -0.01666 -0.04768 -0.01875 -0.0493 -0.02057 -0.05185 C -0.022 -0.05393 -0.02304 -0.05671 -0.02435 -0.05856 C -0.02578 -0.06064 -0.0276 -0.06203 -0.0289 -0.06435 C -0.02995 -0.06574 -0.0306 -0.06805 -0.03164 -0.06921 C -0.03242 -0.07014 -0.03346 -0.07014 -0.03437 -0.07083 C -0.03515 -0.07152 -0.0358 -0.07268 -0.03659 -0.07314 L -0.06237 -0.07176 C -0.06302 -0.07176 -0.06367 -0.07129 -0.06419 -0.07083 C -0.06497 -0.0706 -0.06575 -0.07037 -0.06653 -0.0699 C -0.06797 -0.06875 -0.06966 -0.06805 -0.07096 -0.06597 C -0.072 -0.06458 -0.07409 -0.06134 -0.07513 -0.06018 C -0.07812 -0.05694 -0.08151 -0.05347 -0.08437 -0.0493 L -0.08659 -0.04606 C -0.08698 -0.0456 -0.08737 -0.0449 -0.08776 -0.04444 C -0.08919 -0.04282 -0.09062 -0.04143 -0.09192 -0.03958 C -0.09661 -0.0324 -0.09114 -0.04004 -0.09531 -0.03287 C -0.09661 -0.03032 -0.09791 -0.02777 -0.09948 -0.02615 C -0.10026 -0.02523 -0.10104 -0.02476 -0.10169 -0.02361 C -0.10508 -0.01851 -0.10364 -0.01898 -0.10703 -0.01296 C -0.1082 -0.01088 -0.10963 -0.00926 -0.1108 -0.00717 C -0.11146 -0.00601 -0.11185 -0.00463 -0.11237 -0.0037 C -0.11432 -0.00023 -0.11666 0.00232 -0.11836 0.00602 C -0.12005 0.00973 -0.12083 0.01528 -0.12265 0.01852 C -0.12344 0.02037 -0.12435 0.02176 -0.12526 0.02361 C -0.12591 0.02524 -0.12643 0.02709 -0.12721 0.02848 C -0.12773 0.02986 -0.12864 0.03079 -0.12942 0.03195 C -0.12995 0.0338 -0.13047 0.03519 -0.13099 0.03704 C -0.13216 0.04121 -0.13242 0.04329 -0.13398 0.04676 C -0.13685 0.05301 -0.13437 0.04422 -0.13815 0.0551 C -0.13854 0.05625 -0.13893 0.05764 -0.13932 0.05834 C -0.1401 0.06019 -0.14114 0.06158 -0.14192 0.06343 C -0.14375 0.0676 -0.14258 0.06644 -0.14349 0.07014 C -0.14375 0.0713 -0.14427 0.07269 -0.14453 0.07431 C -0.14492 0.07547 -0.14505 0.07662 -0.14531 0.07755 C -0.14596 0.07917 -0.14674 0.0801 -0.14726 0.08172 C -0.14752 0.08241 -0.14765 0.08334 -0.14804 0.08403 C -0.1483 0.08473 -0.14883 0.08519 -0.14909 0.08588 C -0.14961 0.08658 -0.14987 0.08797 -0.15026 0.08912 C -0.15065 0.09028 -0.1513 0.09121 -0.15182 0.09236 C -0.15651 0.1051 -0.15169 0.09236 -0.15364 0.09977 C -0.15429 0.10255 -0.15495 0.10301 -0.1556 0.10579 C -0.15573 0.10649 -0.15573 0.10741 -0.15586 0.10811 C -0.15612 0.10903 -0.15651 0.10973 -0.15664 0.11065 C -0.1582 0.1176 -0.15573 0.10834 -0.15781 0.11574 C -0.15846 0.12199 -0.15781 0.1176 -0.15898 0.12408 C -0.15911 0.12477 -0.15924 0.1257 -0.15937 0.12639 C -0.1595 0.12755 -0.15989 0.12848 -0.16002 0.12963 C -0.16028 0.13079 -0.16028 0.13195 -0.16041 0.13287 C -0.16054 0.1338 -0.16067 0.13473 -0.1608 0.13542 C -0.16094 0.13936 -0.16107 0.14352 -0.1612 0.14723 C -0.16185 0.15787 -0.16159 0.14861 -0.16159 0.15741 " pathEditMode="relative" rAng="0" ptsTypes="AAAAAAAAAAAAAAAAAAAAAAAAAAAAAAAAAAAAAAAAAAAAAAAAAAAAAAAA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1968 L 1.25E-6 -0.01945 C -0.01354 -0.03264 0.00469 -0.01435 -0.00807 -0.0294 C -0.01016 -0.03195 -0.0125 -0.0338 -0.01484 -0.03611 C -0.01784 -0.03935 -0.02057 -0.04283 -0.02383 -0.0456 C -0.02669 -0.04815 -0.03008 -0.04977 -0.03294 -0.05232 C -0.03503 -0.05417 -0.03685 -0.05695 -0.03893 -0.0588 C -0.04128 -0.06088 -0.04401 -0.06227 -0.04636 -0.06459 C -0.04779 -0.06598 -0.04896 -0.06806 -0.05052 -0.06945 C -0.05182 -0.07014 -0.05352 -0.07014 -0.05482 -0.07084 C -0.05612 -0.07153 -0.05729 -0.07269 -0.05833 -0.07315 L -0.09974 -0.07176 C -0.10065 -0.07176 -0.10169 -0.0713 -0.10274 -0.07084 C -0.10391 -0.0706 -0.10508 -0.07037 -0.10638 -0.07014 C -0.10873 -0.06875 -0.11146 -0.06806 -0.11354 -0.06598 C -0.11511 -0.06482 -0.11849 -0.06158 -0.12018 -0.06042 C -0.125 -0.05718 -0.13047 -0.05394 -0.1349 -0.04977 L -0.13854 -0.04653 C -0.13906 -0.04607 -0.13958 -0.04537 -0.14024 -0.04491 C -0.14258 -0.04352 -0.14492 -0.0419 -0.14688 -0.04005 C -0.15443 -0.0331 -0.14583 -0.04051 -0.15234 -0.03357 C -0.15443 -0.03125 -0.15664 -0.02871 -0.15899 -0.02709 C -0.16029 -0.02616 -0.16159 -0.0257 -0.16263 -0.02454 C -0.1681 -0.01968 -0.16589 -0.01991 -0.17109 -0.01412 C -0.17318 -0.01204 -0.17539 -0.01042 -0.17734 -0.00834 C -0.17813 -0.00718 -0.17878 -0.00602 -0.17969 -0.00486 C -0.18281 -0.00162 -0.18659 0.00092 -0.18932 0.00463 C -0.19206 0.0081 -0.1931 0.01365 -0.19609 0.0169 C -0.1974 0.01875 -0.19896 0.02014 -0.20039 0.02176 C -0.2013 0.02338 -0.20208 0.02523 -0.20339 0.02662 C -0.20443 0.02801 -0.20573 0.02893 -0.2069 0.03009 C -0.20781 0.03171 -0.20859 0.03333 -0.20938 0.03495 C -0.21133 0.03912 -0.21172 0.0412 -0.21419 0.04444 C -0.21888 0.05069 -0.21484 0.04213 -0.22096 0.05277 C -0.22162 0.05393 -0.22214 0.05509 -0.22279 0.05602 C -0.22409 0.05787 -0.22578 0.05902 -0.22708 0.06088 C -0.22982 0.06504 -0.228 0.06389 -0.22943 0.06736 C -0.22995 0.06875 -0.23073 0.0699 -0.23125 0.07176 C -0.23164 0.07268 -0.2319 0.07384 -0.23242 0.07477 C -0.23333 0.07639 -0.23464 0.07731 -0.23542 0.07893 C -0.23594 0.07963 -0.2362 0.08055 -0.23672 0.08125 C -0.23724 0.08194 -0.23802 0.08217 -0.23854 0.08287 C -0.23919 0.08379 -0.23958 0.08518 -0.24024 0.08611 C -0.24102 0.08727 -0.24206 0.08819 -0.24284 0.08935 C -0.25026 0.10185 -0.24271 0.08935 -0.24583 0.09676 C -0.24688 0.09953 -0.24779 0.1 -0.24883 0.10254 C -0.24909 0.10324 -0.24909 0.10416 -0.24935 0.10486 C -0.24974 0.10578 -0.25026 0.10648 -0.25065 0.1074 C -0.25313 0.11435 -0.24896 0.10509 -0.25234 0.1125 C -0.25339 0.11852 -0.25248 0.11435 -0.2543 0.12037 C -0.25456 0.12106 -0.25469 0.12199 -0.25482 0.12291 C -0.25508 0.12407 -0.25573 0.12477 -0.25599 0.12592 C -0.25638 0.12708 -0.25638 0.12824 -0.25664 0.12916 C -0.25677 0.13009 -0.25703 0.13102 -0.25729 0.13171 C -0.25742 0.13565 -0.25755 0.13958 -0.25794 0.14328 C -0.25873 0.1537 -0.25846 0.14444 -0.25846 0.15324 " pathEditMode="relative" rAng="0" ptsTypes="AAAAAAAAAAAAAAAAAAAAAAAAAAAAAAAAAAAAAAAAAAAAAAAAAAAAAAA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3039 0.2094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8" grpId="2"/>
      <p:bldP spid="41" grpId="0"/>
      <p:bldP spid="8" grpId="0" animBg="1"/>
      <p:bldP spid="50" grpId="0" animBg="1"/>
      <p:bldP spid="56" grpId="0"/>
      <p:bldP spid="31" grpId="0"/>
      <p:bldP spid="31" grpId="1"/>
      <p:bldP spid="31" grpId="2"/>
      <p:bldP spid="36" grpId="0"/>
      <p:bldP spid="36" grpId="1"/>
      <p:bldP spid="36" grpId="2"/>
      <p:bldP spid="34" grpId="0"/>
      <p:bldP spid="34" grpId="1"/>
      <p:bldP spid="34" grpId="2"/>
      <p:bldP spid="35" grpId="0"/>
      <p:bldP spid="35" grpId="1"/>
      <p:bldP spid="35" grpId="2"/>
      <p:bldP spid="37" grpId="0"/>
      <p:bldP spid="37" grpId="1"/>
      <p:bldP spid="37" grpId="2"/>
      <p:bldP spid="39" grpId="0"/>
      <p:bldP spid="39" grpId="1"/>
      <p:bldP spid="39" grpId="2"/>
      <p:bldP spid="40" grpId="0"/>
      <p:bldP spid="40" grpId="1"/>
      <p:bldP spid="40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95F39E-6342-43D5-B1AD-9349DCF47649}"/>
              </a:ext>
            </a:extLst>
          </p:cNvPr>
          <p:cNvSpPr txBox="1"/>
          <p:nvPr/>
        </p:nvSpPr>
        <p:spPr>
          <a:xfrm>
            <a:off x="755937" y="1659031"/>
            <a:ext cx="147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BBC3D-6B8E-49BF-8051-B18D5CFF608F}"/>
              </a:ext>
            </a:extLst>
          </p:cNvPr>
          <p:cNvSpPr txBox="1"/>
          <p:nvPr/>
        </p:nvSpPr>
        <p:spPr>
          <a:xfrm>
            <a:off x="2270035" y="1569062"/>
            <a:ext cx="326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Enterprise Data </a:t>
            </a:r>
          </a:p>
          <a:p>
            <a:pPr algn="ctr"/>
            <a:r>
              <a:rPr lang="en-US" sz="1400" dirty="0"/>
              <a:t>Warehouse &amp; Data Lake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84149-EA57-4519-9E75-C3D5AAC40210}"/>
              </a:ext>
            </a:extLst>
          </p:cNvPr>
          <p:cNvSpPr txBox="1"/>
          <p:nvPr/>
        </p:nvSpPr>
        <p:spPr>
          <a:xfrm>
            <a:off x="5585449" y="1546566"/>
            <a:ext cx="12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Marts Layer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670003-C795-475F-B2CF-FFA30F641FC5}"/>
              </a:ext>
            </a:extLst>
          </p:cNvPr>
          <p:cNvSpPr txBox="1"/>
          <p:nvPr/>
        </p:nvSpPr>
        <p:spPr>
          <a:xfrm>
            <a:off x="7428562" y="1615439"/>
            <a:ext cx="162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Analytics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8A2EEA-DF43-4859-81AD-7F6CAFAD3267}"/>
              </a:ext>
            </a:extLst>
          </p:cNvPr>
          <p:cNvSpPr txBox="1"/>
          <p:nvPr/>
        </p:nvSpPr>
        <p:spPr>
          <a:xfrm>
            <a:off x="9501585" y="1610873"/>
            <a:ext cx="197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Access Layer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37B4D5-226C-47AD-872B-2D1E72B5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83" y="2554037"/>
            <a:ext cx="733425" cy="6381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597D7B-C3DD-4070-948B-AF9A153D5443}"/>
              </a:ext>
            </a:extLst>
          </p:cNvPr>
          <p:cNvSpPr txBox="1"/>
          <p:nvPr/>
        </p:nvSpPr>
        <p:spPr>
          <a:xfrm>
            <a:off x="367413" y="4260551"/>
            <a:ext cx="18796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Statistical Systems/Data Providers/Member States</a:t>
            </a:r>
          </a:p>
          <a:p>
            <a:pPr algn="ctr"/>
            <a:r>
              <a:rPr lang="en-US" sz="1050" dirty="0"/>
              <a:t>(External and Internal)</a:t>
            </a:r>
          </a:p>
        </p:txBody>
      </p:sp>
      <p:pic>
        <p:nvPicPr>
          <p:cNvPr id="2052" name="Picture 4" descr="Image result for worldwide web">
            <a:extLst>
              <a:ext uri="{FF2B5EF4-FFF2-40B4-BE49-F238E27FC236}">
                <a16:creationId xmlns:a16="http://schemas.microsoft.com/office/drawing/2014/main" id="{0C1C21C1-F1D2-400F-BAF2-1D208DC9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3" y="4815325"/>
            <a:ext cx="600075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DB04D4-3F05-4051-AA1B-2DAF3685228E}"/>
              </a:ext>
            </a:extLst>
          </p:cNvPr>
          <p:cNvSpPr txBox="1"/>
          <p:nvPr/>
        </p:nvSpPr>
        <p:spPr>
          <a:xfrm>
            <a:off x="692745" y="5193210"/>
            <a:ext cx="18175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Unstructured Data Sources</a:t>
            </a:r>
            <a:br>
              <a:rPr lang="en-US" sz="1050" dirty="0"/>
            </a:br>
            <a:r>
              <a:rPr lang="en-US" sz="1050" dirty="0"/>
              <a:t>(Web, News, Images, </a:t>
            </a:r>
            <a:br>
              <a:rPr lang="en-US" sz="1050" dirty="0"/>
            </a:br>
            <a:r>
              <a:rPr lang="en-US" sz="1050" dirty="0"/>
              <a:t>e-Discussions, etc.)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59F8E2-3B7B-41F4-9265-286B9B13D84B}"/>
              </a:ext>
            </a:extLst>
          </p:cNvPr>
          <p:cNvSpPr/>
          <p:nvPr/>
        </p:nvSpPr>
        <p:spPr>
          <a:xfrm>
            <a:off x="2266787" y="3502779"/>
            <a:ext cx="635804" cy="7384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79AD2CE-5C98-4DED-B95C-F77876F04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102" y="2799750"/>
            <a:ext cx="1657350" cy="11834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10D63A-9D88-4EBF-8533-32B2800E4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176" y="2533352"/>
            <a:ext cx="676275" cy="8858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5F7BA89-E894-485A-A21A-415A00D77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703" y="3475302"/>
            <a:ext cx="676275" cy="8858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DDC6E1-C16C-48A5-96F6-781E69A6B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685" y="4348475"/>
            <a:ext cx="676275" cy="88582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4196751-E2BD-4479-BB3F-CB0D03FD4D66}"/>
              </a:ext>
            </a:extLst>
          </p:cNvPr>
          <p:cNvSpPr txBox="1"/>
          <p:nvPr/>
        </p:nvSpPr>
        <p:spPr>
          <a:xfrm>
            <a:off x="5515051" y="2045390"/>
            <a:ext cx="14774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Contextualized data to </a:t>
            </a:r>
          </a:p>
          <a:p>
            <a:pPr algn="ctr"/>
            <a:r>
              <a:rPr lang="en-US" sz="1050" dirty="0"/>
              <a:t>Serve Particular needs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3D9A8-50F9-4414-A14D-5C8871A15F92}"/>
              </a:ext>
            </a:extLst>
          </p:cNvPr>
          <p:cNvSpPr txBox="1"/>
          <p:nvPr/>
        </p:nvSpPr>
        <p:spPr>
          <a:xfrm>
            <a:off x="782320" y="3114637"/>
            <a:ext cx="13131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Operational Systems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4FC5E05-655F-4E2C-837D-E06D8A6C3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700" y="2347990"/>
            <a:ext cx="2083024" cy="28976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539BFEB-CA65-4D6C-829F-38604AB0FC09}"/>
              </a:ext>
            </a:extLst>
          </p:cNvPr>
          <p:cNvSpPr txBox="1"/>
          <p:nvPr/>
        </p:nvSpPr>
        <p:spPr>
          <a:xfrm>
            <a:off x="5827061" y="3364054"/>
            <a:ext cx="1023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Trade Flows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E81382-76CE-43FE-A162-832CBB4A9C3D}"/>
              </a:ext>
            </a:extLst>
          </p:cNvPr>
          <p:cNvSpPr txBox="1"/>
          <p:nvPr/>
        </p:nvSpPr>
        <p:spPr>
          <a:xfrm>
            <a:off x="5820931" y="4262914"/>
            <a:ext cx="1023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SDG Gateway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3DA657-36E6-4259-A466-568E6AF0CAD9}"/>
              </a:ext>
            </a:extLst>
          </p:cNvPr>
          <p:cNvSpPr txBox="1"/>
          <p:nvPr/>
        </p:nvSpPr>
        <p:spPr>
          <a:xfrm>
            <a:off x="5808793" y="5123273"/>
            <a:ext cx="1023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GIS, MPI, etc.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1637ED8-59B8-4A74-ADFE-6D98A6C99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441" y="2345057"/>
            <a:ext cx="847725" cy="201142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5F255F5-4117-4D66-B5B6-6505C83AED64}"/>
              </a:ext>
            </a:extLst>
          </p:cNvPr>
          <p:cNvSpPr txBox="1"/>
          <p:nvPr/>
        </p:nvSpPr>
        <p:spPr>
          <a:xfrm>
            <a:off x="2427544" y="5141388"/>
            <a:ext cx="321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Raw data, summary data, </a:t>
            </a:r>
          </a:p>
          <a:p>
            <a:pPr algn="ctr"/>
            <a:r>
              <a:rPr lang="en-US" sz="1400" dirty="0"/>
              <a:t>and metadata</a:t>
            </a: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5B6DD622-4031-4CA9-A63C-C90AA2FF1178}"/>
              </a:ext>
            </a:extLst>
          </p:cNvPr>
          <p:cNvSpPr/>
          <p:nvPr/>
        </p:nvSpPr>
        <p:spPr>
          <a:xfrm>
            <a:off x="9600113" y="2784166"/>
            <a:ext cx="836861" cy="245797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Centralized Data Portal to access ESCWA Data Services</a:t>
            </a:r>
          </a:p>
          <a:p>
            <a:pPr algn="ctr"/>
            <a:r>
              <a:rPr lang="en-US" sz="900" dirty="0"/>
              <a:t>(one-stop shop)</a:t>
            </a:r>
          </a:p>
        </p:txBody>
      </p:sp>
      <p:pic>
        <p:nvPicPr>
          <p:cNvPr id="2054" name="Picture 6" descr="Image result for user logo">
            <a:extLst>
              <a:ext uri="{FF2B5EF4-FFF2-40B4-BE49-F238E27FC236}">
                <a16:creationId xmlns:a16="http://schemas.microsoft.com/office/drawing/2014/main" id="{3568D1C9-6B57-460F-8774-EBFDFC76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21" y="2365546"/>
            <a:ext cx="779215" cy="7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172CE464-8172-4358-83F2-4119DDEA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515" y="3332676"/>
            <a:ext cx="865042" cy="8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6D115B8-AFA0-4380-A426-573C5219C531}"/>
              </a:ext>
            </a:extLst>
          </p:cNvPr>
          <p:cNvSpPr txBox="1"/>
          <p:nvPr/>
        </p:nvSpPr>
        <p:spPr>
          <a:xfrm>
            <a:off x="10634421" y="3075197"/>
            <a:ext cx="99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ESCWA Staff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13542A3-AF6F-496B-B94A-CCA88E59A287}"/>
              </a:ext>
            </a:extLst>
          </p:cNvPr>
          <p:cNvSpPr txBox="1"/>
          <p:nvPr/>
        </p:nvSpPr>
        <p:spPr>
          <a:xfrm>
            <a:off x="10474660" y="4161162"/>
            <a:ext cx="1258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MS, Partners, etc.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E6D3D25-844B-4327-B71F-4BB85EB8BA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8515" y="4400555"/>
            <a:ext cx="934777" cy="716183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3CCEA252-2A40-4DDA-89A9-E2D2EFF8333C}"/>
              </a:ext>
            </a:extLst>
          </p:cNvPr>
          <p:cNvSpPr txBox="1"/>
          <p:nvPr/>
        </p:nvSpPr>
        <p:spPr>
          <a:xfrm>
            <a:off x="10634421" y="5016294"/>
            <a:ext cx="105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Portals, Data Aggregators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36AE3F6-2CC7-4EB7-A119-56E7B5844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918" y="3995067"/>
            <a:ext cx="1657350" cy="11834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26" name="Picture 2" descr="GIS SAFETY PRODUCTS">
            <a:extLst>
              <a:ext uri="{FF2B5EF4-FFF2-40B4-BE49-F238E27FC236}">
                <a16:creationId xmlns:a16="http://schemas.microsoft.com/office/drawing/2014/main" id="{38EECD4F-38C9-4FB6-95D9-28944924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55" y="4303299"/>
            <a:ext cx="632342" cy="62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03A40-BADD-48A4-95F4-C96A69FE1A42}"/>
              </a:ext>
            </a:extLst>
          </p:cNvPr>
          <p:cNvSpPr/>
          <p:nvPr/>
        </p:nvSpPr>
        <p:spPr>
          <a:xfrm>
            <a:off x="373555" y="5899505"/>
            <a:ext cx="11341671" cy="698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Data Solutions Team:</a:t>
            </a:r>
          </a:p>
        </p:txBody>
      </p:sp>
      <p:pic>
        <p:nvPicPr>
          <p:cNvPr id="1028" name="Picture 4" descr="Sentiment Analysis Icons - Download Free Vector Icons | Noun Project">
            <a:extLst>
              <a:ext uri="{FF2B5EF4-FFF2-40B4-BE49-F238E27FC236}">
                <a16:creationId xmlns:a16="http://schemas.microsoft.com/office/drawing/2014/main" id="{69FE4941-A634-4A66-892B-077A204A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80" y="4916000"/>
            <a:ext cx="727162" cy="7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4CC7C56-EB2D-4FA9-B7DA-76B621D7284E}"/>
              </a:ext>
            </a:extLst>
          </p:cNvPr>
          <p:cNvGrpSpPr/>
          <p:nvPr/>
        </p:nvGrpSpPr>
        <p:grpSpPr>
          <a:xfrm>
            <a:off x="860107" y="3469249"/>
            <a:ext cx="830978" cy="763777"/>
            <a:chOff x="344347" y="3171239"/>
            <a:chExt cx="4156864" cy="345881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7CF857F-4CF1-4C5A-9845-16AA3A55DB48}"/>
                </a:ext>
              </a:extLst>
            </p:cNvPr>
            <p:cNvGrpSpPr/>
            <p:nvPr/>
          </p:nvGrpSpPr>
          <p:grpSpPr>
            <a:xfrm>
              <a:off x="344347" y="3171239"/>
              <a:ext cx="4156864" cy="3458817"/>
              <a:chOff x="336425" y="3246841"/>
              <a:chExt cx="4156864" cy="345881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744679A-FA66-4132-A5FC-491C45642544}"/>
                  </a:ext>
                </a:extLst>
              </p:cNvPr>
              <p:cNvGrpSpPr/>
              <p:nvPr/>
            </p:nvGrpSpPr>
            <p:grpSpPr>
              <a:xfrm>
                <a:off x="336425" y="3246841"/>
                <a:ext cx="4156864" cy="3458817"/>
                <a:chOff x="5525299" y="1619264"/>
                <a:chExt cx="6543669" cy="5850482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B842F41-01C9-4151-ACEE-2A87981B3FD7}"/>
                    </a:ext>
                  </a:extLst>
                </p:cNvPr>
                <p:cNvGrpSpPr/>
                <p:nvPr/>
              </p:nvGrpSpPr>
              <p:grpSpPr>
                <a:xfrm>
                  <a:off x="5525299" y="1619264"/>
                  <a:ext cx="6543669" cy="5850482"/>
                  <a:chOff x="2981721" y="1007518"/>
                  <a:chExt cx="6543669" cy="5850482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1B5814E0-3176-479E-8280-1E8897FB1087}"/>
                      </a:ext>
                    </a:extLst>
                  </p:cNvPr>
                  <p:cNvGrpSpPr/>
                  <p:nvPr/>
                </p:nvGrpSpPr>
                <p:grpSpPr>
                  <a:xfrm>
                    <a:off x="2981721" y="1007518"/>
                    <a:ext cx="6543669" cy="5850482"/>
                    <a:chOff x="2981721" y="1007518"/>
                    <a:chExt cx="6543669" cy="5850482"/>
                  </a:xfrm>
                </p:grpSpPr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A7482ECF-710A-4223-8C1A-0B2D8A6AE5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1721" y="1007518"/>
                      <a:ext cx="5835493" cy="5850482"/>
                      <a:chOff x="3496328" y="607445"/>
                      <a:chExt cx="5835493" cy="5850482"/>
                    </a:xfrm>
                    <a:effectLst/>
                  </p:grpSpPr>
                  <p:sp>
                    <p:nvSpPr>
                      <p:cNvPr id="87" name="Oval 86">
                        <a:extLst>
                          <a:ext uri="{FF2B5EF4-FFF2-40B4-BE49-F238E27FC236}">
                            <a16:creationId xmlns:a16="http://schemas.microsoft.com/office/drawing/2014/main" id="{87331F6A-B343-44B1-845D-D0A3D12C57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75565" y="902640"/>
                        <a:ext cx="5245101" cy="524510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D0D5D9"/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  <a:tileRect/>
                      </a:gradFill>
                      <a:ln>
                        <a:solidFill>
                          <a:schemeClr val="bg1"/>
                        </a:solidFill>
                      </a:ln>
                      <a:effectLst>
                        <a:outerShdw blurRad="558800" dist="38100" dir="2700000" sx="103000" sy="103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 dirty="0"/>
                      </a:p>
                    </p:txBody>
                  </p:sp>
                  <p:sp>
                    <p:nvSpPr>
                      <p:cNvPr id="89" name="Partial Circle 29">
                        <a:extLst>
                          <a:ext uri="{FF2B5EF4-FFF2-40B4-BE49-F238E27FC236}">
                            <a16:creationId xmlns:a16="http://schemas.microsoft.com/office/drawing/2014/main" id="{4E20E0FA-DD45-4660-A289-2CCF5AF59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6328" y="607445"/>
                        <a:ext cx="5835492" cy="5835492"/>
                      </a:xfrm>
                      <a:prstGeom prst="pie">
                        <a:avLst>
                          <a:gd name="adj1" fmla="val 1666455"/>
                          <a:gd name="adj2" fmla="val 5394915"/>
                        </a:avLst>
                      </a:prstGeom>
                      <a:gradFill>
                        <a:gsLst>
                          <a:gs pos="0">
                            <a:srgbClr val="DF173E"/>
                          </a:gs>
                          <a:gs pos="100000">
                            <a:srgbClr val="EB1845"/>
                          </a:gs>
                        </a:gsLst>
                        <a:lin ang="13500000" scaled="1"/>
                      </a:gradFill>
                      <a:ln>
                        <a:noFill/>
                      </a:ln>
                      <a:effectLst>
                        <a:outerShdw blurRad="317500" dist="38100" dir="8100000" algn="tr" rotWithShape="0">
                          <a:schemeClr val="tx1">
                            <a:lumMod val="85000"/>
                            <a:lumOff val="15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0" name="Partial Circle 26">
                        <a:extLst>
                          <a:ext uri="{FF2B5EF4-FFF2-40B4-BE49-F238E27FC236}">
                            <a16:creationId xmlns:a16="http://schemas.microsoft.com/office/drawing/2014/main" id="{51888F41-19B5-4686-A6E1-535CB3E0C9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6329" y="614935"/>
                        <a:ext cx="5835492" cy="5835492"/>
                      </a:xfrm>
                      <a:prstGeom prst="pie">
                        <a:avLst>
                          <a:gd name="adj1" fmla="val 19792777"/>
                          <a:gd name="adj2" fmla="val 1789850"/>
                        </a:avLst>
                      </a:prstGeom>
                      <a:solidFill>
                        <a:srgbClr val="00ABB5"/>
                      </a:solidFill>
                      <a:ln>
                        <a:noFill/>
                      </a:ln>
                      <a:effectLst>
                        <a:outerShdw blurRad="254000" dist="38100" dir="5400000" sx="103000" sy="103000" algn="t" rotWithShape="0">
                          <a:schemeClr val="tx1">
                            <a:lumMod val="75000"/>
                            <a:lumOff val="25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IN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1" name="Partial Circle 28">
                        <a:extLst>
                          <a:ext uri="{FF2B5EF4-FFF2-40B4-BE49-F238E27FC236}">
                            <a16:creationId xmlns:a16="http://schemas.microsoft.com/office/drawing/2014/main" id="{1025E8C3-8FAF-4893-BF63-742722218F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6328" y="622435"/>
                        <a:ext cx="5835492" cy="5835492"/>
                      </a:xfrm>
                      <a:prstGeom prst="pie">
                        <a:avLst>
                          <a:gd name="adj1" fmla="val 16188495"/>
                          <a:gd name="adj2" fmla="val 19787704"/>
                        </a:avLst>
                      </a:prstGeom>
                      <a:gradFill flip="none" rotWithShape="1">
                        <a:gsLst>
                          <a:gs pos="0">
                            <a:srgbClr val="FDB316"/>
                          </a:gs>
                          <a:gs pos="100000">
                            <a:srgbClr val="FED501"/>
                          </a:gs>
                        </a:gsLst>
                        <a:lin ang="13500000" scaled="1"/>
                        <a:tileRect/>
                      </a:gradFill>
                      <a:ln>
                        <a:noFill/>
                      </a:ln>
                      <a:effectLst>
                        <a:outerShdw blurRad="254000" dist="38100" dir="2700000" algn="tl" rotWithShape="0">
                          <a:schemeClr val="tx1">
                            <a:lumMod val="75000"/>
                            <a:lumOff val="25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93" name="Graphic 45" descr="Upward trend">
                        <a:extLst>
                          <a:ext uri="{FF2B5EF4-FFF2-40B4-BE49-F238E27FC236}">
                            <a16:creationId xmlns:a16="http://schemas.microsoft.com/office/drawing/2014/main" id="{E53F7B6C-D739-4DB4-B19D-94398CC864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44622" y="4308775"/>
                        <a:ext cx="504000" cy="50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4" name="Graphic 47" descr="Bar chart">
                        <a:extLst>
                          <a:ext uri="{FF2B5EF4-FFF2-40B4-BE49-F238E27FC236}">
                            <a16:creationId xmlns:a16="http://schemas.microsoft.com/office/drawing/2014/main" id="{6A250092-A472-4137-A130-72644E20203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71379" y="3235858"/>
                        <a:ext cx="504000" cy="50400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B0B361F7-640B-42FD-9656-0D5C265D29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12368" y="1792143"/>
                      <a:ext cx="2038661" cy="2082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200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XLS Format</a:t>
                      </a:r>
                    </a:p>
                  </p:txBody>
                </p:sp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7D55915E-5C76-455A-A42B-6A5E8BFA7B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86729" y="3386128"/>
                      <a:ext cx="2038661" cy="260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200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CSV </a:t>
                      </a:r>
                    </a:p>
                    <a:p>
                      <a:r>
                        <a:rPr lang="en-IN" sz="200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Files</a:t>
                      </a:r>
                    </a:p>
                  </p:txBody>
                </p:sp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4774E5EE-FCD3-4A81-BBA2-F3E226C6E8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19762" y="5220348"/>
                      <a:ext cx="2038661" cy="2082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200" dirty="0">
                          <a:solidFill>
                            <a:schemeClr val="bg1"/>
                          </a:solidFill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PDF Documents</a:t>
                      </a:r>
                    </a:p>
                  </p:txBody>
                </p:sp>
              </p:grpSp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46AA64CB-DEAD-474D-AC3A-EAB89175FD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1417" y="2065777"/>
                    <a:ext cx="541337" cy="5413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DA9E948A-2D1F-4027-8515-E357425A2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0637" y="2996810"/>
                  <a:ext cx="577710" cy="676344"/>
                </a:xfrm>
                <a:prstGeom prst="rect">
                  <a:avLst/>
                </a:prstGeom>
              </p:spPr>
            </p:pic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699FEFA-BD60-4578-96C7-7510EF91FF45}"/>
                  </a:ext>
                </a:extLst>
              </p:cNvPr>
              <p:cNvSpPr/>
              <p:nvPr/>
            </p:nvSpPr>
            <p:spPr>
              <a:xfrm>
                <a:off x="1796604" y="4536346"/>
                <a:ext cx="855312" cy="862716"/>
              </a:xfrm>
              <a:prstGeom prst="ellipse">
                <a:avLst/>
              </a:prstGeom>
              <a:gradFill flip="none" rotWithShape="1">
                <a:gsLst>
                  <a:gs pos="0">
                    <a:srgbClr val="D0D5D9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330200" dist="38100" dir="2700000" sx="103000" sy="103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3A5A75-DB2D-4D72-8EDF-06A3E722A5C4}"/>
                  </a:ext>
                </a:extLst>
              </p:cNvPr>
              <p:cNvSpPr txBox="1"/>
              <p:nvPr/>
            </p:nvSpPr>
            <p:spPr>
              <a:xfrm>
                <a:off x="1819479" y="4686829"/>
                <a:ext cx="793076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NSOs </a:t>
                </a:r>
              </a:p>
              <a:p>
                <a:pPr algn="ctr"/>
                <a:r>
                  <a:rPr lang="en-IN" sz="200" dirty="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Data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040CA8-B1EB-4B88-9E99-ED07F167DA14}"/>
                </a:ext>
              </a:extLst>
            </p:cNvPr>
            <p:cNvSpPr txBox="1"/>
            <p:nvPr/>
          </p:nvSpPr>
          <p:spPr>
            <a:xfrm>
              <a:off x="664679" y="4135481"/>
              <a:ext cx="12950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NSO Databases:</a:t>
              </a:r>
            </a:p>
            <a:p>
              <a:pPr marL="285750" indent="-285750">
                <a:buFontTx/>
                <a:buChar char="-"/>
              </a:pPr>
              <a:r>
                <a:rPr lang="en-IN" sz="20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APIs</a:t>
              </a:r>
            </a:p>
            <a:p>
              <a:pPr marL="285750" indent="-285750">
                <a:buFontTx/>
                <a:buChar char="-"/>
              </a:pPr>
              <a:r>
                <a:rPr lang="en-IN" sz="20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Local</a:t>
              </a:r>
            </a:p>
            <a:p>
              <a:pPr marL="285750" indent="-285750">
                <a:buFontTx/>
                <a:buChar char="-"/>
              </a:pPr>
              <a:r>
                <a:rPr lang="en-IN" sz="20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Cloud</a:t>
              </a:r>
            </a:p>
          </p:txBody>
        </p:sp>
      </p:grpSp>
      <p:pic>
        <p:nvPicPr>
          <p:cNvPr id="95" name="Picture 94" descr="Shape&#10;&#10;Description automatically generated with low confidence">
            <a:extLst>
              <a:ext uri="{FF2B5EF4-FFF2-40B4-BE49-F238E27FC236}">
                <a16:creationId xmlns:a16="http://schemas.microsoft.com/office/drawing/2014/main" id="{3E4EE0F8-2BC5-4642-BCB3-A92543D74163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854" y="5946050"/>
            <a:ext cx="548640" cy="548640"/>
          </a:xfrm>
          <a:prstGeom prst="rect">
            <a:avLst/>
          </a:prstGeom>
        </p:spPr>
      </p:pic>
      <p:pic>
        <p:nvPicPr>
          <p:cNvPr id="96" name="Picture 95" descr="Shape&#10;&#10;Description automatically generated with low confidence">
            <a:extLst>
              <a:ext uri="{FF2B5EF4-FFF2-40B4-BE49-F238E27FC236}">
                <a16:creationId xmlns:a16="http://schemas.microsoft.com/office/drawing/2014/main" id="{FC6C4C77-BE32-4510-8982-25B322B7E4A8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22" y="6015435"/>
            <a:ext cx="457200" cy="457200"/>
          </a:xfrm>
          <a:prstGeom prst="rect">
            <a:avLst/>
          </a:prstGeom>
        </p:spPr>
      </p:pic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108373B1-76BA-48BD-B2FD-962A78FB137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71" y="6019137"/>
            <a:ext cx="457200" cy="457200"/>
          </a:xfrm>
          <a:prstGeom prst="rect">
            <a:avLst/>
          </a:prstGeom>
        </p:spPr>
      </p:pic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4676DD09-3355-4331-8D86-70A2A801E38E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79" y="6019137"/>
            <a:ext cx="457200" cy="457200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B25D191-B6A7-4569-88B6-6F21EF9A6619}"/>
              </a:ext>
            </a:extLst>
          </p:cNvPr>
          <p:cNvSpPr/>
          <p:nvPr/>
        </p:nvSpPr>
        <p:spPr>
          <a:xfrm>
            <a:off x="719823" y="1511761"/>
            <a:ext cx="1487715" cy="5695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AF6EABD-3695-462B-98A1-CF1809F9B53F}"/>
              </a:ext>
            </a:extLst>
          </p:cNvPr>
          <p:cNvSpPr/>
          <p:nvPr/>
        </p:nvSpPr>
        <p:spPr>
          <a:xfrm>
            <a:off x="3032998" y="1512087"/>
            <a:ext cx="1741600" cy="5695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DECDFE23-0E23-427F-9AC5-E808DEE132B2}"/>
              </a:ext>
            </a:extLst>
          </p:cNvPr>
          <p:cNvSpPr/>
          <p:nvPr/>
        </p:nvSpPr>
        <p:spPr>
          <a:xfrm>
            <a:off x="5506080" y="1511232"/>
            <a:ext cx="1477112" cy="5695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B575118-9303-4F05-B0DE-0B5594E7403F}"/>
              </a:ext>
            </a:extLst>
          </p:cNvPr>
          <p:cNvSpPr/>
          <p:nvPr/>
        </p:nvSpPr>
        <p:spPr>
          <a:xfrm>
            <a:off x="7485141" y="1519414"/>
            <a:ext cx="1477112" cy="5695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2CA6940-E872-4C15-A435-6BBCBD83EBBB}"/>
              </a:ext>
            </a:extLst>
          </p:cNvPr>
          <p:cNvSpPr/>
          <p:nvPr/>
        </p:nvSpPr>
        <p:spPr>
          <a:xfrm>
            <a:off x="9666175" y="1504306"/>
            <a:ext cx="1627652" cy="5695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DCE7A1-88A5-4223-B88F-CBFB3A709C2E}"/>
              </a:ext>
            </a:extLst>
          </p:cNvPr>
          <p:cNvSpPr txBox="1"/>
          <p:nvPr/>
        </p:nvSpPr>
        <p:spPr>
          <a:xfrm>
            <a:off x="0" y="-75117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ESCWA, we are developing a </a:t>
            </a:r>
            <a:r>
              <a:rPr lang="en-US" sz="2400" b="1" dirty="0"/>
              <a:t>data ecosystem </a:t>
            </a:r>
            <a:r>
              <a:rPr lang="en-US" sz="2400" dirty="0"/>
              <a:t>that leverages NSOs statistics as a data source, while capitalizing on new digital technologies to go beyond data collection.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2FBFF4F-37D4-4195-91AB-E36B0A1954B5}"/>
              </a:ext>
            </a:extLst>
          </p:cNvPr>
          <p:cNvSpPr txBox="1"/>
          <p:nvPr/>
        </p:nvSpPr>
        <p:spPr>
          <a:xfrm>
            <a:off x="32873" y="890044"/>
            <a:ext cx="618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We introduced 4 additional data layers:</a:t>
            </a:r>
            <a:endParaRPr lang="en-IN" sz="18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166D49-3FE6-43AA-8235-FFBFF4CEE4C1}"/>
              </a:ext>
            </a:extLst>
          </p:cNvPr>
          <p:cNvCxnSpPr>
            <a:stCxn id="17" idx="3"/>
            <a:endCxn id="36" idx="0"/>
          </p:cNvCxnSpPr>
          <p:nvPr/>
        </p:nvCxnSpPr>
        <p:spPr>
          <a:xfrm>
            <a:off x="1878708" y="2873125"/>
            <a:ext cx="705981" cy="62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C00476-7B23-4BB9-B160-8E140D87D5E3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1800296" y="3872005"/>
            <a:ext cx="466491" cy="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736BFA-AD27-4990-AD39-5C482F4B031E}"/>
              </a:ext>
            </a:extLst>
          </p:cNvPr>
          <p:cNvCxnSpPr>
            <a:stCxn id="2052" idx="3"/>
            <a:endCxn id="36" idx="2"/>
          </p:cNvCxnSpPr>
          <p:nvPr/>
        </p:nvCxnSpPr>
        <p:spPr>
          <a:xfrm flipV="1">
            <a:off x="1855528" y="4241231"/>
            <a:ext cx="729161" cy="81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4AB196-1F45-4EC1-80C9-1E46B23A9E5F}"/>
              </a:ext>
            </a:extLst>
          </p:cNvPr>
          <p:cNvCxnSpPr>
            <a:stCxn id="36" idx="3"/>
          </p:cNvCxnSpPr>
          <p:nvPr/>
        </p:nvCxnSpPr>
        <p:spPr>
          <a:xfrm>
            <a:off x="2902591" y="3872005"/>
            <a:ext cx="355327" cy="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4DC211-F2F8-4912-AD81-F81326276A59}"/>
              </a:ext>
            </a:extLst>
          </p:cNvPr>
          <p:cNvCxnSpPr>
            <a:endCxn id="42" idx="1"/>
          </p:cNvCxnSpPr>
          <p:nvPr/>
        </p:nvCxnSpPr>
        <p:spPr>
          <a:xfrm flipV="1">
            <a:off x="4975860" y="2976265"/>
            <a:ext cx="1006316" cy="96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80443B1-B238-4EB3-B85D-41F43EAA3FCB}"/>
              </a:ext>
            </a:extLst>
          </p:cNvPr>
          <p:cNvCxnSpPr>
            <a:endCxn id="43" idx="1"/>
          </p:cNvCxnSpPr>
          <p:nvPr/>
        </p:nvCxnSpPr>
        <p:spPr>
          <a:xfrm flipV="1">
            <a:off x="4971310" y="3918215"/>
            <a:ext cx="1017393" cy="2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BEA2FA-C51B-4329-96F9-C58977D9ED2D}"/>
              </a:ext>
            </a:extLst>
          </p:cNvPr>
          <p:cNvCxnSpPr>
            <a:endCxn id="44" idx="1"/>
          </p:cNvCxnSpPr>
          <p:nvPr/>
        </p:nvCxnSpPr>
        <p:spPr>
          <a:xfrm>
            <a:off x="4975860" y="3936381"/>
            <a:ext cx="1020825" cy="855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6991AF4-1123-4FD5-B06A-779977A6D228}"/>
              </a:ext>
            </a:extLst>
          </p:cNvPr>
          <p:cNvSpPr txBox="1"/>
          <p:nvPr/>
        </p:nvSpPr>
        <p:spPr>
          <a:xfrm>
            <a:off x="7463980" y="5606792"/>
            <a:ext cx="16861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Sentiment Analysis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A1B0BF9-6A35-42F3-815A-629B364789BA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6664978" y="3918215"/>
            <a:ext cx="1228978" cy="1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B75B39-941A-4CD1-B4AC-4C52A1335F02}"/>
              </a:ext>
            </a:extLst>
          </p:cNvPr>
          <p:cNvCxnSpPr>
            <a:stCxn id="44" idx="3"/>
          </p:cNvCxnSpPr>
          <p:nvPr/>
        </p:nvCxnSpPr>
        <p:spPr>
          <a:xfrm flipV="1">
            <a:off x="6672960" y="2687076"/>
            <a:ext cx="1213014" cy="2104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5F4D748-4922-4BA2-B9B9-5A86E83A6465}"/>
              </a:ext>
            </a:extLst>
          </p:cNvPr>
          <p:cNvCxnSpPr>
            <a:stCxn id="44" idx="3"/>
            <a:endCxn id="1028" idx="1"/>
          </p:cNvCxnSpPr>
          <p:nvPr/>
        </p:nvCxnSpPr>
        <p:spPr>
          <a:xfrm>
            <a:off x="6672960" y="4791388"/>
            <a:ext cx="1270520" cy="48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D713C32-9338-4905-82D2-DEE35B5784F5}"/>
              </a:ext>
            </a:extLst>
          </p:cNvPr>
          <p:cNvCxnSpPr>
            <a:stCxn id="42" idx="3"/>
            <a:endCxn id="57" idx="1"/>
          </p:cNvCxnSpPr>
          <p:nvPr/>
        </p:nvCxnSpPr>
        <p:spPr>
          <a:xfrm>
            <a:off x="6658451" y="2976265"/>
            <a:ext cx="1213990" cy="374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6183B7F-3BC7-4F59-A803-6827A3BE8764}"/>
              </a:ext>
            </a:extLst>
          </p:cNvPr>
          <p:cNvCxnSpPr>
            <a:stCxn id="42" idx="3"/>
            <a:endCxn id="1026" idx="1"/>
          </p:cNvCxnSpPr>
          <p:nvPr/>
        </p:nvCxnSpPr>
        <p:spPr>
          <a:xfrm>
            <a:off x="6658451" y="2976265"/>
            <a:ext cx="1286404" cy="16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F93FF55-EFDF-4CFE-8A03-471DE81A51F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6562" t="5110" r="17375" b="28667"/>
          <a:stretch/>
        </p:blipFill>
        <p:spPr>
          <a:xfrm>
            <a:off x="2621551" y="2456109"/>
            <a:ext cx="4365020" cy="246126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8208C360-95DA-4CC1-9145-A59AACE77AA8}"/>
              </a:ext>
            </a:extLst>
          </p:cNvPr>
          <p:cNvSpPr txBox="1"/>
          <p:nvPr/>
        </p:nvSpPr>
        <p:spPr>
          <a:xfrm>
            <a:off x="3027804" y="4917369"/>
            <a:ext cx="3883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UN Secretary-General’s Data Strategy</a:t>
            </a:r>
            <a:endParaRPr lang="en-IN" sz="18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26A36FBC-BF82-4390-B929-3A5D8415397D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9563" t="32389" r="66874" b="12360"/>
          <a:stretch/>
        </p:blipFill>
        <p:spPr>
          <a:xfrm>
            <a:off x="9501585" y="2375737"/>
            <a:ext cx="2138919" cy="2723292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E01489E0-90C4-4692-9715-78B25EBA1237}"/>
              </a:ext>
            </a:extLst>
          </p:cNvPr>
          <p:cNvSpPr txBox="1"/>
          <p:nvPr/>
        </p:nvSpPr>
        <p:spPr>
          <a:xfrm>
            <a:off x="9285865" y="5214659"/>
            <a:ext cx="3017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UN-ESCWA </a:t>
            </a:r>
            <a:r>
              <a:rPr lang="en-US" sz="18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Data Strategy</a:t>
            </a:r>
            <a:endParaRPr lang="en-IN" sz="18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5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7" grpId="0"/>
      <p:bldP spid="36" grpId="0" animBg="1"/>
      <p:bldP spid="50" grpId="0"/>
      <p:bldP spid="22" grpId="0"/>
      <p:bldP spid="59" grpId="0"/>
      <p:bldP spid="60" grpId="0"/>
      <p:bldP spid="61" grpId="0"/>
      <p:bldP spid="83" grpId="0"/>
      <p:bldP spid="81" grpId="0" animBg="1"/>
      <p:bldP spid="97" grpId="0"/>
      <p:bldP spid="103" grpId="0"/>
      <p:bldP spid="108" grpId="0"/>
      <p:bldP spid="100" grpId="0" animBg="1"/>
      <p:bldP spid="102" grpId="0" animBg="1"/>
      <p:bldP spid="104" grpId="0" animBg="1"/>
      <p:bldP spid="105" grpId="0" animBg="1"/>
      <p:bldP spid="106" grpId="0" animBg="1"/>
      <p:bldP spid="107" grpId="0"/>
      <p:bldP spid="110" grpId="0"/>
      <p:bldP spid="114" grpId="0"/>
      <p:bldP spid="126" grpId="0"/>
      <p:bldP spid="126" grpId="1"/>
      <p:bldP spid="128" grpId="0"/>
      <p:bldP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3321581" y="3824106"/>
            <a:ext cx="1055009" cy="758024"/>
          </a:xfrm>
          <a:prstGeom prst="line">
            <a:avLst/>
          </a:prstGeom>
          <a:ln>
            <a:solidFill>
              <a:srgbClr val="CC88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5" idx="2"/>
          </p:cNvCxnSpPr>
          <p:nvPr/>
        </p:nvCxnSpPr>
        <p:spPr>
          <a:xfrm flipH="1">
            <a:off x="3348548" y="2436777"/>
            <a:ext cx="1113439" cy="280806"/>
          </a:xfrm>
          <a:prstGeom prst="line">
            <a:avLst/>
          </a:prstGeom>
          <a:ln>
            <a:solidFill>
              <a:srgbClr val="ED632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2" idx="0"/>
            <a:endCxn id="51" idx="3"/>
          </p:cNvCxnSpPr>
          <p:nvPr/>
        </p:nvCxnSpPr>
        <p:spPr>
          <a:xfrm flipH="1" flipV="1">
            <a:off x="3262426" y="533123"/>
            <a:ext cx="1985349" cy="629924"/>
          </a:xfrm>
          <a:prstGeom prst="line">
            <a:avLst/>
          </a:prstGeom>
          <a:ln>
            <a:solidFill>
              <a:srgbClr val="B32A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4" idx="2"/>
          </p:cNvCxnSpPr>
          <p:nvPr/>
        </p:nvCxnSpPr>
        <p:spPr>
          <a:xfrm>
            <a:off x="7782196" y="2440565"/>
            <a:ext cx="1103048" cy="315266"/>
          </a:xfrm>
          <a:prstGeom prst="line">
            <a:avLst/>
          </a:prstGeom>
          <a:ln>
            <a:solidFill>
              <a:srgbClr val="00ADC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7" idx="2"/>
          </p:cNvCxnSpPr>
          <p:nvPr/>
        </p:nvCxnSpPr>
        <p:spPr>
          <a:xfrm>
            <a:off x="7838003" y="3800734"/>
            <a:ext cx="944856" cy="767438"/>
          </a:xfrm>
          <a:prstGeom prst="line">
            <a:avLst/>
          </a:prstGeom>
          <a:ln>
            <a:solidFill>
              <a:srgbClr val="92C74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CAB905D-7BE2-45D4-9AC9-E22AD2EFA716}"/>
              </a:ext>
            </a:extLst>
          </p:cNvPr>
          <p:cNvSpPr/>
          <p:nvPr/>
        </p:nvSpPr>
        <p:spPr>
          <a:xfrm>
            <a:off x="4400194" y="82373"/>
            <a:ext cx="4147842" cy="6858000"/>
          </a:xfrm>
          <a:custGeom>
            <a:avLst/>
            <a:gdLst>
              <a:gd name="connsiteX0" fmla="*/ 4907577 w 7771533"/>
              <a:gd name="connsiteY0" fmla="*/ 0 h 6858000"/>
              <a:gd name="connsiteX1" fmla="*/ 7771533 w 7771533"/>
              <a:gd name="connsiteY1" fmla="*/ 0 h 6858000"/>
              <a:gd name="connsiteX2" fmla="*/ 2863955 w 7771533"/>
              <a:gd name="connsiteY2" fmla="*/ 6858000 h 6858000"/>
              <a:gd name="connsiteX3" fmla="*/ 0 w 7771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1533" h="6858000">
                <a:moveTo>
                  <a:pt x="4907577" y="0"/>
                </a:moveTo>
                <a:lnTo>
                  <a:pt x="7771533" y="0"/>
                </a:lnTo>
                <a:lnTo>
                  <a:pt x="2863955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FED23A"/>
              </a:gs>
              <a:gs pos="100000">
                <a:srgbClr val="00A9CA"/>
              </a:gs>
              <a:gs pos="41000">
                <a:srgbClr val="CB4C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113" idx="0"/>
          </p:cNvCxnSpPr>
          <p:nvPr/>
        </p:nvCxnSpPr>
        <p:spPr>
          <a:xfrm flipV="1">
            <a:off x="6908391" y="730327"/>
            <a:ext cx="1931408" cy="410799"/>
          </a:xfrm>
          <a:prstGeom prst="line">
            <a:avLst/>
          </a:prstGeom>
          <a:ln>
            <a:solidFill>
              <a:srgbClr val="58489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AD0C1BCC-83EA-4102-9B17-6EFACF828CA4}"/>
              </a:ext>
            </a:extLst>
          </p:cNvPr>
          <p:cNvSpPr/>
          <p:nvPr/>
        </p:nvSpPr>
        <p:spPr>
          <a:xfrm>
            <a:off x="3488038" y="409006"/>
            <a:ext cx="5215924" cy="5215924"/>
          </a:xfrm>
          <a:prstGeom prst="donut">
            <a:avLst>
              <a:gd name="adj" fmla="val 1511"/>
            </a:avLst>
          </a:prstGeom>
          <a:gradFill flip="none" rotWithShape="1">
            <a:gsLst>
              <a:gs pos="68000">
                <a:srgbClr val="0CAFC4"/>
              </a:gs>
              <a:gs pos="58000">
                <a:srgbClr val="584991"/>
              </a:gs>
              <a:gs pos="50000">
                <a:srgbClr val="BD3798"/>
              </a:gs>
              <a:gs pos="35000">
                <a:srgbClr val="CB4B9A"/>
              </a:gs>
              <a:gs pos="26000">
                <a:srgbClr val="ED6023"/>
              </a:gs>
              <a:gs pos="19000">
                <a:srgbClr val="F1A11A"/>
              </a:gs>
              <a:gs pos="7000">
                <a:srgbClr val="FED942"/>
              </a:gs>
              <a:gs pos="100000">
                <a:srgbClr val="B5D239"/>
              </a:gs>
              <a:gs pos="0">
                <a:srgbClr val="FFB212"/>
              </a:gs>
              <a:gs pos="85000">
                <a:srgbClr val="00ADC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D71F9963-4C2F-43D1-9E9E-D5D5B69EB8E5}"/>
              </a:ext>
            </a:extLst>
          </p:cNvPr>
          <p:cNvSpPr/>
          <p:nvPr/>
        </p:nvSpPr>
        <p:spPr>
          <a:xfrm>
            <a:off x="4208138" y="1089633"/>
            <a:ext cx="3847726" cy="3847726"/>
          </a:xfrm>
          <a:prstGeom prst="donu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5" name="Trapezoid 34">
            <a:extLst>
              <a:ext uri="{FF2B5EF4-FFF2-40B4-BE49-F238E27FC236}">
                <a16:creationId xmlns:a16="http://schemas.microsoft.com/office/drawing/2014/main" id="{BC279BE7-FEEB-4B54-B45B-AA2A934D5352}"/>
              </a:ext>
            </a:extLst>
          </p:cNvPr>
          <p:cNvSpPr/>
          <p:nvPr/>
        </p:nvSpPr>
        <p:spPr>
          <a:xfrm flipV="1">
            <a:off x="5018886" y="5372461"/>
            <a:ext cx="2154228" cy="1095053"/>
          </a:xfrm>
          <a:prstGeom prst="trapezoid">
            <a:avLst>
              <a:gd name="adj" fmla="val 27198"/>
            </a:avLst>
          </a:prstGeom>
          <a:gradFill flip="none" rotWithShape="1">
            <a:gsLst>
              <a:gs pos="90000">
                <a:schemeClr val="bg1"/>
              </a:gs>
              <a:gs pos="17000">
                <a:schemeClr val="bg1"/>
              </a:gs>
              <a:gs pos="5000">
                <a:schemeClr val="bg1">
                  <a:lumMod val="75000"/>
                </a:schemeClr>
              </a:gs>
              <a:gs pos="0">
                <a:schemeClr val="bg1"/>
              </a:gs>
              <a:gs pos="98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04800" dist="228600" dir="4800000" algn="tl" rotWithShape="0">
              <a:schemeClr val="accent1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C63107-46CA-4E75-918A-A038E4663855}"/>
              </a:ext>
            </a:extLst>
          </p:cNvPr>
          <p:cNvSpPr/>
          <p:nvPr/>
        </p:nvSpPr>
        <p:spPr>
          <a:xfrm rot="16200000" flipH="1">
            <a:off x="5021770" y="1904843"/>
            <a:ext cx="2220462" cy="2220462"/>
          </a:xfrm>
          <a:prstGeom prst="ellipse">
            <a:avLst/>
          </a:prstGeom>
          <a:gradFill flip="none" rotWithShape="1">
            <a:gsLst>
              <a:gs pos="45000">
                <a:srgbClr val="EEEFF1"/>
              </a:gs>
              <a:gs pos="100000">
                <a:srgbClr val="C2CBD0"/>
              </a:gs>
            </a:gsLst>
            <a:path path="circle">
              <a:fillToRect l="100000" t="100000"/>
            </a:path>
            <a:tileRect r="-100000" b="-100000"/>
          </a:gradFill>
          <a:ln w="254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406400" dist="2286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95C367-2ED0-4957-8F9E-A84B095AB8B1}"/>
              </a:ext>
            </a:extLst>
          </p:cNvPr>
          <p:cNvSpPr/>
          <p:nvPr/>
        </p:nvSpPr>
        <p:spPr>
          <a:xfrm rot="16200000" flipH="1">
            <a:off x="6974350" y="1700713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 flip="none" rotWithShape="1">
            <a:gsLst>
              <a:gs pos="0">
                <a:srgbClr val="00AED0"/>
              </a:gs>
              <a:gs pos="100000">
                <a:srgbClr val="00A9A7"/>
              </a:gs>
            </a:gsLst>
            <a:lin ang="10800000" scaled="1"/>
            <a:tileRect/>
          </a:gradFill>
          <a:ln>
            <a:noFill/>
          </a:ln>
          <a:effectLst>
            <a:outerShdw blurRad="254000" dist="762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B1A957-82B7-4494-9690-4A8F13441F41}"/>
              </a:ext>
            </a:extLst>
          </p:cNvPr>
          <p:cNvSpPr/>
          <p:nvPr/>
        </p:nvSpPr>
        <p:spPr>
          <a:xfrm rot="16200000" flipH="1" flipV="1">
            <a:off x="3740525" y="1700713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 flip="none" rotWithShape="1">
            <a:gsLst>
              <a:gs pos="0">
                <a:srgbClr val="F2A516"/>
              </a:gs>
              <a:gs pos="100000">
                <a:srgbClr val="ED5423"/>
              </a:gs>
            </a:gsLst>
            <a:lin ang="0" scaled="1"/>
            <a:tileRect/>
          </a:gradFill>
          <a:ln>
            <a:noFill/>
          </a:ln>
          <a:effectLst>
            <a:outerShdw blurRad="254000" dist="762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4166DC-294B-4D2B-9846-0C6D45823D5F}"/>
              </a:ext>
            </a:extLst>
          </p:cNvPr>
          <p:cNvSpPr/>
          <p:nvPr/>
        </p:nvSpPr>
        <p:spPr>
          <a:xfrm rot="10800000" flipH="1">
            <a:off x="4582873" y="858364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 flip="none" rotWithShape="1">
            <a:gsLst>
              <a:gs pos="0">
                <a:srgbClr val="CC4D9A"/>
              </a:gs>
              <a:gs pos="100000">
                <a:srgbClr val="AB1E96"/>
              </a:gs>
            </a:gsLst>
            <a:lin ang="16200000" scaled="1"/>
            <a:tileRect/>
          </a:gradFill>
          <a:ln>
            <a:noFill/>
          </a:ln>
          <a:effectLst>
            <a:outerShdw blurRad="254000" dist="762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E76417-B819-47DF-AE96-0FD5D132C91C}"/>
              </a:ext>
            </a:extLst>
          </p:cNvPr>
          <p:cNvSpPr/>
          <p:nvPr/>
        </p:nvSpPr>
        <p:spPr>
          <a:xfrm rot="5400000" flipH="1">
            <a:off x="3740525" y="3249841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 flip="none" rotWithShape="1">
            <a:gsLst>
              <a:gs pos="0">
                <a:srgbClr val="FEDA44"/>
              </a:gs>
              <a:gs pos="55000">
                <a:srgbClr val="FFAF0E"/>
              </a:gs>
            </a:gsLst>
            <a:lin ang="16200000" scaled="1"/>
            <a:tileRect/>
          </a:gradFill>
          <a:ln>
            <a:noFill/>
          </a:ln>
          <a:effectLst>
            <a:outerShdw blurRad="254000" dist="762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84E035-0F5C-443E-BA30-D8BC9FCBE5E5}"/>
              </a:ext>
            </a:extLst>
          </p:cNvPr>
          <p:cNvSpPr/>
          <p:nvPr/>
        </p:nvSpPr>
        <p:spPr>
          <a:xfrm flipH="1" flipV="1">
            <a:off x="6132001" y="858364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 flip="none" rotWithShape="1">
            <a:gsLst>
              <a:gs pos="0">
                <a:srgbClr val="594991"/>
              </a:gs>
              <a:gs pos="100000">
                <a:srgbClr val="453C8D"/>
              </a:gs>
            </a:gsLst>
            <a:lin ang="16200000" scaled="1"/>
            <a:tileRect/>
          </a:gradFill>
          <a:ln>
            <a:noFill/>
          </a:ln>
          <a:effectLst>
            <a:outerShdw blurRad="254000" dist="762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521F63-ACB7-4029-8D47-23FBFD8EE77D}"/>
              </a:ext>
            </a:extLst>
          </p:cNvPr>
          <p:cNvSpPr/>
          <p:nvPr/>
        </p:nvSpPr>
        <p:spPr>
          <a:xfrm rot="5400000" flipH="1" flipV="1">
            <a:off x="6974350" y="3249841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 flip="none" rotWithShape="1">
            <a:gsLst>
              <a:gs pos="0">
                <a:srgbClr val="B9D533"/>
              </a:gs>
              <a:gs pos="100000">
                <a:srgbClr val="62B748"/>
              </a:gs>
            </a:gsLst>
            <a:lin ang="0" scaled="1"/>
            <a:tileRect/>
          </a:gradFill>
          <a:ln>
            <a:noFill/>
          </a:ln>
          <a:effectLst>
            <a:outerShdw blurRad="254000" dist="762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BEFC547-CE89-4CCE-B3FF-E79A4327555A}"/>
              </a:ext>
            </a:extLst>
          </p:cNvPr>
          <p:cNvSpPr/>
          <p:nvPr/>
        </p:nvSpPr>
        <p:spPr>
          <a:xfrm rot="2700000" flipH="1" flipV="1">
            <a:off x="4470057" y="4460119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>
            <a:gsLst>
              <a:gs pos="30000">
                <a:srgbClr val="EEEFF1">
                  <a:alpha val="85000"/>
                </a:srgbClr>
              </a:gs>
              <a:gs pos="91000">
                <a:srgbClr val="C2CBD0">
                  <a:alpha val="9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254000" dist="241300" dir="2460000" algn="tl" rotWithShape="0">
              <a:schemeClr val="accent1">
                <a:lumMod val="7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474EE8-EF3A-4B99-A956-1E466273493B}"/>
              </a:ext>
            </a:extLst>
          </p:cNvPr>
          <p:cNvSpPr/>
          <p:nvPr/>
        </p:nvSpPr>
        <p:spPr>
          <a:xfrm rot="18900000" flipV="1">
            <a:off x="6244817" y="4460118"/>
            <a:ext cx="1477126" cy="1079595"/>
          </a:xfrm>
          <a:custGeom>
            <a:avLst/>
            <a:gdLst>
              <a:gd name="connsiteX0" fmla="*/ 1104935 w 2120592"/>
              <a:gd name="connsiteY0" fmla="*/ 1041110 h 2120705"/>
              <a:gd name="connsiteX1" fmla="*/ 1188727 w 2120592"/>
              <a:gd name="connsiteY1" fmla="*/ 1117695 h 2120705"/>
              <a:gd name="connsiteX2" fmla="*/ 2012125 w 2120592"/>
              <a:gd name="connsiteY2" fmla="*/ 1463038 h 2120705"/>
              <a:gd name="connsiteX3" fmla="*/ 2120592 w 2120592"/>
              <a:gd name="connsiteY3" fmla="*/ 1468174 h 2120705"/>
              <a:gd name="connsiteX4" fmla="*/ 2120592 w 2120592"/>
              <a:gd name="connsiteY4" fmla="*/ 2120705 h 2120705"/>
              <a:gd name="connsiteX5" fmla="*/ 1949525 w 2120592"/>
              <a:gd name="connsiteY5" fmla="*/ 2112605 h 2120705"/>
              <a:gd name="connsiteX6" fmla="*/ 769330 w 2120592"/>
              <a:gd name="connsiteY6" fmla="*/ 1617617 h 2120705"/>
              <a:gd name="connsiteX7" fmla="*/ 643466 w 2120592"/>
              <a:gd name="connsiteY7" fmla="*/ 1502580 h 2120705"/>
              <a:gd name="connsiteX8" fmla="*/ 0 w 2120592"/>
              <a:gd name="connsiteY8" fmla="*/ 0 h 2120705"/>
              <a:gd name="connsiteX9" fmla="*/ 652531 w 2120592"/>
              <a:gd name="connsiteY9" fmla="*/ 0 h 2120705"/>
              <a:gd name="connsiteX10" fmla="*/ 658488 w 2120592"/>
              <a:gd name="connsiteY10" fmla="*/ 117967 h 2120705"/>
              <a:gd name="connsiteX11" fmla="*/ 1008731 w 2120592"/>
              <a:gd name="connsiteY11" fmla="*/ 938769 h 2120705"/>
              <a:gd name="connsiteX12" fmla="*/ 1079671 w 2120592"/>
              <a:gd name="connsiteY12" fmla="*/ 1015462 h 2120705"/>
              <a:gd name="connsiteX13" fmla="*/ 618318 w 2120592"/>
              <a:gd name="connsiteY13" fmla="*/ 1476816 h 2120705"/>
              <a:gd name="connsiteX14" fmla="*/ 511336 w 2120592"/>
              <a:gd name="connsiteY14" fmla="*/ 1361159 h 2120705"/>
              <a:gd name="connsiteX15" fmla="*/ 9326 w 2120592"/>
              <a:gd name="connsiteY15" fmla="*/ 184684 h 2120705"/>
              <a:gd name="connsiteX0" fmla="*/ 1095609 w 2111266"/>
              <a:gd name="connsiteY0" fmla="*/ 1041110 h 2120705"/>
              <a:gd name="connsiteX1" fmla="*/ 1179401 w 2111266"/>
              <a:gd name="connsiteY1" fmla="*/ 1117695 h 2120705"/>
              <a:gd name="connsiteX2" fmla="*/ 2002799 w 2111266"/>
              <a:gd name="connsiteY2" fmla="*/ 1463038 h 2120705"/>
              <a:gd name="connsiteX3" fmla="*/ 2111266 w 2111266"/>
              <a:gd name="connsiteY3" fmla="*/ 1468174 h 2120705"/>
              <a:gd name="connsiteX4" fmla="*/ 2111266 w 2111266"/>
              <a:gd name="connsiteY4" fmla="*/ 2120705 h 2120705"/>
              <a:gd name="connsiteX5" fmla="*/ 1940199 w 2111266"/>
              <a:gd name="connsiteY5" fmla="*/ 2112605 h 2120705"/>
              <a:gd name="connsiteX6" fmla="*/ 760004 w 2111266"/>
              <a:gd name="connsiteY6" fmla="*/ 1617617 h 2120705"/>
              <a:gd name="connsiteX7" fmla="*/ 634140 w 2111266"/>
              <a:gd name="connsiteY7" fmla="*/ 1502580 h 2120705"/>
              <a:gd name="connsiteX8" fmla="*/ 1095609 w 2111266"/>
              <a:gd name="connsiteY8" fmla="*/ 1041110 h 2120705"/>
              <a:gd name="connsiteX9" fmla="*/ 0 w 2111266"/>
              <a:gd name="connsiteY9" fmla="*/ 184684 h 2120705"/>
              <a:gd name="connsiteX10" fmla="*/ 643205 w 2111266"/>
              <a:gd name="connsiteY10" fmla="*/ 0 h 2120705"/>
              <a:gd name="connsiteX11" fmla="*/ 649162 w 2111266"/>
              <a:gd name="connsiteY11" fmla="*/ 117967 h 2120705"/>
              <a:gd name="connsiteX12" fmla="*/ 999405 w 2111266"/>
              <a:gd name="connsiteY12" fmla="*/ 938769 h 2120705"/>
              <a:gd name="connsiteX13" fmla="*/ 1070345 w 2111266"/>
              <a:gd name="connsiteY13" fmla="*/ 1015462 h 2120705"/>
              <a:gd name="connsiteX14" fmla="*/ 608992 w 2111266"/>
              <a:gd name="connsiteY14" fmla="*/ 1476816 h 2120705"/>
              <a:gd name="connsiteX15" fmla="*/ 502010 w 2111266"/>
              <a:gd name="connsiteY15" fmla="*/ 1361159 h 2120705"/>
              <a:gd name="connsiteX16" fmla="*/ 0 w 2111266"/>
              <a:gd name="connsiteY16" fmla="*/ 184684 h 2120705"/>
              <a:gd name="connsiteX0" fmla="*/ 593599 w 1609256"/>
              <a:gd name="connsiteY0" fmla="*/ 1041110 h 2120705"/>
              <a:gd name="connsiteX1" fmla="*/ 677391 w 1609256"/>
              <a:gd name="connsiteY1" fmla="*/ 1117695 h 2120705"/>
              <a:gd name="connsiteX2" fmla="*/ 1500789 w 1609256"/>
              <a:gd name="connsiteY2" fmla="*/ 1463038 h 2120705"/>
              <a:gd name="connsiteX3" fmla="*/ 1609256 w 1609256"/>
              <a:gd name="connsiteY3" fmla="*/ 1468174 h 2120705"/>
              <a:gd name="connsiteX4" fmla="*/ 1609256 w 1609256"/>
              <a:gd name="connsiteY4" fmla="*/ 2120705 h 2120705"/>
              <a:gd name="connsiteX5" fmla="*/ 1438189 w 1609256"/>
              <a:gd name="connsiteY5" fmla="*/ 2112605 h 2120705"/>
              <a:gd name="connsiteX6" fmla="*/ 257994 w 1609256"/>
              <a:gd name="connsiteY6" fmla="*/ 1617617 h 2120705"/>
              <a:gd name="connsiteX7" fmla="*/ 132130 w 1609256"/>
              <a:gd name="connsiteY7" fmla="*/ 1502580 h 2120705"/>
              <a:gd name="connsiteX8" fmla="*/ 593599 w 1609256"/>
              <a:gd name="connsiteY8" fmla="*/ 1041110 h 2120705"/>
              <a:gd name="connsiteX9" fmla="*/ 0 w 1609256"/>
              <a:gd name="connsiteY9" fmla="*/ 1361159 h 2120705"/>
              <a:gd name="connsiteX10" fmla="*/ 141195 w 1609256"/>
              <a:gd name="connsiteY10" fmla="*/ 0 h 2120705"/>
              <a:gd name="connsiteX11" fmla="*/ 147152 w 1609256"/>
              <a:gd name="connsiteY11" fmla="*/ 117967 h 2120705"/>
              <a:gd name="connsiteX12" fmla="*/ 497395 w 1609256"/>
              <a:gd name="connsiteY12" fmla="*/ 938769 h 2120705"/>
              <a:gd name="connsiteX13" fmla="*/ 568335 w 1609256"/>
              <a:gd name="connsiteY13" fmla="*/ 1015462 h 2120705"/>
              <a:gd name="connsiteX14" fmla="*/ 106982 w 1609256"/>
              <a:gd name="connsiteY14" fmla="*/ 1476816 h 2120705"/>
              <a:gd name="connsiteX15" fmla="*/ 0 w 1609256"/>
              <a:gd name="connsiteY15" fmla="*/ 1361159 h 2120705"/>
              <a:gd name="connsiteX0" fmla="*/ 593599 w 1609256"/>
              <a:gd name="connsiteY0" fmla="*/ 923143 h 2002738"/>
              <a:gd name="connsiteX1" fmla="*/ 677391 w 1609256"/>
              <a:gd name="connsiteY1" fmla="*/ 999728 h 2002738"/>
              <a:gd name="connsiteX2" fmla="*/ 1500789 w 1609256"/>
              <a:gd name="connsiteY2" fmla="*/ 1345071 h 2002738"/>
              <a:gd name="connsiteX3" fmla="*/ 1609256 w 1609256"/>
              <a:gd name="connsiteY3" fmla="*/ 1350207 h 2002738"/>
              <a:gd name="connsiteX4" fmla="*/ 1609256 w 1609256"/>
              <a:gd name="connsiteY4" fmla="*/ 2002738 h 2002738"/>
              <a:gd name="connsiteX5" fmla="*/ 1438189 w 1609256"/>
              <a:gd name="connsiteY5" fmla="*/ 1994638 h 2002738"/>
              <a:gd name="connsiteX6" fmla="*/ 257994 w 1609256"/>
              <a:gd name="connsiteY6" fmla="*/ 1499650 h 2002738"/>
              <a:gd name="connsiteX7" fmla="*/ 132130 w 1609256"/>
              <a:gd name="connsiteY7" fmla="*/ 1384613 h 2002738"/>
              <a:gd name="connsiteX8" fmla="*/ 593599 w 1609256"/>
              <a:gd name="connsiteY8" fmla="*/ 923143 h 2002738"/>
              <a:gd name="connsiteX9" fmla="*/ 0 w 1609256"/>
              <a:gd name="connsiteY9" fmla="*/ 1243192 h 2002738"/>
              <a:gd name="connsiteX10" fmla="*/ 147152 w 1609256"/>
              <a:gd name="connsiteY10" fmla="*/ 0 h 2002738"/>
              <a:gd name="connsiteX11" fmla="*/ 497395 w 1609256"/>
              <a:gd name="connsiteY11" fmla="*/ 820802 h 2002738"/>
              <a:gd name="connsiteX12" fmla="*/ 568335 w 1609256"/>
              <a:gd name="connsiteY12" fmla="*/ 897495 h 2002738"/>
              <a:gd name="connsiteX13" fmla="*/ 106982 w 1609256"/>
              <a:gd name="connsiteY13" fmla="*/ 1358849 h 2002738"/>
              <a:gd name="connsiteX14" fmla="*/ 0 w 1609256"/>
              <a:gd name="connsiteY14" fmla="*/ 1243192 h 2002738"/>
              <a:gd name="connsiteX0" fmla="*/ 593599 w 1609256"/>
              <a:gd name="connsiteY0" fmla="*/ 102341 h 1181936"/>
              <a:gd name="connsiteX1" fmla="*/ 677391 w 1609256"/>
              <a:gd name="connsiteY1" fmla="*/ 178926 h 1181936"/>
              <a:gd name="connsiteX2" fmla="*/ 1500789 w 1609256"/>
              <a:gd name="connsiteY2" fmla="*/ 524269 h 1181936"/>
              <a:gd name="connsiteX3" fmla="*/ 1609256 w 1609256"/>
              <a:gd name="connsiteY3" fmla="*/ 529405 h 1181936"/>
              <a:gd name="connsiteX4" fmla="*/ 1609256 w 1609256"/>
              <a:gd name="connsiteY4" fmla="*/ 1181936 h 1181936"/>
              <a:gd name="connsiteX5" fmla="*/ 1438189 w 1609256"/>
              <a:gd name="connsiteY5" fmla="*/ 1173836 h 1181936"/>
              <a:gd name="connsiteX6" fmla="*/ 257994 w 1609256"/>
              <a:gd name="connsiteY6" fmla="*/ 678848 h 1181936"/>
              <a:gd name="connsiteX7" fmla="*/ 132130 w 1609256"/>
              <a:gd name="connsiteY7" fmla="*/ 563811 h 1181936"/>
              <a:gd name="connsiteX8" fmla="*/ 593599 w 1609256"/>
              <a:gd name="connsiteY8" fmla="*/ 102341 h 1181936"/>
              <a:gd name="connsiteX9" fmla="*/ 0 w 1609256"/>
              <a:gd name="connsiteY9" fmla="*/ 422390 h 1181936"/>
              <a:gd name="connsiteX10" fmla="*/ 497395 w 1609256"/>
              <a:gd name="connsiteY10" fmla="*/ 0 h 1181936"/>
              <a:gd name="connsiteX11" fmla="*/ 568335 w 1609256"/>
              <a:gd name="connsiteY11" fmla="*/ 76693 h 1181936"/>
              <a:gd name="connsiteX12" fmla="*/ 106982 w 1609256"/>
              <a:gd name="connsiteY12" fmla="*/ 538047 h 1181936"/>
              <a:gd name="connsiteX13" fmla="*/ 0 w 1609256"/>
              <a:gd name="connsiteY13" fmla="*/ 422390 h 1181936"/>
              <a:gd name="connsiteX0" fmla="*/ 593599 w 1609256"/>
              <a:gd name="connsiteY0" fmla="*/ 26572 h 1106167"/>
              <a:gd name="connsiteX1" fmla="*/ 677391 w 1609256"/>
              <a:gd name="connsiteY1" fmla="*/ 103157 h 1106167"/>
              <a:gd name="connsiteX2" fmla="*/ 1500789 w 1609256"/>
              <a:gd name="connsiteY2" fmla="*/ 448500 h 1106167"/>
              <a:gd name="connsiteX3" fmla="*/ 1609256 w 1609256"/>
              <a:gd name="connsiteY3" fmla="*/ 453636 h 1106167"/>
              <a:gd name="connsiteX4" fmla="*/ 1609256 w 1609256"/>
              <a:gd name="connsiteY4" fmla="*/ 1106167 h 1106167"/>
              <a:gd name="connsiteX5" fmla="*/ 1438189 w 1609256"/>
              <a:gd name="connsiteY5" fmla="*/ 1098067 h 1106167"/>
              <a:gd name="connsiteX6" fmla="*/ 257994 w 1609256"/>
              <a:gd name="connsiteY6" fmla="*/ 603079 h 1106167"/>
              <a:gd name="connsiteX7" fmla="*/ 132130 w 1609256"/>
              <a:gd name="connsiteY7" fmla="*/ 488042 h 1106167"/>
              <a:gd name="connsiteX8" fmla="*/ 593599 w 1609256"/>
              <a:gd name="connsiteY8" fmla="*/ 26572 h 1106167"/>
              <a:gd name="connsiteX9" fmla="*/ 0 w 1609256"/>
              <a:gd name="connsiteY9" fmla="*/ 346621 h 1106167"/>
              <a:gd name="connsiteX10" fmla="*/ 568335 w 1609256"/>
              <a:gd name="connsiteY10" fmla="*/ 924 h 1106167"/>
              <a:gd name="connsiteX11" fmla="*/ 106982 w 1609256"/>
              <a:gd name="connsiteY11" fmla="*/ 462278 h 1106167"/>
              <a:gd name="connsiteX12" fmla="*/ 0 w 1609256"/>
              <a:gd name="connsiteY12" fmla="*/ 346621 h 1106167"/>
              <a:gd name="connsiteX0" fmla="*/ 486617 w 1502274"/>
              <a:gd name="connsiteY0" fmla="*/ 25648 h 1105243"/>
              <a:gd name="connsiteX1" fmla="*/ 570409 w 1502274"/>
              <a:gd name="connsiteY1" fmla="*/ 102233 h 1105243"/>
              <a:gd name="connsiteX2" fmla="*/ 1393807 w 1502274"/>
              <a:gd name="connsiteY2" fmla="*/ 447576 h 1105243"/>
              <a:gd name="connsiteX3" fmla="*/ 1502274 w 1502274"/>
              <a:gd name="connsiteY3" fmla="*/ 452712 h 1105243"/>
              <a:gd name="connsiteX4" fmla="*/ 1502274 w 1502274"/>
              <a:gd name="connsiteY4" fmla="*/ 1105243 h 1105243"/>
              <a:gd name="connsiteX5" fmla="*/ 1331207 w 1502274"/>
              <a:gd name="connsiteY5" fmla="*/ 1097143 h 1105243"/>
              <a:gd name="connsiteX6" fmla="*/ 151012 w 1502274"/>
              <a:gd name="connsiteY6" fmla="*/ 602155 h 1105243"/>
              <a:gd name="connsiteX7" fmla="*/ 25148 w 1502274"/>
              <a:gd name="connsiteY7" fmla="*/ 487118 h 1105243"/>
              <a:gd name="connsiteX8" fmla="*/ 486617 w 1502274"/>
              <a:gd name="connsiteY8" fmla="*/ 25648 h 1105243"/>
              <a:gd name="connsiteX9" fmla="*/ 0 w 1502274"/>
              <a:gd name="connsiteY9" fmla="*/ 461354 h 1105243"/>
              <a:gd name="connsiteX10" fmla="*/ 461353 w 1502274"/>
              <a:gd name="connsiteY10" fmla="*/ 0 h 1105243"/>
              <a:gd name="connsiteX11" fmla="*/ 0 w 1502274"/>
              <a:gd name="connsiteY11" fmla="*/ 461354 h 1105243"/>
              <a:gd name="connsiteX0" fmla="*/ 461469 w 1477126"/>
              <a:gd name="connsiteY0" fmla="*/ 0 h 1079595"/>
              <a:gd name="connsiteX1" fmla="*/ 545261 w 1477126"/>
              <a:gd name="connsiteY1" fmla="*/ 76585 h 1079595"/>
              <a:gd name="connsiteX2" fmla="*/ 1368659 w 1477126"/>
              <a:gd name="connsiteY2" fmla="*/ 421928 h 1079595"/>
              <a:gd name="connsiteX3" fmla="*/ 1477126 w 1477126"/>
              <a:gd name="connsiteY3" fmla="*/ 427064 h 1079595"/>
              <a:gd name="connsiteX4" fmla="*/ 1477126 w 1477126"/>
              <a:gd name="connsiteY4" fmla="*/ 1079595 h 1079595"/>
              <a:gd name="connsiteX5" fmla="*/ 1306059 w 1477126"/>
              <a:gd name="connsiteY5" fmla="*/ 1071495 h 1079595"/>
              <a:gd name="connsiteX6" fmla="*/ 125864 w 1477126"/>
              <a:gd name="connsiteY6" fmla="*/ 576507 h 1079595"/>
              <a:gd name="connsiteX7" fmla="*/ 0 w 1477126"/>
              <a:gd name="connsiteY7" fmla="*/ 461470 h 1079595"/>
              <a:gd name="connsiteX8" fmla="*/ 461469 w 1477126"/>
              <a:gd name="connsiteY8" fmla="*/ 0 h 1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26" h="1079595">
                <a:moveTo>
                  <a:pt x="461469" y="0"/>
                </a:moveTo>
                <a:lnTo>
                  <a:pt x="545261" y="76585"/>
                </a:lnTo>
                <a:cubicBezTo>
                  <a:pt x="772382" y="267323"/>
                  <a:pt x="1056641" y="392230"/>
                  <a:pt x="1368659" y="421928"/>
                </a:cubicBezTo>
                <a:lnTo>
                  <a:pt x="1477126" y="427064"/>
                </a:lnTo>
                <a:lnTo>
                  <a:pt x="1477126" y="1079595"/>
                </a:lnTo>
                <a:lnTo>
                  <a:pt x="1306059" y="1071495"/>
                </a:lnTo>
                <a:cubicBezTo>
                  <a:pt x="858836" y="1028928"/>
                  <a:pt x="451401" y="849896"/>
                  <a:pt x="125864" y="576507"/>
                </a:cubicBezTo>
                <a:lnTo>
                  <a:pt x="0" y="461470"/>
                </a:lnTo>
                <a:lnTo>
                  <a:pt x="461469" y="0"/>
                </a:lnTo>
                <a:close/>
              </a:path>
            </a:pathLst>
          </a:custGeom>
          <a:gradFill>
            <a:gsLst>
              <a:gs pos="30000">
                <a:srgbClr val="EEEFF1">
                  <a:alpha val="85000"/>
                </a:srgbClr>
              </a:gs>
              <a:gs pos="91000">
                <a:srgbClr val="C2CBD0">
                  <a:alpha val="9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254000" dist="241300" dir="2460000" algn="tl" rotWithShape="0">
              <a:schemeClr val="accent1">
                <a:lumMod val="7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A55CEA-60DD-4D4D-AB82-2D8CC0918AB9}"/>
              </a:ext>
            </a:extLst>
          </p:cNvPr>
          <p:cNvSpPr/>
          <p:nvPr/>
        </p:nvSpPr>
        <p:spPr>
          <a:xfrm>
            <a:off x="5156791" y="3051075"/>
            <a:ext cx="181968" cy="181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7C4CA84-2D09-4A3B-A791-14B291388282}"/>
              </a:ext>
            </a:extLst>
          </p:cNvPr>
          <p:cNvSpPr/>
          <p:nvPr/>
        </p:nvSpPr>
        <p:spPr>
          <a:xfrm>
            <a:off x="5257308" y="3329405"/>
            <a:ext cx="181968" cy="181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BDE4185-CF05-4E00-9DF5-1C879C626A7B}"/>
              </a:ext>
            </a:extLst>
          </p:cNvPr>
          <p:cNvSpPr/>
          <p:nvPr/>
        </p:nvSpPr>
        <p:spPr>
          <a:xfrm>
            <a:off x="5165802" y="2759688"/>
            <a:ext cx="181968" cy="181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57B872F-D59B-41E2-A432-FAD0F699E900}"/>
              </a:ext>
            </a:extLst>
          </p:cNvPr>
          <p:cNvSpPr/>
          <p:nvPr/>
        </p:nvSpPr>
        <p:spPr>
          <a:xfrm>
            <a:off x="5124001" y="2005496"/>
            <a:ext cx="2016000" cy="2016000"/>
          </a:xfrm>
          <a:prstGeom prst="arc">
            <a:avLst>
              <a:gd name="adj1" fmla="val 16200000"/>
              <a:gd name="adj2" fmla="val 7846084"/>
            </a:avLst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2D4244-1E7C-42F3-995D-C91BE096DEE4}"/>
              </a:ext>
            </a:extLst>
          </p:cNvPr>
          <p:cNvSpPr/>
          <p:nvPr/>
        </p:nvSpPr>
        <p:spPr>
          <a:xfrm>
            <a:off x="6024000" y="4449363"/>
            <a:ext cx="144000" cy="82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chemeClr val="bg2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5A23F6-8B76-44C3-9EEE-A2BF8909E4D2}"/>
              </a:ext>
            </a:extLst>
          </p:cNvPr>
          <p:cNvSpPr txBox="1"/>
          <p:nvPr/>
        </p:nvSpPr>
        <p:spPr>
          <a:xfrm>
            <a:off x="4763148" y="1163047"/>
            <a:ext cx="9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</a:t>
            </a:r>
            <a:endParaRPr lang="en-IN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6A0F24A-8194-40AD-830A-B306FA9D505E}"/>
              </a:ext>
            </a:extLst>
          </p:cNvPr>
          <p:cNvSpPr txBox="1"/>
          <p:nvPr/>
        </p:nvSpPr>
        <p:spPr>
          <a:xfrm>
            <a:off x="6423764" y="1141126"/>
            <a:ext cx="9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II</a:t>
            </a:r>
            <a:endParaRPr lang="en-IN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540CF5F-262E-4DEB-B780-798EE755C669}"/>
              </a:ext>
            </a:extLst>
          </p:cNvPr>
          <p:cNvSpPr txBox="1"/>
          <p:nvPr/>
        </p:nvSpPr>
        <p:spPr>
          <a:xfrm>
            <a:off x="7297569" y="2040455"/>
            <a:ext cx="9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IV</a:t>
            </a:r>
            <a:endParaRPr lang="en-IN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4AA43FA-446E-4B0A-877F-DCAFA8842323}"/>
              </a:ext>
            </a:extLst>
          </p:cNvPr>
          <p:cNvSpPr txBox="1"/>
          <p:nvPr/>
        </p:nvSpPr>
        <p:spPr>
          <a:xfrm>
            <a:off x="3977360" y="2036667"/>
            <a:ext cx="9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III</a:t>
            </a:r>
            <a:endParaRPr lang="en-IN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E93E536-B695-4C52-9C7E-53889BC4DE83}"/>
              </a:ext>
            </a:extLst>
          </p:cNvPr>
          <p:cNvSpPr txBox="1"/>
          <p:nvPr/>
        </p:nvSpPr>
        <p:spPr>
          <a:xfrm>
            <a:off x="3936219" y="3405154"/>
            <a:ext cx="9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IN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DE6DEF-4079-4FCA-A330-DA6DDFE56D3D}"/>
              </a:ext>
            </a:extLst>
          </p:cNvPr>
          <p:cNvSpPr txBox="1"/>
          <p:nvPr/>
        </p:nvSpPr>
        <p:spPr>
          <a:xfrm>
            <a:off x="7353376" y="3400624"/>
            <a:ext cx="9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7BFD086-413D-4ED4-B8F9-8DF9272A1879}"/>
              </a:ext>
            </a:extLst>
          </p:cNvPr>
          <p:cNvSpPr txBox="1"/>
          <p:nvPr/>
        </p:nvSpPr>
        <p:spPr>
          <a:xfrm>
            <a:off x="5478249" y="2195100"/>
            <a:ext cx="148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pc="300" dirty="0">
                <a:solidFill>
                  <a:schemeClr val="tx2">
                    <a:lumMod val="75000"/>
                  </a:schemeClr>
                </a:solidFill>
              </a:rPr>
              <a:t>A Minute on the Internet</a:t>
            </a:r>
            <a:endParaRPr lang="en-IN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54" y="3229955"/>
            <a:ext cx="502920" cy="50292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BA63D58-5713-402C-BE2B-3F7D3DBA3306}"/>
              </a:ext>
            </a:extLst>
          </p:cNvPr>
          <p:cNvGrpSpPr/>
          <p:nvPr/>
        </p:nvGrpSpPr>
        <p:grpSpPr>
          <a:xfrm>
            <a:off x="255603" y="75922"/>
            <a:ext cx="3006823" cy="780366"/>
            <a:chOff x="255345" y="188995"/>
            <a:chExt cx="3006823" cy="78036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66A5F7-6E40-4E28-883B-4837A5C0D7E6}"/>
                </a:ext>
              </a:extLst>
            </p:cNvPr>
            <p:cNvSpPr txBox="1"/>
            <p:nvPr/>
          </p:nvSpPr>
          <p:spPr>
            <a:xfrm>
              <a:off x="724347" y="323030"/>
              <a:ext cx="2537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B32A97"/>
                  </a:solidFill>
                </a:rPr>
                <a:t>28 000 subscribers watching on Netflix</a:t>
              </a:r>
              <a:endParaRPr lang="en-IN" sz="1600" dirty="0">
                <a:solidFill>
                  <a:srgbClr val="B32A97"/>
                </a:solidFill>
              </a:endParaRPr>
            </a:p>
          </p:txBody>
        </p:sp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DE02C1B4-843C-451D-9015-777864EC3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45" y="188995"/>
              <a:ext cx="457200" cy="4572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7B18BC-7E4E-42B6-B9CA-E6294591C8EA}"/>
              </a:ext>
            </a:extLst>
          </p:cNvPr>
          <p:cNvGrpSpPr/>
          <p:nvPr/>
        </p:nvGrpSpPr>
        <p:grpSpPr>
          <a:xfrm>
            <a:off x="8990547" y="4530521"/>
            <a:ext cx="2844535" cy="698836"/>
            <a:chOff x="8990547" y="4530521"/>
            <a:chExt cx="2844535" cy="69883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CEB5FE5-5C87-4EA5-989E-A83A00DC5224}"/>
                </a:ext>
              </a:extLst>
            </p:cNvPr>
            <p:cNvSpPr txBox="1"/>
            <p:nvPr/>
          </p:nvSpPr>
          <p:spPr>
            <a:xfrm>
              <a:off x="9447747" y="4583026"/>
              <a:ext cx="2387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92C745"/>
                  </a:solidFill>
                </a:rPr>
                <a:t>69 million messages sent on WhatsApp</a:t>
              </a: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E07DE2A7-B6F4-4397-91BE-13A1AC17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547" y="4530521"/>
              <a:ext cx="457200" cy="4572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0F4CD1-7B33-4EB1-BB01-7323B2C80BE6}"/>
              </a:ext>
            </a:extLst>
          </p:cNvPr>
          <p:cNvGrpSpPr/>
          <p:nvPr/>
        </p:nvGrpSpPr>
        <p:grpSpPr>
          <a:xfrm>
            <a:off x="255603" y="2406001"/>
            <a:ext cx="3127688" cy="713903"/>
            <a:chOff x="255603" y="2406001"/>
            <a:chExt cx="3127688" cy="71390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588974E-2A37-4BD4-8A81-004F693ECA17}"/>
                </a:ext>
              </a:extLst>
            </p:cNvPr>
            <p:cNvSpPr txBox="1"/>
            <p:nvPr/>
          </p:nvSpPr>
          <p:spPr>
            <a:xfrm>
              <a:off x="776887" y="2473573"/>
              <a:ext cx="2606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ED6323"/>
                  </a:solidFill>
                </a:rPr>
                <a:t>500 hours of content uploaded on YouTube</a:t>
              </a:r>
              <a:endParaRPr lang="en-IN" dirty="0">
                <a:solidFill>
                  <a:srgbClr val="ED6323"/>
                </a:solidFill>
              </a:endParaRPr>
            </a:p>
          </p:txBody>
        </p:sp>
        <p:pic>
          <p:nvPicPr>
            <p:cNvPr id="32" name="Picture 31" descr="Logo, icon&#10;&#10;Description automatically generated">
              <a:extLst>
                <a:ext uri="{FF2B5EF4-FFF2-40B4-BE49-F238E27FC236}">
                  <a16:creationId xmlns:a16="http://schemas.microsoft.com/office/drawing/2014/main" id="{E469DF26-BC8B-4746-B39D-2D10D0BC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03" y="2406001"/>
              <a:ext cx="457200" cy="4572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EE76DFA-9DDD-4613-8B37-5AEDF1CCF042}"/>
              </a:ext>
            </a:extLst>
          </p:cNvPr>
          <p:cNvGrpSpPr/>
          <p:nvPr/>
        </p:nvGrpSpPr>
        <p:grpSpPr>
          <a:xfrm>
            <a:off x="604048" y="4537385"/>
            <a:ext cx="2749566" cy="941269"/>
            <a:chOff x="604048" y="4537385"/>
            <a:chExt cx="2749566" cy="94126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F0D0BB3-F01E-44DD-9AC6-B3333BBA857C}"/>
                </a:ext>
              </a:extLst>
            </p:cNvPr>
            <p:cNvSpPr txBox="1"/>
            <p:nvPr/>
          </p:nvSpPr>
          <p:spPr>
            <a:xfrm>
              <a:off x="1231541" y="4832323"/>
              <a:ext cx="2122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CC8800"/>
                  </a:solidFill>
                </a:rPr>
                <a:t>197.6 million emails sent</a:t>
              </a: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9B6EB4D9-0899-4ED6-B2D3-1A52768C2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48" y="4537385"/>
              <a:ext cx="457200" cy="4572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698CC26-95FF-4286-B371-86F5874D22D9}"/>
              </a:ext>
            </a:extLst>
          </p:cNvPr>
          <p:cNvGrpSpPr/>
          <p:nvPr/>
        </p:nvGrpSpPr>
        <p:grpSpPr>
          <a:xfrm>
            <a:off x="9062746" y="2298631"/>
            <a:ext cx="3144940" cy="821273"/>
            <a:chOff x="9062746" y="2298631"/>
            <a:chExt cx="3144940" cy="82127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AA2EF65-D947-4F4B-8E5B-FBEF2DA4C0E8}"/>
                </a:ext>
              </a:extLst>
            </p:cNvPr>
            <p:cNvSpPr txBox="1"/>
            <p:nvPr/>
          </p:nvSpPr>
          <p:spPr>
            <a:xfrm>
              <a:off x="9553151" y="2473573"/>
              <a:ext cx="2654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00ADCF"/>
                  </a:solidFill>
                </a:rPr>
                <a:t>9 132 connections made on LinkedIn</a:t>
              </a: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51C4C9EC-87CC-43A2-84E1-A3885876E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746" y="2298631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DB0B31D-30D2-4BF3-9ECB-89C3D9B050E9}"/>
              </a:ext>
            </a:extLst>
          </p:cNvPr>
          <p:cNvGrpSpPr/>
          <p:nvPr/>
        </p:nvGrpSpPr>
        <p:grpSpPr>
          <a:xfrm>
            <a:off x="8903264" y="318616"/>
            <a:ext cx="2576717" cy="909170"/>
            <a:chOff x="8903264" y="318616"/>
            <a:chExt cx="2576717" cy="90917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1EFE7D0-5BC4-47D3-AAFE-9BE2FA3D2C2C}"/>
                </a:ext>
              </a:extLst>
            </p:cNvPr>
            <p:cNvSpPr txBox="1"/>
            <p:nvPr/>
          </p:nvSpPr>
          <p:spPr>
            <a:xfrm>
              <a:off x="9420269" y="581455"/>
              <a:ext cx="2059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84891"/>
                  </a:solidFill>
                </a:rPr>
                <a:t>1.6 million USD spent online</a:t>
              </a:r>
            </a:p>
          </p:txBody>
        </p: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E0B9A5E1-E02B-4EA7-A9E7-2DB92844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264" y="318616"/>
              <a:ext cx="457200" cy="4572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3F19A4E-2C90-44FE-BF17-8989F59D200E}"/>
              </a:ext>
            </a:extLst>
          </p:cNvPr>
          <p:cNvSpPr txBox="1"/>
          <p:nvPr/>
        </p:nvSpPr>
        <p:spPr>
          <a:xfrm>
            <a:off x="7297569" y="5675302"/>
            <a:ext cx="518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from Statista: https://www.statista.com/chart/25443/estimated-amount-of-data-created-on-the-internet-in-one-minute/</a:t>
            </a:r>
          </a:p>
        </p:txBody>
      </p:sp>
    </p:spTree>
    <p:extLst>
      <p:ext uri="{BB962C8B-B14F-4D97-AF65-F5344CB8AC3E}">
        <p14:creationId xmlns:p14="http://schemas.microsoft.com/office/powerpoint/2010/main" val="101649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 animBg="1"/>
      <p:bldP spid="35" grpId="0" animBg="1"/>
      <p:bldP spid="14" grpId="0" animBg="1"/>
      <p:bldP spid="17" grpId="0" animBg="1"/>
      <p:bldP spid="5" grpId="0" animBg="1"/>
      <p:bldP spid="7" grpId="0" animBg="1"/>
      <p:bldP spid="9" grpId="0" animBg="1"/>
      <p:bldP spid="13" grpId="0" animBg="1"/>
      <p:bldP spid="15" grpId="0" animBg="1"/>
      <p:bldP spid="18" grpId="0" animBg="1"/>
      <p:bldP spid="19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112" grpId="0"/>
      <p:bldP spid="113" grpId="0"/>
      <p:bldP spid="114" grpId="0"/>
      <p:bldP spid="115" grpId="0"/>
      <p:bldP spid="116" grpId="0"/>
      <p:bldP spid="117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8AD8E37-EF54-46B9-A182-DC96B70EF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0"/>
            <a:ext cx="1167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42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6AABFB7-D3C4-49F3-93AE-BD5E26725AD5}"/>
              </a:ext>
            </a:extLst>
          </p:cNvPr>
          <p:cNvGrpSpPr/>
          <p:nvPr/>
        </p:nvGrpSpPr>
        <p:grpSpPr>
          <a:xfrm>
            <a:off x="219345" y="785544"/>
            <a:ext cx="4822946" cy="5188567"/>
            <a:chOff x="143491" y="877717"/>
            <a:chExt cx="4822946" cy="518856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C5D7C0-E508-4A6B-BD53-02DF1EAB53C4}"/>
                </a:ext>
              </a:extLst>
            </p:cNvPr>
            <p:cNvSpPr/>
            <p:nvPr/>
          </p:nvSpPr>
          <p:spPr>
            <a:xfrm>
              <a:off x="143491" y="5713860"/>
              <a:ext cx="4822946" cy="352424"/>
            </a:xfrm>
            <a:prstGeom prst="ellipse">
              <a:avLst/>
            </a:prstGeom>
            <a:solidFill>
              <a:schemeClr val="bg1">
                <a:lumMod val="8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6FAEBA-4A42-470C-90DB-7E9518A8170F}"/>
                </a:ext>
              </a:extLst>
            </p:cNvPr>
            <p:cNvGrpSpPr/>
            <p:nvPr/>
          </p:nvGrpSpPr>
          <p:grpSpPr>
            <a:xfrm rot="21360000" flipH="1">
              <a:off x="3346190" y="3885513"/>
              <a:ext cx="537181" cy="2085475"/>
              <a:chOff x="4256303" y="3707402"/>
              <a:chExt cx="537181" cy="208547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D8482F2-9B4D-4BA0-BFA7-02F507A966C4}"/>
                  </a:ext>
                </a:extLst>
              </p:cNvPr>
              <p:cNvSpPr/>
              <p:nvPr/>
            </p:nvSpPr>
            <p:spPr>
              <a:xfrm rot="1500000">
                <a:off x="4256303" y="3707402"/>
                <a:ext cx="216000" cy="2085475"/>
              </a:xfrm>
              <a:prstGeom prst="roundRect">
                <a:avLst>
                  <a:gd name="adj" fmla="val 50000"/>
                </a:avLst>
              </a:prstGeom>
              <a:solidFill>
                <a:srgbClr val="DBA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D5DF2C-C89B-4313-9742-653A668167D8}"/>
                  </a:ext>
                </a:extLst>
              </p:cNvPr>
              <p:cNvSpPr/>
              <p:nvPr/>
            </p:nvSpPr>
            <p:spPr>
              <a:xfrm rot="1500000">
                <a:off x="4577484" y="3995678"/>
                <a:ext cx="216000" cy="132261"/>
              </a:xfrm>
              <a:prstGeom prst="rect">
                <a:avLst/>
              </a:prstGeom>
              <a:solidFill>
                <a:srgbClr val="D28232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494AC58-D46E-40C6-A0FC-AA8EFC875524}"/>
                </a:ext>
              </a:extLst>
            </p:cNvPr>
            <p:cNvSpPr/>
            <p:nvPr/>
          </p:nvSpPr>
          <p:spPr>
            <a:xfrm>
              <a:off x="2385758" y="3902301"/>
              <a:ext cx="216000" cy="2085475"/>
            </a:xfrm>
            <a:prstGeom prst="roundRect">
              <a:avLst>
                <a:gd name="adj" fmla="val 50000"/>
              </a:avLst>
            </a:prstGeom>
            <a:solidFill>
              <a:srgbClr val="D28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6F2A30-47E3-4ADD-8B00-C186D3EFBC1B}"/>
                </a:ext>
              </a:extLst>
            </p:cNvPr>
            <p:cNvGrpSpPr/>
            <p:nvPr/>
          </p:nvGrpSpPr>
          <p:grpSpPr>
            <a:xfrm rot="240000">
              <a:off x="1104144" y="3913504"/>
              <a:ext cx="537181" cy="2085475"/>
              <a:chOff x="4256303" y="3707402"/>
              <a:chExt cx="537181" cy="208547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14BD4BF-179F-4E63-93F1-7941AECC7E6F}"/>
                  </a:ext>
                </a:extLst>
              </p:cNvPr>
              <p:cNvSpPr/>
              <p:nvPr/>
            </p:nvSpPr>
            <p:spPr>
              <a:xfrm rot="1500000">
                <a:off x="4256303" y="3707402"/>
                <a:ext cx="216000" cy="2085475"/>
              </a:xfrm>
              <a:prstGeom prst="roundRect">
                <a:avLst>
                  <a:gd name="adj" fmla="val 50000"/>
                </a:avLst>
              </a:prstGeom>
              <a:solidFill>
                <a:srgbClr val="DBA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44E2A1-6135-49D0-966C-1F67BC72A6BA}"/>
                  </a:ext>
                </a:extLst>
              </p:cNvPr>
              <p:cNvSpPr/>
              <p:nvPr/>
            </p:nvSpPr>
            <p:spPr>
              <a:xfrm rot="1500000">
                <a:off x="4577484" y="3995678"/>
                <a:ext cx="216000" cy="132261"/>
              </a:xfrm>
              <a:prstGeom prst="rect">
                <a:avLst/>
              </a:prstGeom>
              <a:solidFill>
                <a:srgbClr val="D28232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E225B2-75F6-4A1D-9994-2BB2177EFA72}"/>
                </a:ext>
              </a:extLst>
            </p:cNvPr>
            <p:cNvSpPr/>
            <p:nvPr/>
          </p:nvSpPr>
          <p:spPr>
            <a:xfrm rot="19560000">
              <a:off x="667622" y="877717"/>
              <a:ext cx="3600000" cy="3600000"/>
            </a:xfrm>
            <a:prstGeom prst="ellipse">
              <a:avLst/>
            </a:prstGeom>
            <a:gradFill flip="none" rotWithShape="1">
              <a:gsLst>
                <a:gs pos="0">
                  <a:srgbClr val="0D3055"/>
                </a:gs>
                <a:gs pos="100000">
                  <a:srgbClr val="154C8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699C9B-E991-4527-BAFA-387A66C2456D}"/>
                </a:ext>
              </a:extLst>
            </p:cNvPr>
            <p:cNvSpPr/>
            <p:nvPr/>
          </p:nvSpPr>
          <p:spPr>
            <a:xfrm rot="19560000">
              <a:off x="1027622" y="1237717"/>
              <a:ext cx="2880000" cy="2880000"/>
            </a:xfrm>
            <a:prstGeom prst="ellipse">
              <a:avLst/>
            </a:prstGeom>
            <a:gradFill flip="none" rotWithShape="1">
              <a:gsLst>
                <a:gs pos="0">
                  <a:srgbClr val="00A4AC"/>
                </a:gs>
                <a:gs pos="100000">
                  <a:srgbClr val="00C2CC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A8045-0504-4FAA-964B-A75615304203}"/>
                </a:ext>
              </a:extLst>
            </p:cNvPr>
            <p:cNvSpPr/>
            <p:nvPr/>
          </p:nvSpPr>
          <p:spPr>
            <a:xfrm rot="19560000">
              <a:off x="1387622" y="1597717"/>
              <a:ext cx="2160000" cy="2160000"/>
            </a:xfrm>
            <a:prstGeom prst="ellipse">
              <a:avLst/>
            </a:prstGeom>
            <a:solidFill>
              <a:srgbClr val="FFB91A"/>
            </a:soli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37C666-2A77-4E55-9A8D-4BA5834A4810}"/>
                </a:ext>
              </a:extLst>
            </p:cNvPr>
            <p:cNvSpPr/>
            <p:nvPr/>
          </p:nvSpPr>
          <p:spPr>
            <a:xfrm rot="19560000">
              <a:off x="1747622" y="1957717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rgbClr val="E20D43"/>
                </a:gs>
                <a:gs pos="100000">
                  <a:srgbClr val="F33567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41BC2F-70D6-4D63-A200-411EFE0940D0}"/>
                </a:ext>
              </a:extLst>
            </p:cNvPr>
            <p:cNvSpPr/>
            <p:nvPr/>
          </p:nvSpPr>
          <p:spPr>
            <a:xfrm rot="19560000">
              <a:off x="2107622" y="2317717"/>
              <a:ext cx="720000" cy="720000"/>
            </a:xfrm>
            <a:prstGeom prst="ellipse">
              <a:avLst/>
            </a:prstGeom>
            <a:solidFill>
              <a:srgbClr val="A3CC3B"/>
            </a:soli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9BB9067-77C6-4649-B895-0B90B2CB0597}"/>
                </a:ext>
              </a:extLst>
            </p:cNvPr>
            <p:cNvSpPr/>
            <p:nvPr/>
          </p:nvSpPr>
          <p:spPr>
            <a:xfrm rot="19560000">
              <a:off x="2966987" y="2511068"/>
              <a:ext cx="45719" cy="180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21268EF-3F12-41FE-9978-8D467A55CF00}"/>
                </a:ext>
              </a:extLst>
            </p:cNvPr>
            <p:cNvGrpSpPr/>
            <p:nvPr/>
          </p:nvGrpSpPr>
          <p:grpSpPr>
            <a:xfrm>
              <a:off x="2261916" y="1247356"/>
              <a:ext cx="2556000" cy="757525"/>
              <a:chOff x="2261916" y="1247356"/>
              <a:chExt cx="2556000" cy="757525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00CBE4DA-2ABE-4EE8-8C30-268400386C17}"/>
                  </a:ext>
                </a:extLst>
              </p:cNvPr>
              <p:cNvSpPr/>
              <p:nvPr/>
            </p:nvSpPr>
            <p:spPr>
              <a:xfrm rot="14160000">
                <a:off x="4345638" y="1177835"/>
                <a:ext cx="115335" cy="256727"/>
              </a:xfrm>
              <a:prstGeom prst="triangle">
                <a:avLst>
                  <a:gd name="adj" fmla="val 0"/>
                </a:avLst>
              </a:prstGeom>
              <a:solidFill>
                <a:srgbClr val="F84E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2CCB1467-19F7-4C74-912C-C57908694B13}"/>
                  </a:ext>
                </a:extLst>
              </p:cNvPr>
              <p:cNvSpPr/>
              <p:nvPr/>
            </p:nvSpPr>
            <p:spPr>
              <a:xfrm rot="3360000" flipV="1">
                <a:off x="4432097" y="1306016"/>
                <a:ext cx="115335" cy="256727"/>
              </a:xfrm>
              <a:prstGeom prst="triangle">
                <a:avLst>
                  <a:gd name="adj" fmla="val 0"/>
                </a:avLst>
              </a:prstGeom>
              <a:solidFill>
                <a:srgbClr val="2C05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D603B9E-59BB-47EA-9305-1BA522374FDF}"/>
                  </a:ext>
                </a:extLst>
              </p:cNvPr>
              <p:cNvSpPr/>
              <p:nvPr/>
            </p:nvSpPr>
            <p:spPr>
              <a:xfrm rot="3360000">
                <a:off x="3517056" y="704022"/>
                <a:ext cx="45719" cy="2556000"/>
              </a:xfrm>
              <a:prstGeom prst="roundRect">
                <a:avLst>
                  <a:gd name="adj" fmla="val 50000"/>
                </a:avLst>
              </a:prstGeom>
              <a:solidFill>
                <a:srgbClr val="FB89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A54445B-F5E8-42E4-AA94-DD9F9CF93239}"/>
                  </a:ext>
                </a:extLst>
              </p:cNvPr>
              <p:cNvSpPr/>
              <p:nvPr/>
            </p:nvSpPr>
            <p:spPr>
              <a:xfrm rot="3360000">
                <a:off x="4572350" y="1219415"/>
                <a:ext cx="45720" cy="101601"/>
              </a:xfrm>
              <a:custGeom>
                <a:avLst/>
                <a:gdLst>
                  <a:gd name="connsiteX0" fmla="*/ 0 w 45720"/>
                  <a:gd name="connsiteY0" fmla="*/ 101601 h 101601"/>
                  <a:gd name="connsiteX1" fmla="*/ 0 w 45720"/>
                  <a:gd name="connsiteY1" fmla="*/ 22861 h 101601"/>
                  <a:gd name="connsiteX2" fmla="*/ 22860 w 45720"/>
                  <a:gd name="connsiteY2" fmla="*/ 0 h 101601"/>
                  <a:gd name="connsiteX3" fmla="*/ 45720 w 45720"/>
                  <a:gd name="connsiteY3" fmla="*/ 22861 h 101601"/>
                  <a:gd name="connsiteX4" fmla="*/ 45720 w 45720"/>
                  <a:gd name="connsiteY4" fmla="*/ 101601 h 10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101601">
                    <a:moveTo>
                      <a:pt x="0" y="101601"/>
                    </a:moveTo>
                    <a:lnTo>
                      <a:pt x="0" y="22861"/>
                    </a:lnTo>
                    <a:cubicBezTo>
                      <a:pt x="0" y="10237"/>
                      <a:pt x="10235" y="0"/>
                      <a:pt x="22860" y="0"/>
                    </a:cubicBezTo>
                    <a:cubicBezTo>
                      <a:pt x="35485" y="0"/>
                      <a:pt x="45720" y="10237"/>
                      <a:pt x="45720" y="22861"/>
                    </a:cubicBezTo>
                    <a:lnTo>
                      <a:pt x="45720" y="101601"/>
                    </a:lnTo>
                    <a:close/>
                  </a:path>
                </a:pathLst>
              </a:custGeom>
              <a:solidFill>
                <a:srgbClr val="3D1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5C5F500D-A045-400B-85A9-6BC5CC48F6D1}"/>
              </a:ext>
            </a:extLst>
          </p:cNvPr>
          <p:cNvSpPr txBox="1"/>
          <p:nvPr/>
        </p:nvSpPr>
        <p:spPr>
          <a:xfrm>
            <a:off x="5863903" y="1061685"/>
            <a:ext cx="35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A3CC3B"/>
                </a:solidFill>
                <a:latin typeface="Georgia" panose="02040502050405020303" pitchFamily="18" charset="0"/>
              </a:rPr>
              <a:t>1</a:t>
            </a:r>
            <a:endParaRPr lang="en-IN" sz="1600" dirty="0">
              <a:solidFill>
                <a:srgbClr val="A3CC3B"/>
              </a:solidFill>
              <a:latin typeface="Georgia" panose="02040502050405020303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0441210-CE67-4A59-801D-7F6609C67F34}"/>
              </a:ext>
            </a:extLst>
          </p:cNvPr>
          <p:cNvSpPr txBox="1"/>
          <p:nvPr/>
        </p:nvSpPr>
        <p:spPr>
          <a:xfrm>
            <a:off x="5863903" y="2177918"/>
            <a:ext cx="599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D5214F"/>
                </a:solidFill>
                <a:latin typeface="Eurostile BQ" pitchFamily="50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B09AA51-ABBD-45BA-8E4B-5EDA0FAA3BAC}"/>
              </a:ext>
            </a:extLst>
          </p:cNvPr>
          <p:cNvSpPr txBox="1"/>
          <p:nvPr/>
        </p:nvSpPr>
        <p:spPr>
          <a:xfrm>
            <a:off x="5863903" y="3306851"/>
            <a:ext cx="67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B91A"/>
                </a:solidFill>
                <a:latin typeface="Eurostile BQ" pitchFamily="50" charset="0"/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11E3C0E-28DA-4D35-A40C-68F91A1E6DF0}"/>
              </a:ext>
            </a:extLst>
          </p:cNvPr>
          <p:cNvSpPr txBox="1"/>
          <p:nvPr/>
        </p:nvSpPr>
        <p:spPr>
          <a:xfrm>
            <a:off x="5863903" y="4374990"/>
            <a:ext cx="59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00A5AD"/>
                </a:solidFill>
                <a:latin typeface="Eurostile BQ" pitchFamily="50" charset="0"/>
              </a:rPr>
              <a:t>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B33FCD-6607-4F58-AA6F-A503BAC6AE10}"/>
              </a:ext>
            </a:extLst>
          </p:cNvPr>
          <p:cNvSpPr txBox="1"/>
          <p:nvPr/>
        </p:nvSpPr>
        <p:spPr>
          <a:xfrm>
            <a:off x="5863903" y="5479421"/>
            <a:ext cx="59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103866"/>
                </a:solidFill>
                <a:latin typeface="Eurostile BQ" pitchFamily="50" charset="0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660" y="91427"/>
            <a:ext cx="468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>
                    <a:lumMod val="50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Takeaways</a:t>
            </a: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165697" y="553092"/>
            <a:ext cx="1351999" cy="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99721F-6AA4-491C-9976-E246F9E28BF6}"/>
              </a:ext>
            </a:extLst>
          </p:cNvPr>
          <p:cNvGrpSpPr/>
          <p:nvPr/>
        </p:nvGrpSpPr>
        <p:grpSpPr>
          <a:xfrm>
            <a:off x="6705643" y="862426"/>
            <a:ext cx="4535426" cy="896112"/>
            <a:chOff x="6705643" y="862426"/>
            <a:chExt cx="4535426" cy="89611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1F32084-59E0-45BE-8415-5E2DED6FF7E3}"/>
                </a:ext>
              </a:extLst>
            </p:cNvPr>
            <p:cNvSpPr/>
            <p:nvPr/>
          </p:nvSpPr>
          <p:spPr>
            <a:xfrm>
              <a:off x="6721626" y="862426"/>
              <a:ext cx="4519443" cy="896112"/>
            </a:xfrm>
            <a:prstGeom prst="roundRect">
              <a:avLst>
                <a:gd name="adj" fmla="val 50000"/>
              </a:avLst>
            </a:prstGeom>
            <a:solidFill>
              <a:srgbClr val="A3CC3B"/>
            </a:soli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The new normal in Statistics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7ED5B2-1F9E-460E-940A-71583C434235}"/>
                </a:ext>
              </a:extLst>
            </p:cNvPr>
            <p:cNvSpPr/>
            <p:nvPr/>
          </p:nvSpPr>
          <p:spPr>
            <a:xfrm>
              <a:off x="6705643" y="862426"/>
              <a:ext cx="854120" cy="8961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4DB506A-1363-4411-8CD1-40035C74F170}"/>
                </a:ext>
              </a:extLst>
            </p:cNvPr>
            <p:cNvSpPr/>
            <p:nvPr/>
          </p:nvSpPr>
          <p:spPr>
            <a:xfrm>
              <a:off x="6806749" y="963942"/>
              <a:ext cx="660604" cy="693081"/>
            </a:xfrm>
            <a:prstGeom prst="ellipse">
              <a:avLst/>
            </a:prstGeom>
            <a:solidFill>
              <a:srgbClr val="A3CC3B"/>
            </a:solidFill>
            <a:ln>
              <a:noFill/>
            </a:ln>
            <a:effectLst>
              <a:innerShdw blurRad="266700" dist="50800" dir="18900000">
                <a:schemeClr val="tx1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474" y="1132174"/>
              <a:ext cx="356616" cy="35661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708941" y="3052910"/>
            <a:ext cx="4552042" cy="900000"/>
            <a:chOff x="6708941" y="3052910"/>
            <a:chExt cx="4552042" cy="900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628F82E-E30E-49EB-928F-7A4770F5A4D3}"/>
                </a:ext>
              </a:extLst>
            </p:cNvPr>
            <p:cNvGrpSpPr/>
            <p:nvPr/>
          </p:nvGrpSpPr>
          <p:grpSpPr>
            <a:xfrm>
              <a:off x="6708941" y="3052910"/>
              <a:ext cx="4552042" cy="900000"/>
              <a:chOff x="6822908" y="4775693"/>
              <a:chExt cx="4552042" cy="90000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6C83BB05-64C4-4E4D-9375-40493CFADFD3}"/>
                  </a:ext>
                </a:extLst>
              </p:cNvPr>
              <p:cNvSpPr/>
              <p:nvPr/>
            </p:nvSpPr>
            <p:spPr>
              <a:xfrm>
                <a:off x="6838950" y="4775693"/>
                <a:ext cx="4536000" cy="900000"/>
              </a:xfrm>
              <a:prstGeom prst="roundRect">
                <a:avLst>
                  <a:gd name="adj" fmla="val 50000"/>
                </a:avLst>
              </a:prstGeom>
              <a:solidFill>
                <a:srgbClr val="FFB91A"/>
              </a:soli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Rethinking governance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082D89-DBE8-4C03-B3A0-A29A0F08DE17}"/>
                  </a:ext>
                </a:extLst>
              </p:cNvPr>
              <p:cNvSpPr/>
              <p:nvPr/>
            </p:nvSpPr>
            <p:spPr>
              <a:xfrm>
                <a:off x="6822908" y="4775693"/>
                <a:ext cx="857250" cy="90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FBF619A-4A0F-4F57-9797-6C66C2B51E18}"/>
                  </a:ext>
                </a:extLst>
              </p:cNvPr>
              <p:cNvSpPr/>
              <p:nvPr/>
            </p:nvSpPr>
            <p:spPr>
              <a:xfrm>
                <a:off x="6924384" y="4877649"/>
                <a:ext cx="663024" cy="696088"/>
              </a:xfrm>
              <a:prstGeom prst="ellipse">
                <a:avLst/>
              </a:prstGeom>
              <a:solidFill>
                <a:srgbClr val="FFB515"/>
              </a:soli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395" y="3332891"/>
              <a:ext cx="356616" cy="356616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708941" y="4158384"/>
            <a:ext cx="4552042" cy="900000"/>
            <a:chOff x="6708941" y="4158384"/>
            <a:chExt cx="4552042" cy="900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663A69A-7849-41B6-B8EC-1800585B2FB4}"/>
                </a:ext>
              </a:extLst>
            </p:cNvPr>
            <p:cNvGrpSpPr/>
            <p:nvPr/>
          </p:nvGrpSpPr>
          <p:grpSpPr>
            <a:xfrm>
              <a:off x="6708941" y="4158384"/>
              <a:ext cx="4552042" cy="900000"/>
              <a:chOff x="6822908" y="4775693"/>
              <a:chExt cx="4552042" cy="90000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2BD9F75-FC70-4285-9388-C9B7F5C504CF}"/>
                  </a:ext>
                </a:extLst>
              </p:cNvPr>
              <p:cNvSpPr/>
              <p:nvPr/>
            </p:nvSpPr>
            <p:spPr>
              <a:xfrm>
                <a:off x="6838950" y="4775693"/>
                <a:ext cx="4536000" cy="900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A4AC"/>
                  </a:gs>
                  <a:gs pos="100000">
                    <a:srgbClr val="00C2C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New careers in Statistics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6820110-0E7E-4444-BB00-0B3A146BBDA5}"/>
                  </a:ext>
                </a:extLst>
              </p:cNvPr>
              <p:cNvSpPr/>
              <p:nvPr/>
            </p:nvSpPr>
            <p:spPr>
              <a:xfrm>
                <a:off x="6822908" y="4775693"/>
                <a:ext cx="857250" cy="90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947F70D-F046-4A7E-A561-0A09C0D10B09}"/>
                  </a:ext>
                </a:extLst>
              </p:cNvPr>
              <p:cNvSpPr/>
              <p:nvPr/>
            </p:nvSpPr>
            <p:spPr>
              <a:xfrm>
                <a:off x="6924384" y="4877649"/>
                <a:ext cx="663024" cy="6960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A4AC"/>
                  </a:gs>
                  <a:gs pos="100000">
                    <a:srgbClr val="00C2C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474" y="4435384"/>
              <a:ext cx="356616" cy="356616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6708941" y="5263860"/>
            <a:ext cx="4552042" cy="900000"/>
            <a:chOff x="6708941" y="5263860"/>
            <a:chExt cx="4552042" cy="90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03A4AAA-3013-424F-AC11-E30A15EC1125}"/>
                </a:ext>
              </a:extLst>
            </p:cNvPr>
            <p:cNvGrpSpPr/>
            <p:nvPr/>
          </p:nvGrpSpPr>
          <p:grpSpPr>
            <a:xfrm>
              <a:off x="6708941" y="5263860"/>
              <a:ext cx="4552042" cy="900000"/>
              <a:chOff x="6822908" y="4775693"/>
              <a:chExt cx="4552042" cy="9000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27F9E2E-B603-47D3-B608-B3B2BDBF58D9}"/>
                  </a:ext>
                </a:extLst>
              </p:cNvPr>
              <p:cNvSpPr/>
              <p:nvPr/>
            </p:nvSpPr>
            <p:spPr>
              <a:xfrm>
                <a:off x="6838950" y="4775693"/>
                <a:ext cx="4536000" cy="900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D3055"/>
                  </a:gs>
                  <a:gs pos="100000">
                    <a:srgbClr val="154C89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Data ecosystems vs. </a:t>
                </a:r>
              </a:p>
              <a:p>
                <a:pPr algn="ctr"/>
                <a:r>
                  <a:rPr lang="en-IN" dirty="0"/>
                  <a:t>statistical silos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DB12A70-B746-413B-B2DD-F6562885DA37}"/>
                  </a:ext>
                </a:extLst>
              </p:cNvPr>
              <p:cNvSpPr/>
              <p:nvPr/>
            </p:nvSpPr>
            <p:spPr>
              <a:xfrm>
                <a:off x="6822908" y="4775693"/>
                <a:ext cx="857250" cy="90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725719-6D18-4FBD-8D33-839C94B7EBED}"/>
                  </a:ext>
                </a:extLst>
              </p:cNvPr>
              <p:cNvSpPr/>
              <p:nvPr/>
            </p:nvSpPr>
            <p:spPr>
              <a:xfrm>
                <a:off x="6924384" y="4877649"/>
                <a:ext cx="663024" cy="696088"/>
              </a:xfrm>
              <a:prstGeom prst="ellipse">
                <a:avLst/>
              </a:prstGeom>
              <a:gradFill flip="none" rotWithShape="1">
                <a:gsLst>
                  <a:gs pos="0">
                    <a:srgbClr val="0D3055"/>
                  </a:gs>
                  <a:gs pos="100000">
                    <a:srgbClr val="154C89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395" y="5538987"/>
              <a:ext cx="356616" cy="356616"/>
            </a:xfrm>
            <a:prstGeom prst="rect">
              <a:avLst/>
            </a:prstGeom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81" y="87848"/>
            <a:ext cx="799398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FEB6B04-A2CE-44F6-8158-8119953E1ED3}"/>
              </a:ext>
            </a:extLst>
          </p:cNvPr>
          <p:cNvGrpSpPr/>
          <p:nvPr/>
        </p:nvGrpSpPr>
        <p:grpSpPr>
          <a:xfrm>
            <a:off x="6708941" y="1947436"/>
            <a:ext cx="4552042" cy="900000"/>
            <a:chOff x="6708941" y="1947436"/>
            <a:chExt cx="4552042" cy="900000"/>
          </a:xfrm>
        </p:grpSpPr>
        <p:grpSp>
          <p:nvGrpSpPr>
            <p:cNvPr id="3" name="Group 2"/>
            <p:cNvGrpSpPr/>
            <p:nvPr/>
          </p:nvGrpSpPr>
          <p:grpSpPr>
            <a:xfrm>
              <a:off x="6708941" y="1947436"/>
              <a:ext cx="4552042" cy="900000"/>
              <a:chOff x="6708941" y="1947436"/>
              <a:chExt cx="4552042" cy="90000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D0EC43F-0486-4667-AA2D-2D5FAFFC18C3}"/>
                  </a:ext>
                </a:extLst>
              </p:cNvPr>
              <p:cNvSpPr/>
              <p:nvPr/>
            </p:nvSpPr>
            <p:spPr>
              <a:xfrm>
                <a:off x="6724983" y="1947436"/>
                <a:ext cx="4536000" cy="900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E20D43"/>
                  </a:gs>
                  <a:gs pos="100000">
                    <a:srgbClr val="F33567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NSOs vs. NSSs vs. MNOs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19014D0-42FD-4223-925E-3584DF56FF2F}"/>
                  </a:ext>
                </a:extLst>
              </p:cNvPr>
              <p:cNvSpPr/>
              <p:nvPr/>
            </p:nvSpPr>
            <p:spPr>
              <a:xfrm>
                <a:off x="6708941" y="1947436"/>
                <a:ext cx="857250" cy="90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47B623A-9651-46C7-9EE0-EC9582A213D1}"/>
                  </a:ext>
                </a:extLst>
              </p:cNvPr>
              <p:cNvSpPr/>
              <p:nvPr/>
            </p:nvSpPr>
            <p:spPr>
              <a:xfrm>
                <a:off x="6810417" y="2049392"/>
                <a:ext cx="663024" cy="696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20D43"/>
                  </a:gs>
                  <a:gs pos="100000">
                    <a:srgbClr val="F33567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innerShdw blurRad="266700" dist="50800" dir="189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474" y="2233646"/>
              <a:ext cx="356616" cy="35661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8437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18596</TotalTime>
  <Words>428</Words>
  <Application>Microsoft Office PowerPoint</Application>
  <PresentationFormat>Widescreen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Eurostile BQ</vt:lpstr>
      <vt:lpstr>Georgia</vt:lpstr>
      <vt:lpstr>Open Sans Extrabold</vt:lpstr>
      <vt:lpstr>Oswald Light</vt:lpstr>
      <vt:lpstr>Raleway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high-level target reference architecture for the eSCWA data environment</dc:title>
  <dc:creator>Haitham Tibni</dc:creator>
  <cp:lastModifiedBy>Haitham Tibni</cp:lastModifiedBy>
  <cp:revision>29</cp:revision>
  <dcterms:created xsi:type="dcterms:W3CDTF">2022-01-13T10:50:36Z</dcterms:created>
  <dcterms:modified xsi:type="dcterms:W3CDTF">2022-11-08T07:39:22Z</dcterms:modified>
</cp:coreProperties>
</file>