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notesSlides/notesSlide2.xml" ContentType="application/vnd.openxmlformats-officedocument.presentationml.notesSlide+xml"/>
  <Override PartName="/ppt/theme/themeOverride3.xml" ContentType="application/vnd.openxmlformats-officedocument.themeOverride+xml"/>
  <Override PartName="/ppt/notesSlides/notesSlide3.xml" ContentType="application/vnd.openxmlformats-officedocument.presentationml.notesSlide+xml"/>
  <Override PartName="/ppt/theme/themeOverride4.xml" ContentType="application/vnd.openxmlformats-officedocument.themeOverride+xml"/>
  <Override PartName="/ppt/notesSlides/notesSlide4.xml" ContentType="application/vnd.openxmlformats-officedocument.presentationml.notesSlide+xml"/>
  <Override PartName="/ppt/theme/themeOverride5.xml" ContentType="application/vnd.openxmlformats-officedocument.themeOverride+xml"/>
  <Override PartName="/ppt/notesSlides/notesSlide5.xml" ContentType="application/vnd.openxmlformats-officedocument.presentationml.notesSlide+xml"/>
  <Override PartName="/ppt/theme/themeOverride6.xml" ContentType="application/vnd.openxmlformats-officedocument.themeOverride+xml"/>
  <Override PartName="/ppt/notesSlides/notesSlide6.xml" ContentType="application/vnd.openxmlformats-officedocument.presentationml.notesSlide+xml"/>
  <Override PartName="/ppt/theme/themeOverride7.xml" ContentType="application/vnd.openxmlformats-officedocument.themeOverride+xml"/>
  <Override PartName="/ppt/notesSlides/notesSlide7.xml" ContentType="application/vnd.openxmlformats-officedocument.presentationml.notesSlide+xml"/>
  <Override PartName="/ppt/theme/themeOverride8.xml" ContentType="application/vnd.openxmlformats-officedocument.themeOverride+xml"/>
  <Override PartName="/ppt/notesSlides/notesSlide8.xml" ContentType="application/vnd.openxmlformats-officedocument.presentationml.notesSlide+xml"/>
  <Override PartName="/ppt/theme/themeOverride9.xml" ContentType="application/vnd.openxmlformats-officedocument.themeOverride+xml"/>
  <Override PartName="/ppt/notesSlides/notesSlide9.xml" ContentType="application/vnd.openxmlformats-officedocument.presentationml.notesSlide+xml"/>
  <Override PartName="/ppt/theme/themeOverride10.xml" ContentType="application/vnd.openxmlformats-officedocument.themeOverride+xml"/>
  <Override PartName="/ppt/notesSlides/notesSlide10.xml" ContentType="application/vnd.openxmlformats-officedocument.presentationml.notesSlide+xml"/>
  <Override PartName="/ppt/theme/themeOverride11.xml" ContentType="application/vnd.openxmlformats-officedocument.themeOverride+xml"/>
  <Override PartName="/ppt/notesSlides/notesSlide11.xml" ContentType="application/vnd.openxmlformats-officedocument.presentationml.notesSlide+xml"/>
  <Override PartName="/ppt/theme/themeOverride12.xml" ContentType="application/vnd.openxmlformats-officedocument.themeOverride+xml"/>
  <Override PartName="/ppt/notesSlides/notesSlide12.xml" ContentType="application/vnd.openxmlformats-officedocument.presentationml.notesSlide+xml"/>
  <Override PartName="/ppt/theme/themeOverride13.xml" ContentType="application/vnd.openxmlformats-officedocument.themeOverride+xml"/>
  <Override PartName="/ppt/notesSlides/notesSlide13.xml" ContentType="application/vnd.openxmlformats-officedocument.presentationml.notesSlide+xml"/>
  <Override PartName="/ppt/theme/themeOverride14.xml" ContentType="application/vnd.openxmlformats-officedocument.themeOverr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8"/>
  </p:notesMasterIdLst>
  <p:handoutMasterIdLst>
    <p:handoutMasterId r:id="rId19"/>
  </p:handoutMasterIdLst>
  <p:sldIdLst>
    <p:sldId id="671" r:id="rId2"/>
    <p:sldId id="328" r:id="rId3"/>
    <p:sldId id="729" r:id="rId4"/>
    <p:sldId id="731" r:id="rId5"/>
    <p:sldId id="741" r:id="rId6"/>
    <p:sldId id="732" r:id="rId7"/>
    <p:sldId id="733" r:id="rId8"/>
    <p:sldId id="734" r:id="rId9"/>
    <p:sldId id="735" r:id="rId10"/>
    <p:sldId id="736" r:id="rId11"/>
    <p:sldId id="737" r:id="rId12"/>
    <p:sldId id="738" r:id="rId13"/>
    <p:sldId id="742" r:id="rId14"/>
    <p:sldId id="739" r:id="rId15"/>
    <p:sldId id="740" r:id="rId16"/>
    <p:sldId id="706" r:id="rId17"/>
  </p:sldIdLst>
  <p:sldSz cx="9144000" cy="5715000" type="screen16x1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in Almani (ATFP-CEO SEC)" initials="HA(CS" lastIdx="1" clrIdx="0">
    <p:extLst>
      <p:ext uri="{19B8F6BF-5375-455C-9EA6-DF929625EA0E}">
        <p15:presenceInfo xmlns:p15="http://schemas.microsoft.com/office/powerpoint/2012/main" userId="Hanin Almani (ATFP-CEO SEC)"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99931"/>
    <a:srgbClr val="21D143"/>
    <a:srgbClr val="46E2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19E218-31B6-485B-AAE7-E46777E27F49}" v="116" dt="2022-09-15T09:51:14.5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14" autoAdjust="0"/>
    <p:restoredTop sz="96357" autoAdjust="0"/>
  </p:normalViewPr>
  <p:slideViewPr>
    <p:cSldViewPr snapToGrid="0" snapToObjects="1">
      <p:cViewPr varScale="1">
        <p:scale>
          <a:sx n="93" d="100"/>
          <a:sy n="93" d="100"/>
        </p:scale>
        <p:origin x="1051" y="82"/>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809533F-25D6-4318-BE53-30C07F89E015}"/>
              </a:ext>
            </a:extLst>
          </p:cNvPr>
          <p:cNvSpPr>
            <a:spLocks noGrp="1"/>
          </p:cNvSpPr>
          <p:nvPr>
            <p:ph type="hdr" sz="quarter"/>
          </p:nvPr>
        </p:nvSpPr>
        <p:spPr>
          <a:xfrm>
            <a:off x="0" y="1"/>
            <a:ext cx="3038604" cy="466752"/>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6CACFDE-04D6-4F3F-A3EB-8972C7DCE8E8}"/>
              </a:ext>
            </a:extLst>
          </p:cNvPr>
          <p:cNvSpPr>
            <a:spLocks noGrp="1"/>
          </p:cNvSpPr>
          <p:nvPr>
            <p:ph type="dt" sz="quarter" idx="1"/>
          </p:nvPr>
        </p:nvSpPr>
        <p:spPr>
          <a:xfrm>
            <a:off x="3970159" y="1"/>
            <a:ext cx="3038604" cy="466752"/>
          </a:xfrm>
          <a:prstGeom prst="rect">
            <a:avLst/>
          </a:prstGeom>
        </p:spPr>
        <p:txBody>
          <a:bodyPr vert="horz" lIns="91440" tIns="45720" rIns="91440" bIns="45720" rtlCol="0"/>
          <a:lstStyle>
            <a:lvl1pPr algn="r">
              <a:defRPr sz="1200"/>
            </a:lvl1pPr>
          </a:lstStyle>
          <a:p>
            <a:fld id="{D74A4BC5-2364-46FD-8356-E6A88D80DC7D}" type="datetimeFigureOut">
              <a:rPr lang="en-US" smtClean="0"/>
              <a:t>11/4/2022</a:t>
            </a:fld>
            <a:endParaRPr lang="en-US"/>
          </a:p>
        </p:txBody>
      </p:sp>
      <p:sp>
        <p:nvSpPr>
          <p:cNvPr id="4" name="Footer Placeholder 3">
            <a:extLst>
              <a:ext uri="{FF2B5EF4-FFF2-40B4-BE49-F238E27FC236}">
                <a16:creationId xmlns:a16="http://schemas.microsoft.com/office/drawing/2014/main" id="{AA086CA3-C446-485B-8CBF-BE2E822830C8}"/>
              </a:ext>
            </a:extLst>
          </p:cNvPr>
          <p:cNvSpPr>
            <a:spLocks noGrp="1"/>
          </p:cNvSpPr>
          <p:nvPr>
            <p:ph type="ftr" sz="quarter" idx="2"/>
          </p:nvPr>
        </p:nvSpPr>
        <p:spPr>
          <a:xfrm>
            <a:off x="0" y="8829648"/>
            <a:ext cx="3038604" cy="46675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BEA64E7-1E1B-4F3C-88AF-3A3D3FDFF5EF}"/>
              </a:ext>
            </a:extLst>
          </p:cNvPr>
          <p:cNvSpPr>
            <a:spLocks noGrp="1"/>
          </p:cNvSpPr>
          <p:nvPr>
            <p:ph type="sldNum" sz="quarter" idx="3"/>
          </p:nvPr>
        </p:nvSpPr>
        <p:spPr>
          <a:xfrm>
            <a:off x="3970159" y="8829648"/>
            <a:ext cx="3038604" cy="466752"/>
          </a:xfrm>
          <a:prstGeom prst="rect">
            <a:avLst/>
          </a:prstGeom>
        </p:spPr>
        <p:txBody>
          <a:bodyPr vert="horz" lIns="91440" tIns="45720" rIns="91440" bIns="45720" rtlCol="0" anchor="b"/>
          <a:lstStyle>
            <a:lvl1pPr algn="r">
              <a:defRPr sz="1200"/>
            </a:lvl1pPr>
          </a:lstStyle>
          <a:p>
            <a:fld id="{947438AA-ACA0-4D4A-9BE5-589AE6AC71C9}" type="slidenum">
              <a:rPr lang="en-US" smtClean="0"/>
              <a:t>‹#›</a:t>
            </a:fld>
            <a:endParaRPr lang="en-US"/>
          </a:p>
        </p:txBody>
      </p:sp>
    </p:spTree>
    <p:extLst>
      <p:ext uri="{BB962C8B-B14F-4D97-AF65-F5344CB8AC3E}">
        <p14:creationId xmlns:p14="http://schemas.microsoft.com/office/powerpoint/2010/main" val="254564724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604" cy="46675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159" y="1"/>
            <a:ext cx="3038604" cy="466752"/>
          </a:xfrm>
          <a:prstGeom prst="rect">
            <a:avLst/>
          </a:prstGeom>
        </p:spPr>
        <p:txBody>
          <a:bodyPr vert="horz" lIns="91440" tIns="45720" rIns="91440" bIns="45720" rtlCol="0"/>
          <a:lstStyle>
            <a:lvl1pPr algn="r">
              <a:defRPr sz="1200"/>
            </a:lvl1pPr>
          </a:lstStyle>
          <a:p>
            <a:fld id="{BF837ACD-82D9-45CC-A841-0A1A30450970}" type="datetimeFigureOut">
              <a:rPr lang="en-US" smtClean="0"/>
              <a:t>11/4/2022</a:t>
            </a:fld>
            <a:endParaRPr lang="en-US"/>
          </a:p>
        </p:txBody>
      </p:sp>
      <p:sp>
        <p:nvSpPr>
          <p:cNvPr id="4" name="Slide Image Placeholder 3"/>
          <p:cNvSpPr>
            <a:spLocks noGrp="1" noRot="1" noChangeAspect="1"/>
          </p:cNvSpPr>
          <p:nvPr>
            <p:ph type="sldImg" idx="2"/>
          </p:nvPr>
        </p:nvSpPr>
        <p:spPr>
          <a:xfrm>
            <a:off x="995363" y="1162050"/>
            <a:ext cx="50196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0713" y="4474283"/>
            <a:ext cx="5608975" cy="3659696"/>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48"/>
            <a:ext cx="3038604" cy="46675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159" y="8829648"/>
            <a:ext cx="3038604" cy="466752"/>
          </a:xfrm>
          <a:prstGeom prst="rect">
            <a:avLst/>
          </a:prstGeom>
        </p:spPr>
        <p:txBody>
          <a:bodyPr vert="horz" lIns="91440" tIns="45720" rIns="91440" bIns="45720" rtlCol="0" anchor="b"/>
          <a:lstStyle>
            <a:lvl1pPr algn="r">
              <a:defRPr sz="1200"/>
            </a:lvl1pPr>
          </a:lstStyle>
          <a:p>
            <a:fld id="{50E00292-72AE-47FC-9CFA-8524D1B17422}" type="slidenum">
              <a:rPr lang="en-US" smtClean="0"/>
              <a:t>‹#›</a:t>
            </a:fld>
            <a:endParaRPr lang="en-US"/>
          </a:p>
        </p:txBody>
      </p:sp>
    </p:spTree>
    <p:extLst>
      <p:ext uri="{BB962C8B-B14F-4D97-AF65-F5344CB8AC3E}">
        <p14:creationId xmlns:p14="http://schemas.microsoft.com/office/powerpoint/2010/main" val="356992819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393881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576305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775118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529559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520928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928383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21120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56586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74347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71617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54081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51010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480159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93309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4791E58-EA5E-4F98-ABF2-318946A8FB0C}" type="datetime1">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617324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A56F1B-5C81-4E76-BC8D-87467289202C}" type="datetime1">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49769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406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90500"/>
            <a:ext cx="6019800" cy="406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197F98-163E-4E3D-8BD8-C9F1A5A4BFD8}" type="datetime1">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3122499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53D75BA-72BD-4B24-9E17-1B545DE1CE21}" type="datetime1">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3622212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747DB2-EAAE-4231-B234-DFB4C8368A4F}" type="datetime1">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2479704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B191BA2-39AB-446B-970A-E4390577A762}" type="datetime1">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114147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865"/>
            <a:ext cx="8229600" cy="9525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66BC3D-6171-4103-A7A3-D1B70828DA06}" type="datetime1">
              <a:rPr lang="en-US" smtClean="0"/>
              <a:t>11/4/2022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1363581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E963B90-EAA7-44CA-9A1A-641D08CC7801}" type="datetime1">
              <a:rPr lang="en-US" smtClean="0"/>
              <a:t>11/4/2022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797698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57417C-36E1-4889-BD70-3E7FC0652F49}" type="datetime1">
              <a:rPr lang="en-US" smtClean="0"/>
              <a:t>11/4/2022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3447625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8A0112-F7D8-4029-8F9A-CF9CE9B434E6}" type="datetime1">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217417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55D904A-FF92-4B12-B7C0-8D0F4742978E}" type="datetime1">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4261546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57BA4980-EE9E-4D65-94B1-29948C5D80F5}" type="datetime1">
              <a:rPr lang="en-US" smtClean="0"/>
              <a:t>11/4/2022</a:t>
            </a:fld>
            <a:endParaRPr lang="en-US"/>
          </a:p>
        </p:txBody>
      </p:sp>
      <p:sp>
        <p:nvSpPr>
          <p:cNvPr id="5" name="Footer Placeholder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1ED03F14-A2D4-9D42-A4F0-DD96C29FEE96}" type="slidenum">
              <a:rPr lang="en-US" smtClean="0"/>
              <a:t>‹#›</a:t>
            </a:fld>
            <a:endParaRPr lang="en-US"/>
          </a:p>
        </p:txBody>
      </p:sp>
    </p:spTree>
    <p:extLst>
      <p:ext uri="{BB962C8B-B14F-4D97-AF65-F5344CB8AC3E}">
        <p14:creationId xmlns:p14="http://schemas.microsoft.com/office/powerpoint/2010/main" val="2584327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hemeOverride" Target="../theme/themeOverride9.xml"/><Relationship Id="rId4" Type="http://schemas.openxmlformats.org/officeDocument/2006/relationships/image" Target="../media/image2.jp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hemeOverride" Target="../theme/themeOverride10.xml"/><Relationship Id="rId4" Type="http://schemas.openxmlformats.org/officeDocument/2006/relationships/image" Target="../media/image2.jp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hemeOverride" Target="../theme/themeOverride11.xml"/><Relationship Id="rId4" Type="http://schemas.openxmlformats.org/officeDocument/2006/relationships/image" Target="../media/image2.jp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hemeOverride" Target="../theme/themeOverride12.xml"/><Relationship Id="rId4" Type="http://schemas.openxmlformats.org/officeDocument/2006/relationships/image" Target="../media/image2.jp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hemeOverride" Target="../theme/themeOverride13.xml"/><Relationship Id="rId4" Type="http://schemas.openxmlformats.org/officeDocument/2006/relationships/image" Target="../media/image2.jp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hemeOverride" Target="../theme/themeOverride14.xml"/><Relationship Id="rId4" Type="http://schemas.openxmlformats.org/officeDocument/2006/relationships/image" Target="../media/image2.jpg"/></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3.xml"/><Relationship Id="rId5" Type="http://schemas.openxmlformats.org/officeDocument/2006/relationships/image" Target="../media/image3.emf"/><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4.xml"/><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5.xml"/><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6.xm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7.xml"/><Relationship Id="rId4" Type="http://schemas.openxmlformats.org/officeDocument/2006/relationships/image" Target="../media/image2.jp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8.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6E22AB44-ACE9-496C-8A27-E4F608A22709}"/>
              </a:ext>
            </a:extLst>
          </p:cNvPr>
          <p:cNvSpPr>
            <a:spLocks noGrp="1"/>
          </p:cNvSpPr>
          <p:nvPr>
            <p:ph idx="1"/>
          </p:nvPr>
        </p:nvSpPr>
        <p:spPr>
          <a:xfrm>
            <a:off x="885566" y="1533061"/>
            <a:ext cx="7587049" cy="2169466"/>
          </a:xfrm>
        </p:spPr>
        <p:txBody>
          <a:bodyPr>
            <a:noAutofit/>
          </a:bodyPr>
          <a:lstStyle/>
          <a:p>
            <a:pPr marL="263525" indent="0" algn="ctr" rtl="1">
              <a:lnSpc>
                <a:spcPct val="150000"/>
              </a:lnSpc>
              <a:buNone/>
            </a:pPr>
            <a:r>
              <a:rPr lang="ar-AE" sz="2400" b="1" dirty="0">
                <a:solidFill>
                  <a:schemeClr val="accent6">
                    <a:lumMod val="50000"/>
                  </a:schemeClr>
                </a:solidFill>
                <a:effectLst>
                  <a:outerShdw blurRad="38100" dist="38100" dir="2700000" algn="tl">
                    <a:srgbClr val="000000">
                      <a:alpha val="43137"/>
                    </a:srgbClr>
                  </a:outerShdw>
                </a:effectLst>
                <a:latin typeface="Times New Roman" panose="02020603050405020304" pitchFamily="18" charset="0"/>
                <a:ea typeface="Arial Unicode MS" pitchFamily="34" charset="-128"/>
              </a:rPr>
              <a:t>الاجتماع التاسع</a:t>
            </a:r>
          </a:p>
          <a:p>
            <a:pPr marL="263525" indent="0" algn="ctr" rtl="1">
              <a:lnSpc>
                <a:spcPct val="150000"/>
              </a:lnSpc>
              <a:buNone/>
            </a:pPr>
            <a:r>
              <a:rPr lang="ar-AE" sz="2400" b="1" dirty="0">
                <a:solidFill>
                  <a:schemeClr val="accent6">
                    <a:lumMod val="50000"/>
                  </a:schemeClr>
                </a:solidFill>
                <a:effectLst>
                  <a:outerShdw blurRad="38100" dist="38100" dir="2700000" algn="tl">
                    <a:srgbClr val="000000">
                      <a:alpha val="43137"/>
                    </a:srgbClr>
                  </a:outerShdw>
                </a:effectLst>
                <a:latin typeface="Times New Roman" panose="02020603050405020304" pitchFamily="18" charset="0"/>
                <a:ea typeface="Arial Unicode MS" pitchFamily="34" charset="-128"/>
              </a:rPr>
              <a:t>مبادرة الإحصاءات العربية "عربستات"</a:t>
            </a:r>
          </a:p>
          <a:p>
            <a:pPr marL="263525" indent="0" algn="ctr" rtl="1">
              <a:lnSpc>
                <a:spcPct val="150000"/>
              </a:lnSpc>
              <a:buNone/>
            </a:pPr>
            <a:r>
              <a:rPr lang="ar-AE" sz="2400" b="1" dirty="0">
                <a:solidFill>
                  <a:schemeClr val="accent6">
                    <a:lumMod val="50000"/>
                  </a:schemeClr>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تحديات العمل الإحصائي في ظل جائحة كوفيد-19 </a:t>
            </a:r>
          </a:p>
          <a:p>
            <a:pPr marL="263525" indent="0" algn="ctr" rtl="1">
              <a:lnSpc>
                <a:spcPct val="150000"/>
              </a:lnSpc>
              <a:buNone/>
            </a:pPr>
            <a:r>
              <a:rPr lang="ar-AE" sz="24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تقديم  جمال قاسم حسن</a:t>
            </a:r>
          </a:p>
          <a:p>
            <a:pPr marL="263525" indent="0" algn="ctr" rtl="1">
              <a:lnSpc>
                <a:spcPct val="150000"/>
              </a:lnSpc>
              <a:buNone/>
            </a:pPr>
            <a:r>
              <a:rPr lang="ar-AE" sz="2400" b="1" dirty="0">
                <a:solidFill>
                  <a:schemeClr val="accent6">
                    <a:lumMod val="50000"/>
                  </a:schemeClr>
                </a:solidFill>
                <a:effectLst>
                  <a:outerShdw blurRad="38100" dist="38100" dir="2700000" algn="tl">
                    <a:srgbClr val="000000">
                      <a:alpha val="43137"/>
                    </a:srgbClr>
                  </a:outerShdw>
                </a:effectLst>
                <a:latin typeface="Arial Unicode MS" pitchFamily="34" charset="-128"/>
                <a:ea typeface="Arial Unicode MS" pitchFamily="34" charset="-128"/>
                <a:cs typeface="Arial Unicode MS" pitchFamily="34" charset="-128"/>
              </a:rPr>
              <a:t>9-10 نوفمبر 2022</a:t>
            </a:r>
            <a:endParaRPr lang="en-US" sz="2400" b="1" dirty="0">
              <a:solidFill>
                <a:schemeClr val="accent6">
                  <a:lumMod val="50000"/>
                </a:schemeClr>
              </a:solidFill>
              <a:effectLst>
                <a:outerShdw blurRad="38100" dist="38100" dir="2700000" algn="tl">
                  <a:srgbClr val="000000">
                    <a:alpha val="43137"/>
                  </a:srgbClr>
                </a:outerShdw>
              </a:effectLst>
              <a:latin typeface="GE SS Two Bold" panose="020A0503020102020204" pitchFamily="18" charset="-78"/>
              <a:ea typeface="GE SS Two Bold" panose="020A0503020102020204" pitchFamily="18" charset="-78"/>
              <a:cs typeface="GE SS Two Bold" panose="020A0503020102020204" pitchFamily="18" charset="-78"/>
            </a:endParaRPr>
          </a:p>
        </p:txBody>
      </p:sp>
      <p:sp>
        <p:nvSpPr>
          <p:cNvPr id="5" name="Title 1">
            <a:extLst>
              <a:ext uri="{FF2B5EF4-FFF2-40B4-BE49-F238E27FC236}">
                <a16:creationId xmlns:a16="http://schemas.microsoft.com/office/drawing/2014/main" id="{D2D2FE2F-34F0-434A-8471-4E787490FE80}"/>
              </a:ext>
            </a:extLst>
          </p:cNvPr>
          <p:cNvSpPr txBox="1">
            <a:spLocks/>
          </p:cNvSpPr>
          <p:nvPr/>
        </p:nvSpPr>
        <p:spPr>
          <a:xfrm>
            <a:off x="65903" y="1397620"/>
            <a:ext cx="9226377" cy="3569796"/>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90000"/>
              </a:lnSpc>
              <a:spcBef>
                <a:spcPts val="0"/>
              </a:spcBef>
              <a:spcAft>
                <a:spcPts val="0"/>
              </a:spcAft>
              <a:buClr>
                <a:prstClr val="black"/>
              </a:buClr>
              <a:buSzPct val="25000"/>
              <a:buFontTx/>
              <a:buNone/>
              <a:tabLst/>
              <a:defRPr/>
            </a:pPr>
            <a:endParaRPr kumimoji="0" lang="en-US" sz="1800" b="1" i="0" u="none" strike="noStrike" kern="1200" cap="none" spc="-15" normalizeH="0" baseline="0" noProof="0" dirty="0">
              <a:ln>
                <a:noFill/>
              </a:ln>
              <a:solidFill>
                <a:srgbClr val="347121"/>
              </a:solidFill>
              <a:effectLst/>
              <a:uLnTx/>
              <a:uFillTx/>
              <a:latin typeface="Times New Roman" panose="02020603050405020304" pitchFamily="18" charset="0"/>
              <a:ea typeface="+mj-ea"/>
              <a:cs typeface="Times New Roman" panose="02020603050405020304" pitchFamily="18" charset="0"/>
            </a:endParaRPr>
          </a:p>
          <a:p>
            <a:pPr marL="0" marR="0" lvl="0" indent="0" algn="ctr" defTabSz="457200" rtl="0" eaLnBrk="1" fontAlgn="auto" latinLnBrk="0" hangingPunct="1">
              <a:lnSpc>
                <a:spcPct val="90000"/>
              </a:lnSpc>
              <a:spcBef>
                <a:spcPts val="0"/>
              </a:spcBef>
              <a:spcAft>
                <a:spcPts val="0"/>
              </a:spcAft>
              <a:buClr>
                <a:prstClr val="black"/>
              </a:buClr>
              <a:buSzPct val="25000"/>
              <a:buFontTx/>
              <a:buNone/>
              <a:tabLst/>
              <a:defRPr/>
            </a:pPr>
            <a:endParaRPr kumimoji="0" lang="en-US" sz="1800" b="1" i="0" u="none" strike="noStrike" kern="1200" cap="none" spc="-15" normalizeH="0" baseline="0" noProof="0" dirty="0">
              <a:ln>
                <a:noFill/>
              </a:ln>
              <a:solidFill>
                <a:srgbClr val="347121"/>
              </a:solidFill>
              <a:effectLst/>
              <a:uLnTx/>
              <a:uFillTx/>
              <a:latin typeface="Times New Roman" panose="02020603050405020304" pitchFamily="18" charset="0"/>
              <a:ea typeface="+mj-ea"/>
              <a:cs typeface="Times New Roman" panose="02020603050405020304" pitchFamily="18" charset="0"/>
            </a:endParaRPr>
          </a:p>
          <a:p>
            <a:pPr marL="0" marR="0" lvl="0" indent="0" algn="ctr" defTabSz="457200" rtl="0" eaLnBrk="1" fontAlgn="auto" latinLnBrk="0" hangingPunct="1">
              <a:lnSpc>
                <a:spcPct val="100000"/>
              </a:lnSpc>
              <a:spcBef>
                <a:spcPts val="0"/>
              </a:spcBef>
              <a:spcAft>
                <a:spcPts val="0"/>
              </a:spcAft>
              <a:buClrTx/>
              <a:buSzPct val="25000"/>
              <a:buFontTx/>
              <a:buNone/>
              <a:tabLst/>
              <a:defRPr/>
            </a:pPr>
            <a:endParaRPr kumimoji="0" lang="en-US" sz="1800" b="1" i="0" u="none" strike="noStrike" kern="1200" cap="none" spc="-15" normalizeH="0" baseline="0" noProof="0" dirty="0">
              <a:ln>
                <a:noFill/>
              </a:ln>
              <a:solidFill>
                <a:srgbClr val="347121"/>
              </a:solidFill>
              <a:effectLst/>
              <a:uLnTx/>
              <a:uFillTx/>
              <a:latin typeface="Georgia" panose="02040502050405020303" pitchFamily="18" charset="0"/>
              <a:ea typeface="+mj-ea"/>
              <a:cs typeface="+mj-cs"/>
              <a:sym typeface="Georgia"/>
            </a:endParaRPr>
          </a:p>
        </p:txBody>
      </p:sp>
    </p:spTree>
    <p:extLst>
      <p:ext uri="{BB962C8B-B14F-4D97-AF65-F5344CB8AC3E}">
        <p14:creationId xmlns:p14="http://schemas.microsoft.com/office/powerpoint/2010/main" val="4229590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B2895BD-C54E-46BC-AD6B-BD4396E522AD}"/>
              </a:ext>
            </a:extLst>
          </p:cNvPr>
          <p:cNvSpPr>
            <a:spLocks noGrp="1"/>
          </p:cNvSpPr>
          <p:nvPr>
            <p:ph type="sldNum" sz="quarter" idx="12"/>
          </p:nvPr>
        </p:nvSpPr>
        <p:spPr>
          <a:xfrm>
            <a:off x="6553200" y="5296959"/>
            <a:ext cx="2133600" cy="304271"/>
          </a:xfrm>
        </p:spPr>
        <p:txBody>
          <a:bodyPr/>
          <a:lstStyle/>
          <a:p>
            <a:fld id="{1ED03F14-A2D4-9D42-A4F0-DD96C29FEE96}" type="slidenum">
              <a:rPr lang="en-US" smtClean="0">
                <a:solidFill>
                  <a:schemeClr val="tx1"/>
                </a:solidFill>
              </a:rPr>
              <a:t>10</a:t>
            </a:fld>
            <a:endParaRPr lang="en-US" dirty="0">
              <a:solidFill>
                <a:schemeClr val="tx1"/>
              </a:solidFill>
            </a:endParaRPr>
          </a:p>
        </p:txBody>
      </p:sp>
      <p:sp>
        <p:nvSpPr>
          <p:cNvPr id="5" name="TextBox 4">
            <a:extLst>
              <a:ext uri="{FF2B5EF4-FFF2-40B4-BE49-F238E27FC236}">
                <a16:creationId xmlns:a16="http://schemas.microsoft.com/office/drawing/2014/main" id="{9E312A7F-2AB6-5296-6082-2B026AE2E458}"/>
              </a:ext>
            </a:extLst>
          </p:cNvPr>
          <p:cNvSpPr txBox="1"/>
          <p:nvPr/>
        </p:nvSpPr>
        <p:spPr>
          <a:xfrm>
            <a:off x="708454" y="1427368"/>
            <a:ext cx="7978346" cy="2893100"/>
          </a:xfrm>
          <a:prstGeom prst="rect">
            <a:avLst/>
          </a:prstGeom>
          <a:noFill/>
        </p:spPr>
        <p:txBody>
          <a:bodyPr wrap="square">
            <a:spAutoFit/>
          </a:bodyPr>
          <a:lstStyle/>
          <a:p>
            <a:pPr algn="just" rtl="1"/>
            <a:r>
              <a:rPr lang="ar-SA" sz="1400" b="1" dirty="0">
                <a:solidFill>
                  <a:schemeClr val="tx2">
                    <a:lumMod val="50000"/>
                  </a:schemeClr>
                </a:solidFill>
                <a:ea typeface="Calibri" panose="020F0502020204030204" pitchFamily="34" charset="0"/>
                <a:cs typeface="Times New Roman" panose="02020603050405020304" pitchFamily="18" charset="0"/>
              </a:rPr>
              <a:t>جميع المسوحات التي كانت مبرمجة في عام 2020 تم تأجيلها بسبب الإغلاق، وتم توقف الأعمال في كافة جهات الدولة كإجراء إحترازي للتصدي لجائحة كوفيد-19، وتشمل هذه المسوحات التعداد السكاني، ومسوحات الدخل والإنفاق، وإحصاءات الأرقام القياسية للأسعار، وكذلك المسوحات الاقتصادية التي توقفت أيضاً بسبب الإغلاق، وكبر حجم العينة المعمول بها في السابق، واقتصار المسح على الأشهر الأربعة المتبقية من العام، فيما كانت مسوحات القوى العاملة والتشغيل متوقفةً منذ عام 2018 بانتظار اعتماد نتائج التعداد التسجيلي، ومسح الدخل والإنفاق الأسري. </a:t>
            </a:r>
          </a:p>
          <a:p>
            <a:pPr algn="just" rtl="1"/>
            <a:endParaRPr lang="ar-SA" sz="1400" b="1" dirty="0">
              <a:solidFill>
                <a:schemeClr val="tx2">
                  <a:lumMod val="50000"/>
                </a:schemeClr>
              </a:solidFill>
              <a:ea typeface="Calibri" panose="020F0502020204030204" pitchFamily="34" charset="0"/>
              <a:cs typeface="Times New Roman" panose="02020603050405020304" pitchFamily="18" charset="0"/>
            </a:endParaRPr>
          </a:p>
          <a:p>
            <a:pPr algn="just" rtl="1"/>
            <a:r>
              <a:rPr lang="ar-SA" sz="1400" b="1" dirty="0">
                <a:solidFill>
                  <a:schemeClr val="tx2">
                    <a:lumMod val="50000"/>
                  </a:schemeClr>
                </a:solidFill>
                <a:ea typeface="Calibri" panose="020F0502020204030204" pitchFamily="34" charset="0"/>
                <a:cs typeface="Times New Roman" panose="02020603050405020304" pitchFamily="18" charset="0"/>
              </a:rPr>
              <a:t>فيما يتعلق بالتدابير والإجراءات المتخذه لمواجهة التحديات، فقد تم الإشارة فيما يتعلق بالتعداد السكاني إلى أن الجهة المعنية، استمرت في التواصل مع الجهات عن طريق وسائل التواصل عن بُعد، وعقد الاجتماعات وإرسال المراسلات الإلكترونية. في حين تم تعديل منهجية تنفيذ المسوحات الاقتصادية وتقليل العينة نظراً لضيق الوقت.  كذلك تم تقليص فترة العمل الميداني لمدة 4 شهور، والانتهاء من إصدار النشرات في الوقت المحدد، والعمل على استبدال المصادر المعتمدة سابقاً من خلال البحث عن مصادر بديلة عن طريق الشبكة الدولية للمعلومات، وتقدير إحصاءات أسعار بعض السلع غير المتوفرة خلال الجائحة، ومشاركة الفريق المكتبي في إنجاز مهام العمل الميداني الخاص بإحصاءات الأرقام القياسية للأسعار. أما بالنسبة للمسح ربع السنوي للمنشآت الاقتصادية الكبيرة، فقد تم عوضاً عن ذلك محاولة جمع البيانات عبر الإتصال الهاتفي، إلا أن الأمر لم ينجح</a:t>
            </a:r>
          </a:p>
        </p:txBody>
      </p:sp>
      <p:cxnSp>
        <p:nvCxnSpPr>
          <p:cNvPr id="2" name="Straight Connector 1">
            <a:extLst>
              <a:ext uri="{FF2B5EF4-FFF2-40B4-BE49-F238E27FC236}">
                <a16:creationId xmlns:a16="http://schemas.microsoft.com/office/drawing/2014/main" id="{1D3F123A-017F-8858-169A-42D4892F2C0B}"/>
              </a:ext>
            </a:extLst>
          </p:cNvPr>
          <p:cNvCxnSpPr>
            <a:cxnSpLocks/>
            <a:endCxn id="3" idx="1"/>
          </p:cNvCxnSpPr>
          <p:nvPr/>
        </p:nvCxnSpPr>
        <p:spPr>
          <a:xfrm>
            <a:off x="122419" y="292482"/>
            <a:ext cx="3313153" cy="1"/>
          </a:xfrm>
          <a:prstGeom prst="line">
            <a:avLst/>
          </a:prstGeom>
        </p:spPr>
        <p:style>
          <a:lnRef idx="2">
            <a:schemeClr val="accent2"/>
          </a:lnRef>
          <a:fillRef idx="0">
            <a:schemeClr val="accent2"/>
          </a:fillRef>
          <a:effectRef idx="1">
            <a:schemeClr val="accent2"/>
          </a:effectRef>
          <a:fontRef idx="minor">
            <a:schemeClr val="tx1"/>
          </a:fontRef>
        </p:style>
      </p:cxnSp>
      <p:sp>
        <p:nvSpPr>
          <p:cNvPr id="3" name="TextBox 2">
            <a:extLst>
              <a:ext uri="{FF2B5EF4-FFF2-40B4-BE49-F238E27FC236}">
                <a16:creationId xmlns:a16="http://schemas.microsoft.com/office/drawing/2014/main" id="{B20122C0-DD3F-F49D-7DAD-523FECEE54FF}"/>
              </a:ext>
            </a:extLst>
          </p:cNvPr>
          <p:cNvSpPr txBox="1"/>
          <p:nvPr/>
        </p:nvSpPr>
        <p:spPr>
          <a:xfrm>
            <a:off x="3435572" y="138594"/>
            <a:ext cx="3717652" cy="307777"/>
          </a:xfrm>
          <a:prstGeom prst="rect">
            <a:avLst/>
          </a:prstGeom>
          <a:noFill/>
        </p:spPr>
        <p:txBody>
          <a:bodyPr wrap="square" rtlCol="0">
            <a:spAutoFit/>
          </a:bodyPr>
          <a:lstStyle/>
          <a:p>
            <a:pPr algn="ctr" rtl="1"/>
            <a:r>
              <a:rPr lang="ar-AE" sz="1400" b="1" dirty="0">
                <a:solidFill>
                  <a:schemeClr val="accent6">
                    <a:lumMod val="50000"/>
                  </a:schemeClr>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GE SS Two Light" panose="020A0503020102020204" pitchFamily="18" charset="-78"/>
              </a:rPr>
              <a:t>الاجتماع التاسع مبادرة الإحصاءات العربية "عربستات"</a:t>
            </a:r>
          </a:p>
        </p:txBody>
      </p:sp>
      <p:cxnSp>
        <p:nvCxnSpPr>
          <p:cNvPr id="9" name="Straight Connector 8">
            <a:extLst>
              <a:ext uri="{FF2B5EF4-FFF2-40B4-BE49-F238E27FC236}">
                <a16:creationId xmlns:a16="http://schemas.microsoft.com/office/drawing/2014/main" id="{D9F3F1ED-B965-0EB3-6801-3DEAF26ECC97}"/>
              </a:ext>
            </a:extLst>
          </p:cNvPr>
          <p:cNvCxnSpPr>
            <a:cxnSpLocks/>
            <a:stCxn id="3" idx="3"/>
          </p:cNvCxnSpPr>
          <p:nvPr/>
        </p:nvCxnSpPr>
        <p:spPr>
          <a:xfrm flipV="1">
            <a:off x="7153224" y="292482"/>
            <a:ext cx="1868357" cy="1"/>
          </a:xfrm>
          <a:prstGeom prst="line">
            <a:avLst/>
          </a:prstGeom>
        </p:spPr>
        <p:style>
          <a:lnRef idx="2">
            <a:schemeClr val="accent2"/>
          </a:lnRef>
          <a:fillRef idx="0">
            <a:schemeClr val="accent2"/>
          </a:fillRef>
          <a:effectRef idx="1">
            <a:schemeClr val="accent2"/>
          </a:effectRef>
          <a:fontRef idx="minor">
            <a:schemeClr val="tx1"/>
          </a:fontRef>
        </p:style>
      </p:cxnSp>
      <p:sp>
        <p:nvSpPr>
          <p:cNvPr id="10" name="Rectangle: Rounded Corners 9">
            <a:extLst>
              <a:ext uri="{FF2B5EF4-FFF2-40B4-BE49-F238E27FC236}">
                <a16:creationId xmlns:a16="http://schemas.microsoft.com/office/drawing/2014/main" id="{A5575D37-2EAC-CDA2-B224-22893686B3E9}"/>
              </a:ext>
            </a:extLst>
          </p:cNvPr>
          <p:cNvSpPr/>
          <p:nvPr/>
        </p:nvSpPr>
        <p:spPr>
          <a:xfrm>
            <a:off x="3363002" y="776532"/>
            <a:ext cx="2417995" cy="4745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AE" sz="1800" b="1" dirty="0">
                <a:solidFill>
                  <a:schemeClr val="bg1"/>
                </a:solidFill>
                <a:effectLst/>
                <a:ea typeface="Calibri" panose="020F0502020204030204" pitchFamily="34" charset="0"/>
                <a:cs typeface="Times New Roman" panose="02020603050405020304" pitchFamily="18" charset="0"/>
              </a:rPr>
              <a:t>الكويت</a:t>
            </a:r>
            <a:endParaRPr lang="en-US" sz="1200" b="1" dirty="0">
              <a:solidFill>
                <a:schemeClr val="bg1"/>
              </a:solidFill>
            </a:endParaRPr>
          </a:p>
        </p:txBody>
      </p:sp>
    </p:spTree>
    <p:extLst>
      <p:ext uri="{BB962C8B-B14F-4D97-AF65-F5344CB8AC3E}">
        <p14:creationId xmlns:p14="http://schemas.microsoft.com/office/powerpoint/2010/main" val="436321477"/>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B2895BD-C54E-46BC-AD6B-BD4396E522AD}"/>
              </a:ext>
            </a:extLst>
          </p:cNvPr>
          <p:cNvSpPr>
            <a:spLocks noGrp="1"/>
          </p:cNvSpPr>
          <p:nvPr>
            <p:ph type="sldNum" sz="quarter" idx="12"/>
          </p:nvPr>
        </p:nvSpPr>
        <p:spPr>
          <a:xfrm>
            <a:off x="6553200" y="5296959"/>
            <a:ext cx="2133600" cy="304271"/>
          </a:xfrm>
        </p:spPr>
        <p:txBody>
          <a:bodyPr/>
          <a:lstStyle/>
          <a:p>
            <a:fld id="{1ED03F14-A2D4-9D42-A4F0-DD96C29FEE96}" type="slidenum">
              <a:rPr lang="en-US" smtClean="0">
                <a:solidFill>
                  <a:schemeClr val="tx1"/>
                </a:solidFill>
              </a:rPr>
              <a:t>11</a:t>
            </a:fld>
            <a:endParaRPr lang="en-US" dirty="0">
              <a:solidFill>
                <a:schemeClr val="tx1"/>
              </a:solidFill>
            </a:endParaRPr>
          </a:p>
        </p:txBody>
      </p:sp>
      <p:sp>
        <p:nvSpPr>
          <p:cNvPr id="5" name="TextBox 4">
            <a:extLst>
              <a:ext uri="{FF2B5EF4-FFF2-40B4-BE49-F238E27FC236}">
                <a16:creationId xmlns:a16="http://schemas.microsoft.com/office/drawing/2014/main" id="{9E312A7F-2AB6-5296-6082-2B026AE2E458}"/>
              </a:ext>
            </a:extLst>
          </p:cNvPr>
          <p:cNvSpPr txBox="1"/>
          <p:nvPr/>
        </p:nvSpPr>
        <p:spPr>
          <a:xfrm>
            <a:off x="708454" y="1427368"/>
            <a:ext cx="7978346" cy="1600438"/>
          </a:xfrm>
          <a:prstGeom prst="rect">
            <a:avLst/>
          </a:prstGeom>
          <a:noFill/>
        </p:spPr>
        <p:txBody>
          <a:bodyPr wrap="square">
            <a:spAutoFit/>
          </a:bodyPr>
          <a:lstStyle/>
          <a:p>
            <a:pPr algn="just" rtl="1"/>
            <a:r>
              <a:rPr lang="ar-SA" sz="1400" b="1" dirty="0">
                <a:solidFill>
                  <a:schemeClr val="tx2">
                    <a:lumMod val="50000"/>
                  </a:schemeClr>
                </a:solidFill>
                <a:ea typeface="Calibri" panose="020F0502020204030204" pitchFamily="34" charset="0"/>
                <a:cs typeface="Times New Roman" panose="02020603050405020304" pitchFamily="18" charset="0"/>
              </a:rPr>
              <a:t>تم تطوير منهجية مسح دخل وإنفاق الأسر لعام (2019 و2021) وذلك بالاستناد إلى تأسيس منصة إلكترونية، إضافة إلى استخدام الهواتف ووسائل التواصل الاجتماعي مثل (الواتس اب) للاتصال مع الأسر لجمع البيانات الخاصة بالدخل والإنفاق خلال فترة جمع البيانات في المرحلة الثانية لاستكمال أعمال المسح. كما تم كذلك إجراء مسح حول تأثير جائحة كوفيد-19 على السلوك الاستهلاكي ودخل الأسرة.</a:t>
            </a:r>
          </a:p>
          <a:p>
            <a:pPr algn="just" rtl="1"/>
            <a:endParaRPr lang="ar-SA" sz="1400" b="1" dirty="0">
              <a:solidFill>
                <a:schemeClr val="tx2">
                  <a:lumMod val="50000"/>
                </a:schemeClr>
              </a:solidFill>
              <a:ea typeface="Calibri" panose="020F0502020204030204" pitchFamily="34" charset="0"/>
              <a:cs typeface="Times New Roman" panose="02020603050405020304" pitchFamily="18" charset="0"/>
            </a:endParaRPr>
          </a:p>
          <a:p>
            <a:pPr algn="just" rtl="1"/>
            <a:r>
              <a:rPr lang="ar-SA" sz="1400" b="1" dirty="0">
                <a:solidFill>
                  <a:schemeClr val="tx2">
                    <a:lumMod val="50000"/>
                  </a:schemeClr>
                </a:solidFill>
                <a:ea typeface="Calibri" panose="020F0502020204030204" pitchFamily="34" charset="0"/>
                <a:cs typeface="Times New Roman" panose="02020603050405020304" pitchFamily="18" charset="0"/>
              </a:rPr>
              <a:t>تمثلت أهم السياسات والإجراءات التي تم تبنيها لمواصلة العمل الإحصائي في التركيز على استخدام التقنيات في جمع ونشر البيانات، وكذلك زيادة الإهتمام بالاستفادة من بيانات السجلات الإدارية في كافة الأنشطة، وتعجيل الربط الآلي للجهات المزودة للبيانات. إضافة إلى ذلك، تم الإستعانة بمركز الإحصاء لدول مجلس التعاون لدول الخليج العربية في مجال إنتاج الإحصاءات خلال فترات الإغلاق.</a:t>
            </a:r>
          </a:p>
        </p:txBody>
      </p:sp>
      <p:cxnSp>
        <p:nvCxnSpPr>
          <p:cNvPr id="2" name="Straight Connector 1">
            <a:extLst>
              <a:ext uri="{FF2B5EF4-FFF2-40B4-BE49-F238E27FC236}">
                <a16:creationId xmlns:a16="http://schemas.microsoft.com/office/drawing/2014/main" id="{1D3F123A-017F-8858-169A-42D4892F2C0B}"/>
              </a:ext>
            </a:extLst>
          </p:cNvPr>
          <p:cNvCxnSpPr>
            <a:cxnSpLocks/>
            <a:endCxn id="3" idx="1"/>
          </p:cNvCxnSpPr>
          <p:nvPr/>
        </p:nvCxnSpPr>
        <p:spPr>
          <a:xfrm>
            <a:off x="122419" y="292482"/>
            <a:ext cx="3313153" cy="1"/>
          </a:xfrm>
          <a:prstGeom prst="line">
            <a:avLst/>
          </a:prstGeom>
        </p:spPr>
        <p:style>
          <a:lnRef idx="2">
            <a:schemeClr val="accent2"/>
          </a:lnRef>
          <a:fillRef idx="0">
            <a:schemeClr val="accent2"/>
          </a:fillRef>
          <a:effectRef idx="1">
            <a:schemeClr val="accent2"/>
          </a:effectRef>
          <a:fontRef idx="minor">
            <a:schemeClr val="tx1"/>
          </a:fontRef>
        </p:style>
      </p:cxnSp>
      <p:sp>
        <p:nvSpPr>
          <p:cNvPr id="3" name="TextBox 2">
            <a:extLst>
              <a:ext uri="{FF2B5EF4-FFF2-40B4-BE49-F238E27FC236}">
                <a16:creationId xmlns:a16="http://schemas.microsoft.com/office/drawing/2014/main" id="{B20122C0-DD3F-F49D-7DAD-523FECEE54FF}"/>
              </a:ext>
            </a:extLst>
          </p:cNvPr>
          <p:cNvSpPr txBox="1"/>
          <p:nvPr/>
        </p:nvSpPr>
        <p:spPr>
          <a:xfrm>
            <a:off x="3435572" y="138594"/>
            <a:ext cx="3717652" cy="307777"/>
          </a:xfrm>
          <a:prstGeom prst="rect">
            <a:avLst/>
          </a:prstGeom>
          <a:noFill/>
        </p:spPr>
        <p:txBody>
          <a:bodyPr wrap="square" rtlCol="0">
            <a:spAutoFit/>
          </a:bodyPr>
          <a:lstStyle/>
          <a:p>
            <a:pPr algn="ctr" rtl="1"/>
            <a:r>
              <a:rPr lang="ar-AE" sz="1400" b="1" dirty="0">
                <a:solidFill>
                  <a:schemeClr val="accent6">
                    <a:lumMod val="50000"/>
                  </a:schemeClr>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GE SS Two Light" panose="020A0503020102020204" pitchFamily="18" charset="-78"/>
              </a:rPr>
              <a:t>الاجتماع التاسع مبادرة الإحصاءات العربية "عربستات"</a:t>
            </a:r>
          </a:p>
        </p:txBody>
      </p:sp>
      <p:cxnSp>
        <p:nvCxnSpPr>
          <p:cNvPr id="9" name="Straight Connector 8">
            <a:extLst>
              <a:ext uri="{FF2B5EF4-FFF2-40B4-BE49-F238E27FC236}">
                <a16:creationId xmlns:a16="http://schemas.microsoft.com/office/drawing/2014/main" id="{D9F3F1ED-B965-0EB3-6801-3DEAF26ECC97}"/>
              </a:ext>
            </a:extLst>
          </p:cNvPr>
          <p:cNvCxnSpPr>
            <a:cxnSpLocks/>
            <a:stCxn id="3" idx="3"/>
          </p:cNvCxnSpPr>
          <p:nvPr/>
        </p:nvCxnSpPr>
        <p:spPr>
          <a:xfrm flipV="1">
            <a:off x="7153224" y="292482"/>
            <a:ext cx="1868357" cy="1"/>
          </a:xfrm>
          <a:prstGeom prst="line">
            <a:avLst/>
          </a:prstGeom>
        </p:spPr>
        <p:style>
          <a:lnRef idx="2">
            <a:schemeClr val="accent2"/>
          </a:lnRef>
          <a:fillRef idx="0">
            <a:schemeClr val="accent2"/>
          </a:fillRef>
          <a:effectRef idx="1">
            <a:schemeClr val="accent2"/>
          </a:effectRef>
          <a:fontRef idx="minor">
            <a:schemeClr val="tx1"/>
          </a:fontRef>
        </p:style>
      </p:cxnSp>
      <p:sp>
        <p:nvSpPr>
          <p:cNvPr id="10" name="Rectangle: Rounded Corners 9">
            <a:extLst>
              <a:ext uri="{FF2B5EF4-FFF2-40B4-BE49-F238E27FC236}">
                <a16:creationId xmlns:a16="http://schemas.microsoft.com/office/drawing/2014/main" id="{A5575D37-2EAC-CDA2-B224-22893686B3E9}"/>
              </a:ext>
            </a:extLst>
          </p:cNvPr>
          <p:cNvSpPr/>
          <p:nvPr/>
        </p:nvSpPr>
        <p:spPr>
          <a:xfrm>
            <a:off x="3363002" y="776532"/>
            <a:ext cx="2417995" cy="4745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AE" sz="1800" b="1" dirty="0">
                <a:solidFill>
                  <a:schemeClr val="bg1"/>
                </a:solidFill>
                <a:effectLst/>
                <a:ea typeface="Calibri" panose="020F0502020204030204" pitchFamily="34" charset="0"/>
                <a:cs typeface="Times New Roman" panose="02020603050405020304" pitchFamily="18" charset="0"/>
              </a:rPr>
              <a:t>تابع - الكويت</a:t>
            </a:r>
            <a:endParaRPr lang="en-US" sz="1200" b="1" dirty="0">
              <a:solidFill>
                <a:schemeClr val="bg1"/>
              </a:solidFill>
            </a:endParaRPr>
          </a:p>
        </p:txBody>
      </p:sp>
    </p:spTree>
    <p:extLst>
      <p:ext uri="{BB962C8B-B14F-4D97-AF65-F5344CB8AC3E}">
        <p14:creationId xmlns:p14="http://schemas.microsoft.com/office/powerpoint/2010/main" val="1258038083"/>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B2895BD-C54E-46BC-AD6B-BD4396E522AD}"/>
              </a:ext>
            </a:extLst>
          </p:cNvPr>
          <p:cNvSpPr>
            <a:spLocks noGrp="1"/>
          </p:cNvSpPr>
          <p:nvPr>
            <p:ph type="sldNum" sz="quarter" idx="12"/>
          </p:nvPr>
        </p:nvSpPr>
        <p:spPr>
          <a:xfrm>
            <a:off x="6553200" y="5296959"/>
            <a:ext cx="2133600" cy="304271"/>
          </a:xfrm>
        </p:spPr>
        <p:txBody>
          <a:bodyPr/>
          <a:lstStyle/>
          <a:p>
            <a:fld id="{1ED03F14-A2D4-9D42-A4F0-DD96C29FEE96}" type="slidenum">
              <a:rPr lang="en-US" smtClean="0">
                <a:solidFill>
                  <a:schemeClr val="tx1"/>
                </a:solidFill>
              </a:rPr>
              <a:t>12</a:t>
            </a:fld>
            <a:endParaRPr lang="en-US" dirty="0">
              <a:solidFill>
                <a:schemeClr val="tx1"/>
              </a:solidFill>
            </a:endParaRPr>
          </a:p>
        </p:txBody>
      </p:sp>
      <p:sp>
        <p:nvSpPr>
          <p:cNvPr id="5" name="TextBox 4">
            <a:extLst>
              <a:ext uri="{FF2B5EF4-FFF2-40B4-BE49-F238E27FC236}">
                <a16:creationId xmlns:a16="http://schemas.microsoft.com/office/drawing/2014/main" id="{9E312A7F-2AB6-5296-6082-2B026AE2E458}"/>
              </a:ext>
            </a:extLst>
          </p:cNvPr>
          <p:cNvSpPr txBox="1"/>
          <p:nvPr/>
        </p:nvSpPr>
        <p:spPr>
          <a:xfrm>
            <a:off x="708454" y="1427368"/>
            <a:ext cx="7978346" cy="954107"/>
          </a:xfrm>
          <a:prstGeom prst="rect">
            <a:avLst/>
          </a:prstGeom>
          <a:noFill/>
        </p:spPr>
        <p:txBody>
          <a:bodyPr wrap="square">
            <a:spAutoFit/>
          </a:bodyPr>
          <a:lstStyle/>
          <a:p>
            <a:pPr algn="just" rtl="1"/>
            <a:r>
              <a:rPr lang="ar-SA" sz="1400" b="1" dirty="0">
                <a:solidFill>
                  <a:schemeClr val="tx2">
                    <a:lumMod val="50000"/>
                  </a:schemeClr>
                </a:solidFill>
                <a:ea typeface="Calibri" panose="020F0502020204030204" pitchFamily="34" charset="0"/>
                <a:cs typeface="Times New Roman" panose="02020603050405020304" pitchFamily="18" charset="0"/>
              </a:rPr>
              <a:t>الإجراءات الاحترازية التي اتبعتها الدولة لتتجنب تفشي الجائحة أدت إلى توقف عملية جمع البيانات من خلال المقابلات الشخصية، وعليه تم الاستمرار في عملية جمع البيانات من خلال المقابلة التليفونية مع الأسر، وكذلك تطبيق أسلوب العمل من خلال المنزل إفتراضياً. كما استطاع الجهاز استكمال العمل ببحث الدخل والانفاق والاستهلاك 2019-2020 خلال فترة الجائحة وعرض نتائج البحث وفقاً للموعد المحدد وفقاً للخطة المعدة في وقت سابق.</a:t>
            </a:r>
          </a:p>
        </p:txBody>
      </p:sp>
      <p:cxnSp>
        <p:nvCxnSpPr>
          <p:cNvPr id="2" name="Straight Connector 1">
            <a:extLst>
              <a:ext uri="{FF2B5EF4-FFF2-40B4-BE49-F238E27FC236}">
                <a16:creationId xmlns:a16="http://schemas.microsoft.com/office/drawing/2014/main" id="{1D3F123A-017F-8858-169A-42D4892F2C0B}"/>
              </a:ext>
            </a:extLst>
          </p:cNvPr>
          <p:cNvCxnSpPr>
            <a:cxnSpLocks/>
            <a:endCxn id="3" idx="1"/>
          </p:cNvCxnSpPr>
          <p:nvPr/>
        </p:nvCxnSpPr>
        <p:spPr>
          <a:xfrm>
            <a:off x="122419" y="292482"/>
            <a:ext cx="3313153" cy="1"/>
          </a:xfrm>
          <a:prstGeom prst="line">
            <a:avLst/>
          </a:prstGeom>
        </p:spPr>
        <p:style>
          <a:lnRef idx="2">
            <a:schemeClr val="accent2"/>
          </a:lnRef>
          <a:fillRef idx="0">
            <a:schemeClr val="accent2"/>
          </a:fillRef>
          <a:effectRef idx="1">
            <a:schemeClr val="accent2"/>
          </a:effectRef>
          <a:fontRef idx="minor">
            <a:schemeClr val="tx1"/>
          </a:fontRef>
        </p:style>
      </p:cxnSp>
      <p:sp>
        <p:nvSpPr>
          <p:cNvPr id="3" name="TextBox 2">
            <a:extLst>
              <a:ext uri="{FF2B5EF4-FFF2-40B4-BE49-F238E27FC236}">
                <a16:creationId xmlns:a16="http://schemas.microsoft.com/office/drawing/2014/main" id="{B20122C0-DD3F-F49D-7DAD-523FECEE54FF}"/>
              </a:ext>
            </a:extLst>
          </p:cNvPr>
          <p:cNvSpPr txBox="1"/>
          <p:nvPr/>
        </p:nvSpPr>
        <p:spPr>
          <a:xfrm>
            <a:off x="3435572" y="138594"/>
            <a:ext cx="3717652" cy="307777"/>
          </a:xfrm>
          <a:prstGeom prst="rect">
            <a:avLst/>
          </a:prstGeom>
          <a:noFill/>
        </p:spPr>
        <p:txBody>
          <a:bodyPr wrap="square" rtlCol="0">
            <a:spAutoFit/>
          </a:bodyPr>
          <a:lstStyle/>
          <a:p>
            <a:pPr algn="ctr" rtl="1"/>
            <a:r>
              <a:rPr lang="ar-AE" sz="1400" b="1" dirty="0">
                <a:solidFill>
                  <a:schemeClr val="accent6">
                    <a:lumMod val="50000"/>
                  </a:schemeClr>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GE SS Two Light" panose="020A0503020102020204" pitchFamily="18" charset="-78"/>
              </a:rPr>
              <a:t>الاجتماع التاسع مبادرة الإحصاءات العربية "عربستات"</a:t>
            </a:r>
          </a:p>
        </p:txBody>
      </p:sp>
      <p:cxnSp>
        <p:nvCxnSpPr>
          <p:cNvPr id="9" name="Straight Connector 8">
            <a:extLst>
              <a:ext uri="{FF2B5EF4-FFF2-40B4-BE49-F238E27FC236}">
                <a16:creationId xmlns:a16="http://schemas.microsoft.com/office/drawing/2014/main" id="{D9F3F1ED-B965-0EB3-6801-3DEAF26ECC97}"/>
              </a:ext>
            </a:extLst>
          </p:cNvPr>
          <p:cNvCxnSpPr>
            <a:cxnSpLocks/>
            <a:stCxn id="3" idx="3"/>
          </p:cNvCxnSpPr>
          <p:nvPr/>
        </p:nvCxnSpPr>
        <p:spPr>
          <a:xfrm flipV="1">
            <a:off x="7153224" y="292482"/>
            <a:ext cx="1868357" cy="1"/>
          </a:xfrm>
          <a:prstGeom prst="line">
            <a:avLst/>
          </a:prstGeom>
        </p:spPr>
        <p:style>
          <a:lnRef idx="2">
            <a:schemeClr val="accent2"/>
          </a:lnRef>
          <a:fillRef idx="0">
            <a:schemeClr val="accent2"/>
          </a:fillRef>
          <a:effectRef idx="1">
            <a:schemeClr val="accent2"/>
          </a:effectRef>
          <a:fontRef idx="minor">
            <a:schemeClr val="tx1"/>
          </a:fontRef>
        </p:style>
      </p:cxnSp>
      <p:sp>
        <p:nvSpPr>
          <p:cNvPr id="10" name="Rectangle: Rounded Corners 9">
            <a:extLst>
              <a:ext uri="{FF2B5EF4-FFF2-40B4-BE49-F238E27FC236}">
                <a16:creationId xmlns:a16="http://schemas.microsoft.com/office/drawing/2014/main" id="{A5575D37-2EAC-CDA2-B224-22893686B3E9}"/>
              </a:ext>
            </a:extLst>
          </p:cNvPr>
          <p:cNvSpPr/>
          <p:nvPr/>
        </p:nvSpPr>
        <p:spPr>
          <a:xfrm>
            <a:off x="3363002" y="776532"/>
            <a:ext cx="2417995" cy="4745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AE" sz="1800" b="1" dirty="0">
                <a:solidFill>
                  <a:schemeClr val="bg1"/>
                </a:solidFill>
                <a:effectLst/>
                <a:ea typeface="Calibri" panose="020F0502020204030204" pitchFamily="34" charset="0"/>
                <a:cs typeface="Times New Roman" panose="02020603050405020304" pitchFamily="18" charset="0"/>
              </a:rPr>
              <a:t>مصر</a:t>
            </a:r>
            <a:endParaRPr lang="en-US" sz="1200" b="1" dirty="0">
              <a:solidFill>
                <a:schemeClr val="bg1"/>
              </a:solidFill>
            </a:endParaRPr>
          </a:p>
        </p:txBody>
      </p:sp>
      <p:sp>
        <p:nvSpPr>
          <p:cNvPr id="6" name="Rectangle: Rounded Corners 5">
            <a:extLst>
              <a:ext uri="{FF2B5EF4-FFF2-40B4-BE49-F238E27FC236}">
                <a16:creationId xmlns:a16="http://schemas.microsoft.com/office/drawing/2014/main" id="{8F9947B9-1AB0-DF61-2214-4A016AD606EE}"/>
              </a:ext>
            </a:extLst>
          </p:cNvPr>
          <p:cNvSpPr/>
          <p:nvPr/>
        </p:nvSpPr>
        <p:spPr>
          <a:xfrm>
            <a:off x="3515402" y="2524342"/>
            <a:ext cx="2417995" cy="4745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AE" sz="1800" b="1" dirty="0">
                <a:solidFill>
                  <a:schemeClr val="bg1"/>
                </a:solidFill>
                <a:effectLst/>
                <a:ea typeface="Calibri" panose="020F0502020204030204" pitchFamily="34" charset="0"/>
                <a:cs typeface="Times New Roman" panose="02020603050405020304" pitchFamily="18" charset="0"/>
              </a:rPr>
              <a:t>اليمن</a:t>
            </a:r>
            <a:endParaRPr lang="en-US" sz="1200" b="1" dirty="0">
              <a:solidFill>
                <a:schemeClr val="bg1"/>
              </a:solidFill>
            </a:endParaRPr>
          </a:p>
        </p:txBody>
      </p:sp>
      <p:sp>
        <p:nvSpPr>
          <p:cNvPr id="8" name="TextBox 7">
            <a:extLst>
              <a:ext uri="{FF2B5EF4-FFF2-40B4-BE49-F238E27FC236}">
                <a16:creationId xmlns:a16="http://schemas.microsoft.com/office/drawing/2014/main" id="{D23D415F-D616-E06C-B9FF-9F6C28E69687}"/>
              </a:ext>
            </a:extLst>
          </p:cNvPr>
          <p:cNvSpPr txBox="1"/>
          <p:nvPr/>
        </p:nvSpPr>
        <p:spPr>
          <a:xfrm>
            <a:off x="708454" y="3425043"/>
            <a:ext cx="7978346" cy="307777"/>
          </a:xfrm>
          <a:prstGeom prst="rect">
            <a:avLst/>
          </a:prstGeom>
          <a:noFill/>
        </p:spPr>
        <p:txBody>
          <a:bodyPr wrap="square">
            <a:spAutoFit/>
          </a:bodyPr>
          <a:lstStyle/>
          <a:p>
            <a:pPr algn="just" rtl="1"/>
            <a:r>
              <a:rPr lang="ar-SA" sz="1400" b="1" dirty="0">
                <a:solidFill>
                  <a:schemeClr val="tx2">
                    <a:lumMod val="50000"/>
                  </a:schemeClr>
                </a:solidFill>
                <a:ea typeface="Calibri" panose="020F0502020204030204" pitchFamily="34" charset="0"/>
                <a:cs typeface="Times New Roman" panose="02020603050405020304" pitchFamily="18" charset="0"/>
              </a:rPr>
              <a:t>لم يتم رصد أية مسوحات بسبب صعوبة النزول إلى الميدان، نتيجة الأغلاق التام لجميع المؤسسات المعنية في المسح.</a:t>
            </a:r>
          </a:p>
        </p:txBody>
      </p:sp>
    </p:spTree>
    <p:extLst>
      <p:ext uri="{BB962C8B-B14F-4D97-AF65-F5344CB8AC3E}">
        <p14:creationId xmlns:p14="http://schemas.microsoft.com/office/powerpoint/2010/main" val="2417634401"/>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B2895BD-C54E-46BC-AD6B-BD4396E522AD}"/>
              </a:ext>
            </a:extLst>
          </p:cNvPr>
          <p:cNvSpPr>
            <a:spLocks noGrp="1"/>
          </p:cNvSpPr>
          <p:nvPr>
            <p:ph type="sldNum" sz="quarter" idx="12"/>
          </p:nvPr>
        </p:nvSpPr>
        <p:spPr>
          <a:xfrm>
            <a:off x="6553200" y="5296959"/>
            <a:ext cx="2133600" cy="304271"/>
          </a:xfrm>
        </p:spPr>
        <p:txBody>
          <a:bodyPr/>
          <a:lstStyle/>
          <a:p>
            <a:fld id="{1ED03F14-A2D4-9D42-A4F0-DD96C29FEE96}" type="slidenum">
              <a:rPr lang="en-US" smtClean="0">
                <a:solidFill>
                  <a:schemeClr val="tx1"/>
                </a:solidFill>
              </a:rPr>
              <a:t>13</a:t>
            </a:fld>
            <a:endParaRPr lang="en-US" dirty="0">
              <a:solidFill>
                <a:schemeClr val="tx1"/>
              </a:solidFill>
            </a:endParaRPr>
          </a:p>
        </p:txBody>
      </p:sp>
      <p:cxnSp>
        <p:nvCxnSpPr>
          <p:cNvPr id="2" name="Straight Connector 1">
            <a:extLst>
              <a:ext uri="{FF2B5EF4-FFF2-40B4-BE49-F238E27FC236}">
                <a16:creationId xmlns:a16="http://schemas.microsoft.com/office/drawing/2014/main" id="{1D3F123A-017F-8858-169A-42D4892F2C0B}"/>
              </a:ext>
            </a:extLst>
          </p:cNvPr>
          <p:cNvCxnSpPr>
            <a:cxnSpLocks/>
            <a:endCxn id="3" idx="1"/>
          </p:cNvCxnSpPr>
          <p:nvPr/>
        </p:nvCxnSpPr>
        <p:spPr>
          <a:xfrm>
            <a:off x="122419" y="292482"/>
            <a:ext cx="3313153" cy="1"/>
          </a:xfrm>
          <a:prstGeom prst="line">
            <a:avLst/>
          </a:prstGeom>
        </p:spPr>
        <p:style>
          <a:lnRef idx="2">
            <a:schemeClr val="accent2"/>
          </a:lnRef>
          <a:fillRef idx="0">
            <a:schemeClr val="accent2"/>
          </a:fillRef>
          <a:effectRef idx="1">
            <a:schemeClr val="accent2"/>
          </a:effectRef>
          <a:fontRef idx="minor">
            <a:schemeClr val="tx1"/>
          </a:fontRef>
        </p:style>
      </p:cxnSp>
      <p:sp>
        <p:nvSpPr>
          <p:cNvPr id="3" name="TextBox 2">
            <a:extLst>
              <a:ext uri="{FF2B5EF4-FFF2-40B4-BE49-F238E27FC236}">
                <a16:creationId xmlns:a16="http://schemas.microsoft.com/office/drawing/2014/main" id="{B20122C0-DD3F-F49D-7DAD-523FECEE54FF}"/>
              </a:ext>
            </a:extLst>
          </p:cNvPr>
          <p:cNvSpPr txBox="1"/>
          <p:nvPr/>
        </p:nvSpPr>
        <p:spPr>
          <a:xfrm>
            <a:off x="3435572" y="138594"/>
            <a:ext cx="3717652" cy="307777"/>
          </a:xfrm>
          <a:prstGeom prst="rect">
            <a:avLst/>
          </a:prstGeom>
          <a:noFill/>
        </p:spPr>
        <p:txBody>
          <a:bodyPr wrap="square" rtlCol="0">
            <a:spAutoFit/>
          </a:bodyPr>
          <a:lstStyle/>
          <a:p>
            <a:pPr algn="ctr" rtl="1"/>
            <a:r>
              <a:rPr lang="ar-AE" sz="1400" b="1" dirty="0">
                <a:solidFill>
                  <a:schemeClr val="accent6">
                    <a:lumMod val="50000"/>
                  </a:schemeClr>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GE SS Two Light" panose="020A0503020102020204" pitchFamily="18" charset="-78"/>
              </a:rPr>
              <a:t>الاجتماع التاسع مبادرة الإحصاءات العربية "عربستات"</a:t>
            </a:r>
          </a:p>
        </p:txBody>
      </p:sp>
      <p:cxnSp>
        <p:nvCxnSpPr>
          <p:cNvPr id="9" name="Straight Connector 8">
            <a:extLst>
              <a:ext uri="{FF2B5EF4-FFF2-40B4-BE49-F238E27FC236}">
                <a16:creationId xmlns:a16="http://schemas.microsoft.com/office/drawing/2014/main" id="{D9F3F1ED-B965-0EB3-6801-3DEAF26ECC97}"/>
              </a:ext>
            </a:extLst>
          </p:cNvPr>
          <p:cNvCxnSpPr>
            <a:cxnSpLocks/>
            <a:stCxn id="3" idx="3"/>
          </p:cNvCxnSpPr>
          <p:nvPr/>
        </p:nvCxnSpPr>
        <p:spPr>
          <a:xfrm flipV="1">
            <a:off x="7153224" y="292482"/>
            <a:ext cx="1868357" cy="1"/>
          </a:xfrm>
          <a:prstGeom prst="line">
            <a:avLst/>
          </a:prstGeom>
        </p:spPr>
        <p:style>
          <a:lnRef idx="2">
            <a:schemeClr val="accent2"/>
          </a:lnRef>
          <a:fillRef idx="0">
            <a:schemeClr val="accent2"/>
          </a:fillRef>
          <a:effectRef idx="1">
            <a:schemeClr val="accent2"/>
          </a:effectRef>
          <a:fontRef idx="minor">
            <a:schemeClr val="tx1"/>
          </a:fontRef>
        </p:style>
      </p:cxnSp>
      <p:graphicFrame>
        <p:nvGraphicFramePr>
          <p:cNvPr id="14" name="Table 13">
            <a:extLst>
              <a:ext uri="{FF2B5EF4-FFF2-40B4-BE49-F238E27FC236}">
                <a16:creationId xmlns:a16="http://schemas.microsoft.com/office/drawing/2014/main" id="{3EE96C96-6573-B595-E914-F23BD77E1FC4}"/>
              </a:ext>
            </a:extLst>
          </p:cNvPr>
          <p:cNvGraphicFramePr>
            <a:graphicFrameLocks noGrp="1"/>
          </p:cNvGraphicFramePr>
          <p:nvPr>
            <p:extLst>
              <p:ext uri="{D42A27DB-BD31-4B8C-83A1-F6EECF244321}">
                <p14:modId xmlns:p14="http://schemas.microsoft.com/office/powerpoint/2010/main" val="1020196723"/>
              </p:ext>
            </p:extLst>
          </p:nvPr>
        </p:nvGraphicFramePr>
        <p:xfrm>
          <a:off x="996777" y="969778"/>
          <a:ext cx="7925949" cy="4146251"/>
        </p:xfrm>
        <a:graphic>
          <a:graphicData uri="http://schemas.openxmlformats.org/drawingml/2006/table">
            <a:tbl>
              <a:tblPr rtl="1" firstRow="1" firstCol="1" bandRow="1">
                <a:tableStyleId>{5C22544A-7EE6-4342-B048-85BDC9FD1C3A}</a:tableStyleId>
              </a:tblPr>
              <a:tblGrid>
                <a:gridCol w="1074354">
                  <a:extLst>
                    <a:ext uri="{9D8B030D-6E8A-4147-A177-3AD203B41FA5}">
                      <a16:colId xmlns:a16="http://schemas.microsoft.com/office/drawing/2014/main" val="773003498"/>
                    </a:ext>
                  </a:extLst>
                </a:gridCol>
                <a:gridCol w="791403">
                  <a:extLst>
                    <a:ext uri="{9D8B030D-6E8A-4147-A177-3AD203B41FA5}">
                      <a16:colId xmlns:a16="http://schemas.microsoft.com/office/drawing/2014/main" val="1033124538"/>
                    </a:ext>
                  </a:extLst>
                </a:gridCol>
                <a:gridCol w="894393">
                  <a:extLst>
                    <a:ext uri="{9D8B030D-6E8A-4147-A177-3AD203B41FA5}">
                      <a16:colId xmlns:a16="http://schemas.microsoft.com/office/drawing/2014/main" val="317380139"/>
                    </a:ext>
                  </a:extLst>
                </a:gridCol>
                <a:gridCol w="896562">
                  <a:extLst>
                    <a:ext uri="{9D8B030D-6E8A-4147-A177-3AD203B41FA5}">
                      <a16:colId xmlns:a16="http://schemas.microsoft.com/office/drawing/2014/main" val="1794147161"/>
                    </a:ext>
                  </a:extLst>
                </a:gridCol>
                <a:gridCol w="4269237">
                  <a:extLst>
                    <a:ext uri="{9D8B030D-6E8A-4147-A177-3AD203B41FA5}">
                      <a16:colId xmlns:a16="http://schemas.microsoft.com/office/drawing/2014/main" val="3926788418"/>
                    </a:ext>
                  </a:extLst>
                </a:gridCol>
              </a:tblGrid>
              <a:tr h="185394">
                <a:tc>
                  <a:txBody>
                    <a:bodyPr/>
                    <a:lstStyle/>
                    <a:p>
                      <a:pPr algn="ctr" rtl="1">
                        <a:lnSpc>
                          <a:spcPct val="115000"/>
                        </a:lnSpc>
                        <a:spcAft>
                          <a:spcPts val="1000"/>
                        </a:spcAft>
                      </a:pPr>
                      <a:r>
                        <a:rPr lang="ar-AE" sz="1000">
                          <a:effectLst/>
                        </a:rPr>
                        <a:t>الدول</a:t>
                      </a:r>
                      <a:endParaRPr lang="en-AE" sz="1000">
                        <a:effectLst/>
                        <a:latin typeface="Calibri" panose="020F0502020204030204" pitchFamily="34" charset="0"/>
                        <a:ea typeface="Calibri" panose="020F0502020204030204" pitchFamily="34" charset="0"/>
                        <a:cs typeface="Arial" panose="020B0604020202020204" pitchFamily="34" charset="0"/>
                      </a:endParaRPr>
                    </a:p>
                  </a:txBody>
                  <a:tcPr marL="36377" marR="36377" marT="0" marB="0" anchor="ctr"/>
                </a:tc>
                <a:tc>
                  <a:txBody>
                    <a:bodyPr/>
                    <a:lstStyle/>
                    <a:p>
                      <a:pPr algn="ctr" rtl="1">
                        <a:lnSpc>
                          <a:spcPct val="115000"/>
                        </a:lnSpc>
                        <a:spcAft>
                          <a:spcPts val="1000"/>
                        </a:spcAft>
                      </a:pPr>
                      <a:r>
                        <a:rPr lang="ar-AE" sz="1000">
                          <a:effectLst/>
                        </a:rPr>
                        <a:t>مرتفع</a:t>
                      </a:r>
                      <a:endParaRPr lang="en-AE" sz="1000">
                        <a:effectLst/>
                        <a:latin typeface="Calibri" panose="020F0502020204030204" pitchFamily="34" charset="0"/>
                        <a:ea typeface="Calibri" panose="020F0502020204030204" pitchFamily="34" charset="0"/>
                        <a:cs typeface="Arial" panose="020B0604020202020204" pitchFamily="34" charset="0"/>
                      </a:endParaRPr>
                    </a:p>
                  </a:txBody>
                  <a:tcPr marL="36377" marR="36377" marT="0" marB="0" anchor="ctr"/>
                </a:tc>
                <a:tc>
                  <a:txBody>
                    <a:bodyPr/>
                    <a:lstStyle/>
                    <a:p>
                      <a:pPr algn="ctr" rtl="1">
                        <a:lnSpc>
                          <a:spcPct val="115000"/>
                        </a:lnSpc>
                        <a:spcAft>
                          <a:spcPts val="1000"/>
                        </a:spcAft>
                      </a:pPr>
                      <a:r>
                        <a:rPr lang="ar-AE" sz="1000">
                          <a:effectLst/>
                        </a:rPr>
                        <a:t>متوسط</a:t>
                      </a:r>
                      <a:endParaRPr lang="en-AE" sz="1000">
                        <a:effectLst/>
                        <a:latin typeface="Calibri" panose="020F0502020204030204" pitchFamily="34" charset="0"/>
                        <a:ea typeface="Calibri" panose="020F0502020204030204" pitchFamily="34" charset="0"/>
                        <a:cs typeface="Arial" panose="020B0604020202020204" pitchFamily="34" charset="0"/>
                      </a:endParaRPr>
                    </a:p>
                  </a:txBody>
                  <a:tcPr marL="36377" marR="36377" marT="0" marB="0" anchor="ctr"/>
                </a:tc>
                <a:tc>
                  <a:txBody>
                    <a:bodyPr/>
                    <a:lstStyle/>
                    <a:p>
                      <a:pPr algn="ctr" rtl="1">
                        <a:lnSpc>
                          <a:spcPct val="115000"/>
                        </a:lnSpc>
                        <a:spcAft>
                          <a:spcPts val="1000"/>
                        </a:spcAft>
                      </a:pPr>
                      <a:r>
                        <a:rPr lang="ar-AE" sz="1000">
                          <a:effectLst/>
                        </a:rPr>
                        <a:t>غير ملحوظ</a:t>
                      </a:r>
                      <a:endParaRPr lang="en-AE" sz="1000">
                        <a:effectLst/>
                        <a:latin typeface="Calibri" panose="020F0502020204030204" pitchFamily="34" charset="0"/>
                        <a:ea typeface="Calibri" panose="020F0502020204030204" pitchFamily="34" charset="0"/>
                        <a:cs typeface="Arial" panose="020B0604020202020204" pitchFamily="34" charset="0"/>
                      </a:endParaRPr>
                    </a:p>
                  </a:txBody>
                  <a:tcPr marL="36377" marR="36377" marT="0" marB="0" anchor="ctr"/>
                </a:tc>
                <a:tc>
                  <a:txBody>
                    <a:bodyPr/>
                    <a:lstStyle/>
                    <a:p>
                      <a:pPr algn="ctr" rtl="1">
                        <a:lnSpc>
                          <a:spcPct val="115000"/>
                        </a:lnSpc>
                        <a:spcAft>
                          <a:spcPts val="1000"/>
                        </a:spcAft>
                      </a:pPr>
                      <a:r>
                        <a:rPr lang="ar-AE" sz="1000">
                          <a:effectLst/>
                        </a:rPr>
                        <a:t>ملاحظات</a:t>
                      </a:r>
                      <a:endParaRPr lang="en-AE" sz="1000">
                        <a:effectLst/>
                        <a:latin typeface="Calibri" panose="020F0502020204030204" pitchFamily="34" charset="0"/>
                        <a:ea typeface="Calibri" panose="020F0502020204030204" pitchFamily="34" charset="0"/>
                        <a:cs typeface="Arial" panose="020B0604020202020204" pitchFamily="34" charset="0"/>
                      </a:endParaRPr>
                    </a:p>
                  </a:txBody>
                  <a:tcPr marL="36377" marR="36377" marT="0" marB="0" anchor="ctr"/>
                </a:tc>
                <a:extLst>
                  <a:ext uri="{0D108BD9-81ED-4DB2-BD59-A6C34878D82A}">
                    <a16:rowId xmlns:a16="http://schemas.microsoft.com/office/drawing/2014/main" val="4035187463"/>
                  </a:ext>
                </a:extLst>
              </a:tr>
              <a:tr h="589132">
                <a:tc>
                  <a:txBody>
                    <a:bodyPr/>
                    <a:lstStyle/>
                    <a:p>
                      <a:pPr marL="71755" marR="71755" algn="ctr" rtl="1">
                        <a:lnSpc>
                          <a:spcPct val="115000"/>
                        </a:lnSpc>
                        <a:spcAft>
                          <a:spcPts val="1000"/>
                        </a:spcAft>
                      </a:pPr>
                      <a:r>
                        <a:rPr lang="ar-SA" sz="1000">
                          <a:effectLst/>
                        </a:rPr>
                        <a:t>الأردن</a:t>
                      </a:r>
                      <a:endParaRPr lang="en-AE" sz="1000">
                        <a:effectLst/>
                        <a:latin typeface="Calibri" panose="020F0502020204030204" pitchFamily="34" charset="0"/>
                        <a:ea typeface="Calibri" panose="020F0502020204030204" pitchFamily="34" charset="0"/>
                        <a:cs typeface="Arial" panose="020B0604020202020204" pitchFamily="34" charset="0"/>
                      </a:endParaRPr>
                    </a:p>
                  </a:txBody>
                  <a:tcPr marL="36377" marR="36377" marT="0" marB="0" vert="vert270" anchor="ctr"/>
                </a:tc>
                <a:tc>
                  <a:txBody>
                    <a:bodyPr/>
                    <a:lstStyle/>
                    <a:p>
                      <a:pPr algn="ctr" rtl="1">
                        <a:lnSpc>
                          <a:spcPct val="115000"/>
                        </a:lnSpc>
                        <a:spcAft>
                          <a:spcPts val="1000"/>
                        </a:spcAft>
                      </a:pPr>
                      <a:r>
                        <a:rPr lang="ar-AE" sz="1000">
                          <a:effectLst/>
                        </a:rPr>
                        <a:t> </a:t>
                      </a:r>
                      <a:endParaRPr lang="en-AE" sz="1000">
                        <a:effectLst/>
                        <a:latin typeface="Calibri" panose="020F0502020204030204" pitchFamily="34" charset="0"/>
                        <a:ea typeface="Calibri" panose="020F0502020204030204" pitchFamily="34" charset="0"/>
                        <a:cs typeface="Arial" panose="020B0604020202020204" pitchFamily="34" charset="0"/>
                      </a:endParaRPr>
                    </a:p>
                  </a:txBody>
                  <a:tcPr marL="36377" marR="36377" marT="0" marB="0" anchor="ctr"/>
                </a:tc>
                <a:tc>
                  <a:txBody>
                    <a:bodyPr/>
                    <a:lstStyle/>
                    <a:p>
                      <a:pPr algn="ctr" rtl="1">
                        <a:lnSpc>
                          <a:spcPct val="115000"/>
                        </a:lnSpc>
                        <a:spcAft>
                          <a:spcPts val="1000"/>
                        </a:spcAft>
                      </a:pPr>
                      <a:r>
                        <a:rPr lang="ar-AE" sz="1000">
                          <a:effectLst/>
                        </a:rPr>
                        <a:t>√</a:t>
                      </a:r>
                      <a:endParaRPr lang="en-AE" sz="1000">
                        <a:effectLst/>
                        <a:latin typeface="Calibri" panose="020F0502020204030204" pitchFamily="34" charset="0"/>
                        <a:ea typeface="Calibri" panose="020F0502020204030204" pitchFamily="34" charset="0"/>
                        <a:cs typeface="Arial" panose="020B0604020202020204" pitchFamily="34" charset="0"/>
                      </a:endParaRPr>
                    </a:p>
                  </a:txBody>
                  <a:tcPr marL="36377" marR="36377" marT="0" marB="0" anchor="ctr"/>
                </a:tc>
                <a:tc>
                  <a:txBody>
                    <a:bodyPr/>
                    <a:lstStyle/>
                    <a:p>
                      <a:pPr algn="ctr" rtl="1">
                        <a:lnSpc>
                          <a:spcPct val="115000"/>
                        </a:lnSpc>
                        <a:spcAft>
                          <a:spcPts val="1275"/>
                        </a:spcAft>
                      </a:pPr>
                      <a:r>
                        <a:rPr lang="ar-AE" sz="1000">
                          <a:effectLst/>
                        </a:rPr>
                        <a:t> </a:t>
                      </a:r>
                      <a:endParaRPr lang="en-AE" sz="1000">
                        <a:effectLst/>
                        <a:latin typeface="Calibri" panose="020F0502020204030204" pitchFamily="34" charset="0"/>
                        <a:ea typeface="Calibri" panose="020F0502020204030204" pitchFamily="34" charset="0"/>
                        <a:cs typeface="Arial" panose="020B0604020202020204" pitchFamily="34" charset="0"/>
                      </a:endParaRPr>
                    </a:p>
                  </a:txBody>
                  <a:tcPr marL="36377" marR="36377" marT="0" marB="0" anchor="ctr"/>
                </a:tc>
                <a:tc>
                  <a:txBody>
                    <a:bodyPr/>
                    <a:lstStyle/>
                    <a:p>
                      <a:pPr marL="342900" lvl="0" indent="-342900" algn="just" rtl="1">
                        <a:lnSpc>
                          <a:spcPct val="115000"/>
                        </a:lnSpc>
                        <a:spcAft>
                          <a:spcPts val="300"/>
                        </a:spcAft>
                        <a:buFont typeface="Times New Roman" panose="02020603050405020304" pitchFamily="18" charset="0"/>
                        <a:buChar char="-"/>
                      </a:pPr>
                      <a:r>
                        <a:rPr lang="ar-AE" sz="1000" spc="-20">
                          <a:effectLst/>
                        </a:rPr>
                        <a:t>تأثرت آلية العمل الميداني (جمع البيانات من المنشات) بشكل كبير بسبب الحظر والإغلاقات، وكذلك بسبب الإجراءات الصحية التي التزمت بها المنشات خلال الجائحة.</a:t>
                      </a:r>
                      <a:endParaRPr lang="en-AE" sz="1000">
                        <a:effectLst/>
                      </a:endParaRPr>
                    </a:p>
                    <a:p>
                      <a:pPr marL="342900" lvl="0" indent="-342900" algn="just" rtl="1">
                        <a:lnSpc>
                          <a:spcPct val="115000"/>
                        </a:lnSpc>
                        <a:spcAft>
                          <a:spcPts val="1000"/>
                        </a:spcAft>
                        <a:buFont typeface="Times New Roman" panose="02020603050405020304" pitchFamily="18" charset="0"/>
                        <a:buChar char="-"/>
                      </a:pPr>
                      <a:r>
                        <a:rPr lang="ar-AE" sz="1000">
                          <a:effectLst/>
                        </a:rPr>
                        <a:t>تم معالجة المسوحات الزراعية المؤجلة بعد إنتهاء فترات الإغلاق وتعويض فترة الإغلاق.</a:t>
                      </a:r>
                      <a:endParaRPr lang="en-AE" sz="1000">
                        <a:effectLst/>
                        <a:latin typeface="Calibri" panose="020F0502020204030204" pitchFamily="34" charset="0"/>
                        <a:ea typeface="Calibri" panose="020F0502020204030204" pitchFamily="34" charset="0"/>
                        <a:cs typeface="Arial" panose="020B0604020202020204" pitchFamily="34" charset="0"/>
                      </a:endParaRPr>
                    </a:p>
                  </a:txBody>
                  <a:tcPr marL="36377" marR="36377" marT="0" marB="0" anchor="ctr"/>
                </a:tc>
                <a:extLst>
                  <a:ext uri="{0D108BD9-81ED-4DB2-BD59-A6C34878D82A}">
                    <a16:rowId xmlns:a16="http://schemas.microsoft.com/office/drawing/2014/main" val="1265537014"/>
                  </a:ext>
                </a:extLst>
              </a:tr>
              <a:tr h="780595">
                <a:tc>
                  <a:txBody>
                    <a:bodyPr/>
                    <a:lstStyle/>
                    <a:p>
                      <a:pPr marL="71755" marR="71755" algn="ctr" rtl="1">
                        <a:lnSpc>
                          <a:spcPct val="115000"/>
                        </a:lnSpc>
                        <a:spcAft>
                          <a:spcPts val="1000"/>
                        </a:spcAft>
                      </a:pPr>
                      <a:r>
                        <a:rPr lang="ar-SA" sz="1000">
                          <a:effectLst/>
                        </a:rPr>
                        <a:t>البحرين</a:t>
                      </a:r>
                      <a:endParaRPr lang="en-AE" sz="1000">
                        <a:effectLst/>
                        <a:latin typeface="Calibri" panose="020F0502020204030204" pitchFamily="34" charset="0"/>
                        <a:ea typeface="Calibri" panose="020F0502020204030204" pitchFamily="34" charset="0"/>
                        <a:cs typeface="Arial" panose="020B0604020202020204" pitchFamily="34" charset="0"/>
                      </a:endParaRPr>
                    </a:p>
                  </a:txBody>
                  <a:tcPr marL="36377" marR="36377" marT="0" marB="0" vert="vert270" anchor="ctr"/>
                </a:tc>
                <a:tc>
                  <a:txBody>
                    <a:bodyPr/>
                    <a:lstStyle/>
                    <a:p>
                      <a:pPr algn="ctr" rtl="1">
                        <a:lnSpc>
                          <a:spcPct val="115000"/>
                        </a:lnSpc>
                        <a:spcAft>
                          <a:spcPts val="1000"/>
                        </a:spcAft>
                      </a:pPr>
                      <a:r>
                        <a:rPr lang="ar-AE" sz="1000">
                          <a:effectLst/>
                        </a:rPr>
                        <a:t> </a:t>
                      </a:r>
                      <a:endParaRPr lang="en-AE" sz="1000">
                        <a:effectLst/>
                        <a:latin typeface="Calibri" panose="020F0502020204030204" pitchFamily="34" charset="0"/>
                        <a:ea typeface="Calibri" panose="020F0502020204030204" pitchFamily="34" charset="0"/>
                        <a:cs typeface="Arial" panose="020B0604020202020204" pitchFamily="34" charset="0"/>
                      </a:endParaRPr>
                    </a:p>
                  </a:txBody>
                  <a:tcPr marL="36377" marR="36377" marT="0" marB="0" anchor="ctr"/>
                </a:tc>
                <a:tc>
                  <a:txBody>
                    <a:bodyPr/>
                    <a:lstStyle/>
                    <a:p>
                      <a:pPr algn="ctr" rtl="1">
                        <a:lnSpc>
                          <a:spcPct val="115000"/>
                        </a:lnSpc>
                        <a:spcAft>
                          <a:spcPts val="1000"/>
                        </a:spcAft>
                      </a:pPr>
                      <a:r>
                        <a:rPr lang="ar-AE" sz="1000">
                          <a:effectLst/>
                        </a:rPr>
                        <a:t> </a:t>
                      </a:r>
                      <a:endParaRPr lang="en-AE" sz="1000">
                        <a:effectLst/>
                        <a:latin typeface="Calibri" panose="020F0502020204030204" pitchFamily="34" charset="0"/>
                        <a:ea typeface="Calibri" panose="020F0502020204030204" pitchFamily="34" charset="0"/>
                        <a:cs typeface="Arial" panose="020B0604020202020204" pitchFamily="34" charset="0"/>
                      </a:endParaRPr>
                    </a:p>
                  </a:txBody>
                  <a:tcPr marL="36377" marR="36377" marT="0" marB="0" anchor="ctr"/>
                </a:tc>
                <a:tc>
                  <a:txBody>
                    <a:bodyPr/>
                    <a:lstStyle/>
                    <a:p>
                      <a:pPr algn="ctr" rtl="1">
                        <a:lnSpc>
                          <a:spcPct val="115000"/>
                        </a:lnSpc>
                        <a:spcAft>
                          <a:spcPts val="1275"/>
                        </a:spcAft>
                      </a:pPr>
                      <a:r>
                        <a:rPr lang="ar-AE" sz="1000">
                          <a:effectLst/>
                        </a:rPr>
                        <a:t>√</a:t>
                      </a:r>
                      <a:endParaRPr lang="en-AE" sz="1000">
                        <a:effectLst/>
                        <a:latin typeface="Calibri" panose="020F0502020204030204" pitchFamily="34" charset="0"/>
                        <a:ea typeface="Calibri" panose="020F0502020204030204" pitchFamily="34" charset="0"/>
                        <a:cs typeface="Arial" panose="020B0604020202020204" pitchFamily="34" charset="0"/>
                      </a:endParaRPr>
                    </a:p>
                  </a:txBody>
                  <a:tcPr marL="36377" marR="36377" marT="0" marB="0" anchor="ctr"/>
                </a:tc>
                <a:tc>
                  <a:txBody>
                    <a:bodyPr/>
                    <a:lstStyle/>
                    <a:p>
                      <a:pPr marL="342900" lvl="0" indent="-342900" algn="just" rtl="1">
                        <a:lnSpc>
                          <a:spcPct val="115000"/>
                        </a:lnSpc>
                        <a:spcAft>
                          <a:spcPts val="300"/>
                        </a:spcAft>
                        <a:buFont typeface="Times New Roman" panose="02020603050405020304" pitchFamily="18" charset="0"/>
                        <a:buChar char="-"/>
                      </a:pPr>
                      <a:r>
                        <a:rPr lang="ar-AE" sz="1000">
                          <a:effectLst/>
                        </a:rPr>
                        <a:t>لم يتأثر العمل الاحصائي بشكل كبير نتيجة وجود نظام إحصائي وقواعد معلوماتية قادرة على إعداد المؤشرات المطلوبة، إضافة إلى وجود السجلات الإدارية.</a:t>
                      </a:r>
                      <a:endParaRPr lang="en-AE" sz="1000">
                        <a:effectLst/>
                      </a:endParaRPr>
                    </a:p>
                    <a:p>
                      <a:pPr marL="342900" lvl="0" indent="-342900" algn="just" rtl="1">
                        <a:lnSpc>
                          <a:spcPct val="115000"/>
                        </a:lnSpc>
                        <a:spcAft>
                          <a:spcPts val="300"/>
                        </a:spcAft>
                        <a:buFont typeface="Times New Roman" panose="02020603050405020304" pitchFamily="18" charset="0"/>
                        <a:buChar char="-"/>
                      </a:pPr>
                      <a:r>
                        <a:rPr lang="ar-AE" sz="1000">
                          <a:effectLst/>
                        </a:rPr>
                        <a:t>تم التنسيق الإحصائي مع الجهات المصدرة والمنتجة للبيانات، ما كان له دوراً كبيراً في دعم العملية الإحصائية وعدم تأثرها بشكل كبير بالجائحة.</a:t>
                      </a:r>
                      <a:endParaRPr lang="en-AE" sz="1000">
                        <a:effectLst/>
                        <a:latin typeface="Calibri" panose="020F0502020204030204" pitchFamily="34" charset="0"/>
                        <a:ea typeface="Calibri" panose="020F0502020204030204" pitchFamily="34" charset="0"/>
                        <a:cs typeface="Arial" panose="020B0604020202020204" pitchFamily="34" charset="0"/>
                      </a:endParaRPr>
                    </a:p>
                  </a:txBody>
                  <a:tcPr marL="36377" marR="36377" marT="0" marB="0" anchor="ctr"/>
                </a:tc>
                <a:extLst>
                  <a:ext uri="{0D108BD9-81ED-4DB2-BD59-A6C34878D82A}">
                    <a16:rowId xmlns:a16="http://schemas.microsoft.com/office/drawing/2014/main" val="76241145"/>
                  </a:ext>
                </a:extLst>
              </a:tr>
              <a:tr h="992870">
                <a:tc>
                  <a:txBody>
                    <a:bodyPr/>
                    <a:lstStyle/>
                    <a:p>
                      <a:pPr marL="71755" marR="71755" algn="ctr" rtl="1">
                        <a:lnSpc>
                          <a:spcPct val="115000"/>
                        </a:lnSpc>
                        <a:spcAft>
                          <a:spcPts val="1000"/>
                        </a:spcAft>
                      </a:pPr>
                      <a:r>
                        <a:rPr lang="ar-SA" sz="1000">
                          <a:effectLst/>
                        </a:rPr>
                        <a:t>فلسطين</a:t>
                      </a:r>
                      <a:endParaRPr lang="en-AE" sz="1000">
                        <a:effectLst/>
                        <a:latin typeface="Calibri" panose="020F0502020204030204" pitchFamily="34" charset="0"/>
                        <a:ea typeface="Calibri" panose="020F0502020204030204" pitchFamily="34" charset="0"/>
                        <a:cs typeface="Arial" panose="020B0604020202020204" pitchFamily="34" charset="0"/>
                      </a:endParaRPr>
                    </a:p>
                  </a:txBody>
                  <a:tcPr marL="36377" marR="36377" marT="0" marB="0" vert="vert270" anchor="ctr"/>
                </a:tc>
                <a:tc>
                  <a:txBody>
                    <a:bodyPr/>
                    <a:lstStyle/>
                    <a:p>
                      <a:pPr algn="ctr" rtl="1">
                        <a:lnSpc>
                          <a:spcPct val="115000"/>
                        </a:lnSpc>
                        <a:spcAft>
                          <a:spcPts val="1000"/>
                        </a:spcAft>
                      </a:pPr>
                      <a:r>
                        <a:rPr lang="ar-AE" sz="1000">
                          <a:effectLst/>
                        </a:rPr>
                        <a:t>√</a:t>
                      </a:r>
                      <a:endParaRPr lang="en-AE" sz="1000">
                        <a:effectLst/>
                        <a:latin typeface="Calibri" panose="020F0502020204030204" pitchFamily="34" charset="0"/>
                        <a:ea typeface="Calibri" panose="020F0502020204030204" pitchFamily="34" charset="0"/>
                        <a:cs typeface="Arial" panose="020B0604020202020204" pitchFamily="34" charset="0"/>
                      </a:endParaRPr>
                    </a:p>
                  </a:txBody>
                  <a:tcPr marL="36377" marR="36377" marT="0" marB="0" anchor="ctr"/>
                </a:tc>
                <a:tc>
                  <a:txBody>
                    <a:bodyPr/>
                    <a:lstStyle/>
                    <a:p>
                      <a:pPr algn="ctr" rtl="1">
                        <a:lnSpc>
                          <a:spcPct val="115000"/>
                        </a:lnSpc>
                        <a:spcAft>
                          <a:spcPts val="1000"/>
                        </a:spcAft>
                      </a:pPr>
                      <a:r>
                        <a:rPr lang="ar-AE" sz="1000">
                          <a:effectLst/>
                        </a:rPr>
                        <a:t> </a:t>
                      </a:r>
                      <a:endParaRPr lang="en-AE" sz="1000">
                        <a:effectLst/>
                        <a:latin typeface="Calibri" panose="020F0502020204030204" pitchFamily="34" charset="0"/>
                        <a:ea typeface="Calibri" panose="020F0502020204030204" pitchFamily="34" charset="0"/>
                        <a:cs typeface="Arial" panose="020B0604020202020204" pitchFamily="34" charset="0"/>
                      </a:endParaRPr>
                    </a:p>
                  </a:txBody>
                  <a:tcPr marL="36377" marR="36377" marT="0" marB="0" anchor="ctr"/>
                </a:tc>
                <a:tc>
                  <a:txBody>
                    <a:bodyPr/>
                    <a:lstStyle/>
                    <a:p>
                      <a:pPr algn="ctr" rtl="1">
                        <a:lnSpc>
                          <a:spcPct val="115000"/>
                        </a:lnSpc>
                        <a:spcAft>
                          <a:spcPts val="1275"/>
                        </a:spcAft>
                      </a:pPr>
                      <a:r>
                        <a:rPr lang="ar-AE" sz="1000">
                          <a:effectLst/>
                        </a:rPr>
                        <a:t> </a:t>
                      </a:r>
                      <a:endParaRPr lang="en-AE" sz="1000">
                        <a:effectLst/>
                        <a:latin typeface="Calibri" panose="020F0502020204030204" pitchFamily="34" charset="0"/>
                        <a:ea typeface="Calibri" panose="020F0502020204030204" pitchFamily="34" charset="0"/>
                        <a:cs typeface="Arial" panose="020B0604020202020204" pitchFamily="34" charset="0"/>
                      </a:endParaRPr>
                    </a:p>
                  </a:txBody>
                  <a:tcPr marL="36377" marR="36377" marT="0" marB="0" anchor="ctr"/>
                </a:tc>
                <a:tc>
                  <a:txBody>
                    <a:bodyPr/>
                    <a:lstStyle/>
                    <a:p>
                      <a:pPr marL="342900" lvl="0" indent="-342900" algn="just" rtl="1">
                        <a:lnSpc>
                          <a:spcPct val="115000"/>
                        </a:lnSpc>
                        <a:spcAft>
                          <a:spcPts val="300"/>
                        </a:spcAft>
                        <a:buFont typeface="Times New Roman" panose="02020603050405020304" pitchFamily="18" charset="0"/>
                        <a:buChar char="-"/>
                      </a:pPr>
                      <a:r>
                        <a:rPr lang="ar-AE" sz="1000">
                          <a:effectLst/>
                        </a:rPr>
                        <a:t>تم العمل مع متخذي القرارات وواضعي السياسات بشكل مستمر من خلال توفير بيانات حول أثر جائحة كوفيد-19 على الوضع الاقتصادي والمنشآت الاقتصادية.</a:t>
                      </a:r>
                      <a:endParaRPr lang="en-AE" sz="1000">
                        <a:effectLst/>
                      </a:endParaRPr>
                    </a:p>
                    <a:p>
                      <a:pPr marL="342900" lvl="0" indent="-342900" algn="just" rtl="1">
                        <a:lnSpc>
                          <a:spcPct val="115000"/>
                        </a:lnSpc>
                        <a:spcAft>
                          <a:spcPts val="300"/>
                        </a:spcAft>
                        <a:buFont typeface="Times New Roman" panose="02020603050405020304" pitchFamily="18" charset="0"/>
                        <a:buChar char="-"/>
                      </a:pPr>
                      <a:r>
                        <a:rPr lang="ar-AE" sz="1000" spc="-20">
                          <a:effectLst/>
                        </a:rPr>
                        <a:t>تم إصدار بيانات صحفية حول تقدير الخسائر المتوقعة على الاقتصاد نتيجة الإجراءات الوقائية لمواجهة جائحة كوفيد-19.</a:t>
                      </a:r>
                      <a:endParaRPr lang="en-AE" sz="1000">
                        <a:effectLst/>
                      </a:endParaRPr>
                    </a:p>
                    <a:p>
                      <a:pPr marL="342900" lvl="0" indent="-342900" algn="just" rtl="1">
                        <a:lnSpc>
                          <a:spcPct val="115000"/>
                        </a:lnSpc>
                        <a:spcAft>
                          <a:spcPts val="300"/>
                        </a:spcAft>
                        <a:buFont typeface="Times New Roman" panose="02020603050405020304" pitchFamily="18" charset="0"/>
                        <a:buChar char="-"/>
                      </a:pPr>
                      <a:r>
                        <a:rPr lang="en-US" sz="1000">
                          <a:effectLst/>
                        </a:rPr>
                        <a:t> </a:t>
                      </a:r>
                      <a:r>
                        <a:rPr lang="ar-AE" sz="1000">
                          <a:effectLst/>
                        </a:rPr>
                        <a:t>تم تخصيص مساحة على موقع الجهاز لنشر المؤشرات المختلفة المتعلقة بالوضع الوبائي في فلسطين.</a:t>
                      </a:r>
                      <a:endParaRPr lang="en-AE" sz="1000">
                        <a:effectLst/>
                        <a:latin typeface="Calibri" panose="020F0502020204030204" pitchFamily="34" charset="0"/>
                        <a:ea typeface="Calibri" panose="020F0502020204030204" pitchFamily="34" charset="0"/>
                        <a:cs typeface="Arial" panose="020B0604020202020204" pitchFamily="34" charset="0"/>
                      </a:endParaRPr>
                    </a:p>
                  </a:txBody>
                  <a:tcPr marL="36377" marR="36377" marT="0" marB="0" anchor="ctr"/>
                </a:tc>
                <a:extLst>
                  <a:ext uri="{0D108BD9-81ED-4DB2-BD59-A6C34878D82A}">
                    <a16:rowId xmlns:a16="http://schemas.microsoft.com/office/drawing/2014/main" val="700892253"/>
                  </a:ext>
                </a:extLst>
              </a:tr>
              <a:tr h="1110476">
                <a:tc>
                  <a:txBody>
                    <a:bodyPr/>
                    <a:lstStyle/>
                    <a:p>
                      <a:pPr marL="71755" marR="71755" algn="ctr" rtl="1">
                        <a:lnSpc>
                          <a:spcPct val="115000"/>
                        </a:lnSpc>
                        <a:spcAft>
                          <a:spcPts val="1000"/>
                        </a:spcAft>
                      </a:pPr>
                      <a:r>
                        <a:rPr lang="ar-AE" sz="1000">
                          <a:effectLst/>
                        </a:rPr>
                        <a:t>الكويت</a:t>
                      </a:r>
                      <a:endParaRPr lang="en-AE" sz="1000">
                        <a:effectLst/>
                        <a:latin typeface="Calibri" panose="020F0502020204030204" pitchFamily="34" charset="0"/>
                        <a:ea typeface="Calibri" panose="020F0502020204030204" pitchFamily="34" charset="0"/>
                        <a:cs typeface="Arial" panose="020B0604020202020204" pitchFamily="34" charset="0"/>
                      </a:endParaRPr>
                    </a:p>
                  </a:txBody>
                  <a:tcPr marL="36377" marR="36377" marT="0" marB="0" vert="vert270" anchor="ctr"/>
                </a:tc>
                <a:tc>
                  <a:txBody>
                    <a:bodyPr/>
                    <a:lstStyle/>
                    <a:p>
                      <a:pPr algn="ctr" rtl="1">
                        <a:lnSpc>
                          <a:spcPct val="115000"/>
                        </a:lnSpc>
                        <a:spcAft>
                          <a:spcPts val="1000"/>
                        </a:spcAft>
                      </a:pPr>
                      <a:r>
                        <a:rPr lang="ar-KW" sz="1000">
                          <a:effectLst/>
                        </a:rPr>
                        <a:t> </a:t>
                      </a:r>
                      <a:endParaRPr lang="en-AE" sz="1000">
                        <a:effectLst/>
                        <a:latin typeface="Calibri" panose="020F0502020204030204" pitchFamily="34" charset="0"/>
                        <a:ea typeface="Calibri" panose="020F0502020204030204" pitchFamily="34" charset="0"/>
                        <a:cs typeface="Arial" panose="020B0604020202020204" pitchFamily="34" charset="0"/>
                      </a:endParaRPr>
                    </a:p>
                  </a:txBody>
                  <a:tcPr marL="36377" marR="36377" marT="0" marB="0" anchor="ctr"/>
                </a:tc>
                <a:tc>
                  <a:txBody>
                    <a:bodyPr/>
                    <a:lstStyle/>
                    <a:p>
                      <a:pPr algn="ctr" rtl="1">
                        <a:lnSpc>
                          <a:spcPct val="115000"/>
                        </a:lnSpc>
                        <a:spcAft>
                          <a:spcPts val="1000"/>
                        </a:spcAft>
                      </a:pPr>
                      <a:r>
                        <a:rPr lang="ar-AE" sz="1000">
                          <a:effectLst/>
                        </a:rPr>
                        <a:t>√</a:t>
                      </a:r>
                      <a:endParaRPr lang="en-AE" sz="1000">
                        <a:effectLst/>
                        <a:latin typeface="Calibri" panose="020F0502020204030204" pitchFamily="34" charset="0"/>
                        <a:ea typeface="Calibri" panose="020F0502020204030204" pitchFamily="34" charset="0"/>
                        <a:cs typeface="Arial" panose="020B0604020202020204" pitchFamily="34" charset="0"/>
                      </a:endParaRPr>
                    </a:p>
                  </a:txBody>
                  <a:tcPr marL="36377" marR="36377" marT="0" marB="0" anchor="ctr"/>
                </a:tc>
                <a:tc>
                  <a:txBody>
                    <a:bodyPr/>
                    <a:lstStyle/>
                    <a:p>
                      <a:pPr algn="ctr" rtl="1">
                        <a:lnSpc>
                          <a:spcPct val="115000"/>
                        </a:lnSpc>
                        <a:spcAft>
                          <a:spcPts val="1275"/>
                        </a:spcAft>
                      </a:pPr>
                      <a:r>
                        <a:rPr lang="ar-AE" sz="1000">
                          <a:effectLst/>
                        </a:rPr>
                        <a:t> </a:t>
                      </a:r>
                      <a:endParaRPr lang="en-AE" sz="1000">
                        <a:effectLst/>
                        <a:latin typeface="Calibri" panose="020F0502020204030204" pitchFamily="34" charset="0"/>
                        <a:ea typeface="Calibri" panose="020F0502020204030204" pitchFamily="34" charset="0"/>
                        <a:cs typeface="Arial" panose="020B0604020202020204" pitchFamily="34" charset="0"/>
                      </a:endParaRPr>
                    </a:p>
                  </a:txBody>
                  <a:tcPr marL="36377" marR="36377" marT="0" marB="0" anchor="ctr"/>
                </a:tc>
                <a:tc>
                  <a:txBody>
                    <a:bodyPr/>
                    <a:lstStyle/>
                    <a:p>
                      <a:pPr marL="342900" lvl="0" indent="-342900" algn="just" rtl="1">
                        <a:lnSpc>
                          <a:spcPct val="115000"/>
                        </a:lnSpc>
                        <a:spcAft>
                          <a:spcPts val="300"/>
                        </a:spcAft>
                        <a:buFont typeface="Times New Roman" panose="02020603050405020304" pitchFamily="18" charset="0"/>
                        <a:buChar char="-"/>
                      </a:pPr>
                      <a:r>
                        <a:rPr lang="ar-AE" sz="1000">
                          <a:effectLst/>
                        </a:rPr>
                        <a:t>تم استكمال الأعمال وإصدار النشرات الدورية، إلا أن بعضها قد شهد تأخراً، بسبب تأخر الجهات المزودة للبيانات ونقص عدد الموظفين.</a:t>
                      </a:r>
                      <a:endParaRPr lang="en-AE" sz="1000">
                        <a:effectLst/>
                      </a:endParaRPr>
                    </a:p>
                    <a:p>
                      <a:pPr marL="342900" lvl="0" indent="-342900" algn="just" rtl="1">
                        <a:lnSpc>
                          <a:spcPct val="115000"/>
                        </a:lnSpc>
                        <a:spcAft>
                          <a:spcPts val="300"/>
                        </a:spcAft>
                        <a:buFont typeface="Times New Roman" panose="02020603050405020304" pitchFamily="18" charset="0"/>
                        <a:buChar char="-"/>
                      </a:pPr>
                      <a:r>
                        <a:rPr lang="ar-AE" sz="1000">
                          <a:effectLst/>
                        </a:rPr>
                        <a:t>فيما يتعلق بالحسابات القومية، فقد تم محاولة الحصول على البيانات بوسائل مختلفة عن طريق الإستمارات، من خلال الهاتف، إلا أن هذه المحاولة لم تنجح، بسبب ارتباط الحسابات القومية بالسجلات الإدارية للمؤسسات والهيئات الحكومية والتي لم يتم الحصول عليها، بسبب توقف العمل في هذه المؤسسات.</a:t>
                      </a:r>
                      <a:endParaRPr lang="en-AE" sz="1000">
                        <a:effectLst/>
                        <a:latin typeface="Calibri" panose="020F0502020204030204" pitchFamily="34" charset="0"/>
                        <a:ea typeface="Calibri" panose="020F0502020204030204" pitchFamily="34" charset="0"/>
                        <a:cs typeface="Arial" panose="020B0604020202020204" pitchFamily="34" charset="0"/>
                      </a:endParaRPr>
                    </a:p>
                  </a:txBody>
                  <a:tcPr marL="36377" marR="36377" marT="0" marB="0" anchor="ctr"/>
                </a:tc>
                <a:extLst>
                  <a:ext uri="{0D108BD9-81ED-4DB2-BD59-A6C34878D82A}">
                    <a16:rowId xmlns:a16="http://schemas.microsoft.com/office/drawing/2014/main" val="525107204"/>
                  </a:ext>
                </a:extLst>
              </a:tr>
              <a:tr h="364197">
                <a:tc>
                  <a:txBody>
                    <a:bodyPr/>
                    <a:lstStyle/>
                    <a:p>
                      <a:pPr marL="71755" marR="71755" algn="ctr" rtl="1">
                        <a:lnSpc>
                          <a:spcPct val="115000"/>
                        </a:lnSpc>
                        <a:spcAft>
                          <a:spcPts val="1000"/>
                        </a:spcAft>
                      </a:pPr>
                      <a:r>
                        <a:rPr lang="ar-AE" sz="1000">
                          <a:effectLst/>
                        </a:rPr>
                        <a:t>مصر</a:t>
                      </a:r>
                      <a:endParaRPr lang="en-AE" sz="1000">
                        <a:effectLst/>
                        <a:latin typeface="Calibri" panose="020F0502020204030204" pitchFamily="34" charset="0"/>
                        <a:ea typeface="Calibri" panose="020F0502020204030204" pitchFamily="34" charset="0"/>
                        <a:cs typeface="Arial" panose="020B0604020202020204" pitchFamily="34" charset="0"/>
                      </a:endParaRPr>
                    </a:p>
                  </a:txBody>
                  <a:tcPr marL="36377" marR="36377" marT="0" marB="0" vert="vert270" anchor="ctr"/>
                </a:tc>
                <a:tc>
                  <a:txBody>
                    <a:bodyPr/>
                    <a:lstStyle/>
                    <a:p>
                      <a:pPr algn="ctr" rtl="1">
                        <a:lnSpc>
                          <a:spcPct val="115000"/>
                        </a:lnSpc>
                        <a:spcAft>
                          <a:spcPts val="1000"/>
                        </a:spcAft>
                      </a:pPr>
                      <a:r>
                        <a:rPr lang="ar-AE" sz="1000">
                          <a:effectLst/>
                        </a:rPr>
                        <a:t>√</a:t>
                      </a:r>
                      <a:endParaRPr lang="en-AE" sz="1000">
                        <a:effectLst/>
                        <a:latin typeface="Calibri" panose="020F0502020204030204" pitchFamily="34" charset="0"/>
                        <a:ea typeface="Calibri" panose="020F0502020204030204" pitchFamily="34" charset="0"/>
                        <a:cs typeface="Arial" panose="020B0604020202020204" pitchFamily="34" charset="0"/>
                      </a:endParaRPr>
                    </a:p>
                  </a:txBody>
                  <a:tcPr marL="36377" marR="36377" marT="0" marB="0" anchor="ctr"/>
                </a:tc>
                <a:tc>
                  <a:txBody>
                    <a:bodyPr/>
                    <a:lstStyle/>
                    <a:p>
                      <a:pPr algn="ctr" rtl="1">
                        <a:lnSpc>
                          <a:spcPct val="115000"/>
                        </a:lnSpc>
                        <a:spcAft>
                          <a:spcPts val="1000"/>
                        </a:spcAft>
                      </a:pPr>
                      <a:r>
                        <a:rPr lang="ar-AE" sz="1000">
                          <a:effectLst/>
                        </a:rPr>
                        <a:t> </a:t>
                      </a:r>
                      <a:endParaRPr lang="en-AE" sz="1000">
                        <a:effectLst/>
                        <a:latin typeface="Calibri" panose="020F0502020204030204" pitchFamily="34" charset="0"/>
                        <a:ea typeface="Calibri" panose="020F0502020204030204" pitchFamily="34" charset="0"/>
                        <a:cs typeface="Arial" panose="020B0604020202020204" pitchFamily="34" charset="0"/>
                      </a:endParaRPr>
                    </a:p>
                  </a:txBody>
                  <a:tcPr marL="36377" marR="36377" marT="0" marB="0" anchor="ctr"/>
                </a:tc>
                <a:tc>
                  <a:txBody>
                    <a:bodyPr/>
                    <a:lstStyle/>
                    <a:p>
                      <a:pPr algn="ctr" rtl="1">
                        <a:lnSpc>
                          <a:spcPct val="115000"/>
                        </a:lnSpc>
                        <a:spcAft>
                          <a:spcPts val="1275"/>
                        </a:spcAft>
                      </a:pPr>
                      <a:r>
                        <a:rPr lang="ar-AE" sz="1000">
                          <a:effectLst/>
                        </a:rPr>
                        <a:t> </a:t>
                      </a:r>
                      <a:endParaRPr lang="en-AE" sz="1000">
                        <a:effectLst/>
                        <a:latin typeface="Calibri" panose="020F0502020204030204" pitchFamily="34" charset="0"/>
                        <a:ea typeface="Calibri" panose="020F0502020204030204" pitchFamily="34" charset="0"/>
                        <a:cs typeface="Arial" panose="020B0604020202020204" pitchFamily="34" charset="0"/>
                      </a:endParaRPr>
                    </a:p>
                  </a:txBody>
                  <a:tcPr marL="36377" marR="36377" marT="0" marB="0" anchor="ctr"/>
                </a:tc>
                <a:tc>
                  <a:txBody>
                    <a:bodyPr/>
                    <a:lstStyle/>
                    <a:p>
                      <a:pPr marL="342900" lvl="0" indent="-342900" algn="just" rtl="1">
                        <a:lnSpc>
                          <a:spcPct val="115000"/>
                        </a:lnSpc>
                        <a:spcAft>
                          <a:spcPts val="300"/>
                        </a:spcAft>
                        <a:buFont typeface="Times New Roman" panose="02020603050405020304" pitchFamily="18" charset="0"/>
                        <a:buChar char="-"/>
                      </a:pPr>
                      <a:r>
                        <a:rPr lang="ar-AE" sz="1000" dirty="0">
                          <a:effectLst/>
                        </a:rPr>
                        <a:t>الإجراءات الاحترازية التي اتبعتها الدولة لتتجنب تفشي الجائحة أدت إلى توقف عملية جمع البيانات من خلال المقابلات الشخصية.</a:t>
                      </a:r>
                      <a:endParaRPr lang="en-AE" sz="1000" dirty="0">
                        <a:effectLst/>
                        <a:latin typeface="Calibri" panose="020F0502020204030204" pitchFamily="34" charset="0"/>
                        <a:ea typeface="Calibri" panose="020F0502020204030204" pitchFamily="34" charset="0"/>
                        <a:cs typeface="Arial" panose="020B0604020202020204" pitchFamily="34" charset="0"/>
                      </a:endParaRPr>
                    </a:p>
                  </a:txBody>
                  <a:tcPr marL="36377" marR="36377" marT="0" marB="0" anchor="ctr"/>
                </a:tc>
                <a:extLst>
                  <a:ext uri="{0D108BD9-81ED-4DB2-BD59-A6C34878D82A}">
                    <a16:rowId xmlns:a16="http://schemas.microsoft.com/office/drawing/2014/main" val="1723364270"/>
                  </a:ext>
                </a:extLst>
              </a:tr>
            </a:tbl>
          </a:graphicData>
        </a:graphic>
      </p:graphicFrame>
      <p:sp>
        <p:nvSpPr>
          <p:cNvPr id="16" name="TextBox 15">
            <a:extLst>
              <a:ext uri="{FF2B5EF4-FFF2-40B4-BE49-F238E27FC236}">
                <a16:creationId xmlns:a16="http://schemas.microsoft.com/office/drawing/2014/main" id="{A6D02945-C524-2BF6-0D05-4C801479FFB8}"/>
              </a:ext>
            </a:extLst>
          </p:cNvPr>
          <p:cNvSpPr txBox="1"/>
          <p:nvPr/>
        </p:nvSpPr>
        <p:spPr>
          <a:xfrm>
            <a:off x="2187145" y="580278"/>
            <a:ext cx="5696465" cy="286425"/>
          </a:xfrm>
          <a:prstGeom prst="rect">
            <a:avLst/>
          </a:prstGeom>
          <a:noFill/>
        </p:spPr>
        <p:txBody>
          <a:bodyPr wrap="square">
            <a:spAutoFit/>
          </a:bodyPr>
          <a:lstStyle/>
          <a:p>
            <a:pPr marL="27305" algn="ctr">
              <a:lnSpc>
                <a:spcPts val="1400"/>
              </a:lnSpc>
              <a:spcAft>
                <a:spcPts val="1000"/>
              </a:spcAft>
            </a:pPr>
            <a:r>
              <a:rPr lang="ar-AE" sz="1800" b="1" dirty="0">
                <a:solidFill>
                  <a:srgbClr val="C0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تقييم مستوى تأثير العمل الإحصائي خلال فترة جائحة كوفيد-19</a:t>
            </a:r>
            <a:endParaRPr lang="en-AE" sz="1400" dirty="0">
              <a:solidFill>
                <a:srgbClr val="C0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98569711"/>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B2895BD-C54E-46BC-AD6B-BD4396E522AD}"/>
              </a:ext>
            </a:extLst>
          </p:cNvPr>
          <p:cNvSpPr>
            <a:spLocks noGrp="1"/>
          </p:cNvSpPr>
          <p:nvPr>
            <p:ph type="sldNum" sz="quarter" idx="12"/>
          </p:nvPr>
        </p:nvSpPr>
        <p:spPr>
          <a:xfrm>
            <a:off x="6553200" y="5296959"/>
            <a:ext cx="2133600" cy="304271"/>
          </a:xfrm>
        </p:spPr>
        <p:txBody>
          <a:bodyPr/>
          <a:lstStyle/>
          <a:p>
            <a:fld id="{1ED03F14-A2D4-9D42-A4F0-DD96C29FEE96}" type="slidenum">
              <a:rPr lang="en-US" smtClean="0">
                <a:solidFill>
                  <a:schemeClr val="tx1"/>
                </a:solidFill>
              </a:rPr>
              <a:t>14</a:t>
            </a:fld>
            <a:endParaRPr lang="en-US" dirty="0">
              <a:solidFill>
                <a:schemeClr val="tx1"/>
              </a:solidFill>
            </a:endParaRPr>
          </a:p>
        </p:txBody>
      </p:sp>
      <p:cxnSp>
        <p:nvCxnSpPr>
          <p:cNvPr id="2" name="Straight Connector 1">
            <a:extLst>
              <a:ext uri="{FF2B5EF4-FFF2-40B4-BE49-F238E27FC236}">
                <a16:creationId xmlns:a16="http://schemas.microsoft.com/office/drawing/2014/main" id="{1D3F123A-017F-8858-169A-42D4892F2C0B}"/>
              </a:ext>
            </a:extLst>
          </p:cNvPr>
          <p:cNvCxnSpPr>
            <a:cxnSpLocks/>
            <a:endCxn id="3" idx="1"/>
          </p:cNvCxnSpPr>
          <p:nvPr/>
        </p:nvCxnSpPr>
        <p:spPr>
          <a:xfrm>
            <a:off x="122419" y="292482"/>
            <a:ext cx="3313153" cy="1"/>
          </a:xfrm>
          <a:prstGeom prst="line">
            <a:avLst/>
          </a:prstGeom>
        </p:spPr>
        <p:style>
          <a:lnRef idx="2">
            <a:schemeClr val="accent2"/>
          </a:lnRef>
          <a:fillRef idx="0">
            <a:schemeClr val="accent2"/>
          </a:fillRef>
          <a:effectRef idx="1">
            <a:schemeClr val="accent2"/>
          </a:effectRef>
          <a:fontRef idx="minor">
            <a:schemeClr val="tx1"/>
          </a:fontRef>
        </p:style>
      </p:cxnSp>
      <p:sp>
        <p:nvSpPr>
          <p:cNvPr id="3" name="TextBox 2">
            <a:extLst>
              <a:ext uri="{FF2B5EF4-FFF2-40B4-BE49-F238E27FC236}">
                <a16:creationId xmlns:a16="http://schemas.microsoft.com/office/drawing/2014/main" id="{B20122C0-DD3F-F49D-7DAD-523FECEE54FF}"/>
              </a:ext>
            </a:extLst>
          </p:cNvPr>
          <p:cNvSpPr txBox="1"/>
          <p:nvPr/>
        </p:nvSpPr>
        <p:spPr>
          <a:xfrm>
            <a:off x="3435572" y="138594"/>
            <a:ext cx="3717652" cy="307777"/>
          </a:xfrm>
          <a:prstGeom prst="rect">
            <a:avLst/>
          </a:prstGeom>
          <a:noFill/>
        </p:spPr>
        <p:txBody>
          <a:bodyPr wrap="square" rtlCol="0">
            <a:spAutoFit/>
          </a:bodyPr>
          <a:lstStyle/>
          <a:p>
            <a:pPr algn="ctr" rtl="1"/>
            <a:r>
              <a:rPr lang="ar-AE" sz="1400" b="1" dirty="0">
                <a:solidFill>
                  <a:schemeClr val="accent6">
                    <a:lumMod val="50000"/>
                  </a:schemeClr>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GE SS Two Light" panose="020A0503020102020204" pitchFamily="18" charset="-78"/>
              </a:rPr>
              <a:t>الاجتماع التاسع مبادرة الإحصاءات العربية "عربستات"</a:t>
            </a:r>
          </a:p>
        </p:txBody>
      </p:sp>
      <p:cxnSp>
        <p:nvCxnSpPr>
          <p:cNvPr id="9" name="Straight Connector 8">
            <a:extLst>
              <a:ext uri="{FF2B5EF4-FFF2-40B4-BE49-F238E27FC236}">
                <a16:creationId xmlns:a16="http://schemas.microsoft.com/office/drawing/2014/main" id="{D9F3F1ED-B965-0EB3-6801-3DEAF26ECC97}"/>
              </a:ext>
            </a:extLst>
          </p:cNvPr>
          <p:cNvCxnSpPr>
            <a:cxnSpLocks/>
            <a:stCxn id="3" idx="3"/>
          </p:cNvCxnSpPr>
          <p:nvPr/>
        </p:nvCxnSpPr>
        <p:spPr>
          <a:xfrm flipV="1">
            <a:off x="7153224" y="292482"/>
            <a:ext cx="1868357" cy="1"/>
          </a:xfrm>
          <a:prstGeom prst="line">
            <a:avLst/>
          </a:prstGeom>
        </p:spPr>
        <p:style>
          <a:lnRef idx="2">
            <a:schemeClr val="accent2"/>
          </a:lnRef>
          <a:fillRef idx="0">
            <a:schemeClr val="accent2"/>
          </a:fillRef>
          <a:effectRef idx="1">
            <a:schemeClr val="accent2"/>
          </a:effectRef>
          <a:fontRef idx="minor">
            <a:schemeClr val="tx1"/>
          </a:fontRef>
        </p:style>
      </p:cxnSp>
      <p:sp>
        <p:nvSpPr>
          <p:cNvPr id="11" name="Rectangle: Rounded Corners 10">
            <a:extLst>
              <a:ext uri="{FF2B5EF4-FFF2-40B4-BE49-F238E27FC236}">
                <a16:creationId xmlns:a16="http://schemas.microsoft.com/office/drawing/2014/main" id="{94A3AFC9-FD91-350E-86F3-E541C1B95480}"/>
              </a:ext>
            </a:extLst>
          </p:cNvPr>
          <p:cNvSpPr/>
          <p:nvPr/>
        </p:nvSpPr>
        <p:spPr>
          <a:xfrm>
            <a:off x="1090833" y="1943100"/>
            <a:ext cx="7282248" cy="914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rtl="1"/>
            <a:r>
              <a:rPr lang="ar-AE" sz="2400" b="1" dirty="0">
                <a:solidFill>
                  <a:schemeClr val="bg1"/>
                </a:solidFill>
                <a:effectLst>
                  <a:outerShdw blurRad="38100" dist="38100" dir="2700000" algn="tl">
                    <a:srgbClr val="000000">
                      <a:alpha val="43137"/>
                    </a:srgbClr>
                  </a:outerShdw>
                </a:effectLst>
              </a:rPr>
              <a:t>الجوانب التي ساهمت في تعزيز قدرة الهياكل الإحصائية خلال الجائحة</a:t>
            </a:r>
            <a:endParaRPr lang="en-AE" sz="24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13332958"/>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B2895BD-C54E-46BC-AD6B-BD4396E522AD}"/>
              </a:ext>
            </a:extLst>
          </p:cNvPr>
          <p:cNvSpPr>
            <a:spLocks noGrp="1"/>
          </p:cNvSpPr>
          <p:nvPr>
            <p:ph type="sldNum" sz="quarter" idx="12"/>
          </p:nvPr>
        </p:nvSpPr>
        <p:spPr>
          <a:xfrm>
            <a:off x="6553200" y="5296959"/>
            <a:ext cx="2133600" cy="304271"/>
          </a:xfrm>
        </p:spPr>
        <p:txBody>
          <a:bodyPr/>
          <a:lstStyle/>
          <a:p>
            <a:fld id="{1ED03F14-A2D4-9D42-A4F0-DD96C29FEE96}" type="slidenum">
              <a:rPr lang="en-US" smtClean="0">
                <a:solidFill>
                  <a:schemeClr val="tx1"/>
                </a:solidFill>
              </a:rPr>
              <a:t>15</a:t>
            </a:fld>
            <a:endParaRPr lang="en-US" dirty="0">
              <a:solidFill>
                <a:schemeClr val="tx1"/>
              </a:solidFill>
            </a:endParaRPr>
          </a:p>
        </p:txBody>
      </p:sp>
      <p:cxnSp>
        <p:nvCxnSpPr>
          <p:cNvPr id="2" name="Straight Connector 1">
            <a:extLst>
              <a:ext uri="{FF2B5EF4-FFF2-40B4-BE49-F238E27FC236}">
                <a16:creationId xmlns:a16="http://schemas.microsoft.com/office/drawing/2014/main" id="{1D3F123A-017F-8858-169A-42D4892F2C0B}"/>
              </a:ext>
            </a:extLst>
          </p:cNvPr>
          <p:cNvCxnSpPr>
            <a:cxnSpLocks/>
            <a:endCxn id="3" idx="1"/>
          </p:cNvCxnSpPr>
          <p:nvPr/>
        </p:nvCxnSpPr>
        <p:spPr>
          <a:xfrm>
            <a:off x="122419" y="292482"/>
            <a:ext cx="3313153" cy="1"/>
          </a:xfrm>
          <a:prstGeom prst="line">
            <a:avLst/>
          </a:prstGeom>
        </p:spPr>
        <p:style>
          <a:lnRef idx="2">
            <a:schemeClr val="accent2"/>
          </a:lnRef>
          <a:fillRef idx="0">
            <a:schemeClr val="accent2"/>
          </a:fillRef>
          <a:effectRef idx="1">
            <a:schemeClr val="accent2"/>
          </a:effectRef>
          <a:fontRef idx="minor">
            <a:schemeClr val="tx1"/>
          </a:fontRef>
        </p:style>
      </p:cxnSp>
      <p:sp>
        <p:nvSpPr>
          <p:cNvPr id="3" name="TextBox 2">
            <a:extLst>
              <a:ext uri="{FF2B5EF4-FFF2-40B4-BE49-F238E27FC236}">
                <a16:creationId xmlns:a16="http://schemas.microsoft.com/office/drawing/2014/main" id="{B20122C0-DD3F-F49D-7DAD-523FECEE54FF}"/>
              </a:ext>
            </a:extLst>
          </p:cNvPr>
          <p:cNvSpPr txBox="1"/>
          <p:nvPr/>
        </p:nvSpPr>
        <p:spPr>
          <a:xfrm>
            <a:off x="3435572" y="138594"/>
            <a:ext cx="3717652" cy="307777"/>
          </a:xfrm>
          <a:prstGeom prst="rect">
            <a:avLst/>
          </a:prstGeom>
          <a:noFill/>
        </p:spPr>
        <p:txBody>
          <a:bodyPr wrap="square" rtlCol="0">
            <a:spAutoFit/>
          </a:bodyPr>
          <a:lstStyle/>
          <a:p>
            <a:pPr algn="ctr" rtl="1"/>
            <a:r>
              <a:rPr lang="ar-AE" sz="1400" b="1" dirty="0">
                <a:solidFill>
                  <a:schemeClr val="accent6">
                    <a:lumMod val="50000"/>
                  </a:schemeClr>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GE SS Two Light" panose="020A0503020102020204" pitchFamily="18" charset="-78"/>
              </a:rPr>
              <a:t>الاجتماع التاسع مبادرة الإحصاءات العربية "عربستات"</a:t>
            </a:r>
          </a:p>
        </p:txBody>
      </p:sp>
      <p:cxnSp>
        <p:nvCxnSpPr>
          <p:cNvPr id="9" name="Straight Connector 8">
            <a:extLst>
              <a:ext uri="{FF2B5EF4-FFF2-40B4-BE49-F238E27FC236}">
                <a16:creationId xmlns:a16="http://schemas.microsoft.com/office/drawing/2014/main" id="{D9F3F1ED-B965-0EB3-6801-3DEAF26ECC97}"/>
              </a:ext>
            </a:extLst>
          </p:cNvPr>
          <p:cNvCxnSpPr>
            <a:cxnSpLocks/>
            <a:stCxn id="3" idx="3"/>
          </p:cNvCxnSpPr>
          <p:nvPr/>
        </p:nvCxnSpPr>
        <p:spPr>
          <a:xfrm flipV="1">
            <a:off x="7153224" y="292482"/>
            <a:ext cx="1868357" cy="1"/>
          </a:xfrm>
          <a:prstGeom prst="line">
            <a:avLst/>
          </a:prstGeom>
        </p:spPr>
        <p:style>
          <a:lnRef idx="2">
            <a:schemeClr val="accent2"/>
          </a:lnRef>
          <a:fillRef idx="0">
            <a:schemeClr val="accent2"/>
          </a:fillRef>
          <a:effectRef idx="1">
            <a:schemeClr val="accent2"/>
          </a:effectRef>
          <a:fontRef idx="minor">
            <a:schemeClr val="tx1"/>
          </a:fontRef>
        </p:style>
      </p:cxnSp>
      <p:sp>
        <p:nvSpPr>
          <p:cNvPr id="5" name="TextBox 4">
            <a:extLst>
              <a:ext uri="{FF2B5EF4-FFF2-40B4-BE49-F238E27FC236}">
                <a16:creationId xmlns:a16="http://schemas.microsoft.com/office/drawing/2014/main" id="{BF8995CC-F497-8854-5ABB-E3FC0AF85349}"/>
              </a:ext>
            </a:extLst>
          </p:cNvPr>
          <p:cNvSpPr txBox="1"/>
          <p:nvPr/>
        </p:nvSpPr>
        <p:spPr>
          <a:xfrm>
            <a:off x="708454" y="770480"/>
            <a:ext cx="7978346" cy="4278094"/>
          </a:xfrm>
          <a:prstGeom prst="rect">
            <a:avLst/>
          </a:prstGeom>
          <a:noFill/>
        </p:spPr>
        <p:txBody>
          <a:bodyPr wrap="square">
            <a:spAutoFit/>
          </a:bodyPr>
          <a:lstStyle/>
          <a:p>
            <a:pPr algn="just" rtl="1"/>
            <a:r>
              <a:rPr lang="ar-SA" sz="1700" b="1" dirty="0">
                <a:solidFill>
                  <a:schemeClr val="tx2">
                    <a:lumMod val="50000"/>
                  </a:schemeClr>
                </a:solidFill>
                <a:ea typeface="Calibri" panose="020F0502020204030204" pitchFamily="34" charset="0"/>
                <a:cs typeface="Times New Roman" panose="02020603050405020304" pitchFamily="18" charset="0"/>
              </a:rPr>
              <a:t>أبرز الجوانب التي تم العمل عليها من أجل تعزيز قدرة المراكز الإحصائية لمواصلة عملها في أوقات الأزمات، والتي تمثل أهمها في :</a:t>
            </a:r>
          </a:p>
          <a:p>
            <a:pPr algn="just" rtl="1"/>
            <a:r>
              <a:rPr lang="ar-SA" sz="1700" b="1" dirty="0">
                <a:solidFill>
                  <a:schemeClr val="tx2">
                    <a:lumMod val="50000"/>
                  </a:schemeClr>
                </a:solidFill>
                <a:ea typeface="Calibri" panose="020F0502020204030204" pitchFamily="34" charset="0"/>
                <a:cs typeface="Times New Roman" panose="02020603050405020304" pitchFamily="18" charset="0"/>
              </a:rPr>
              <a:t>1.توفير الجاهزية التقنية، وتكثيف استخدام وسائل التقنيات الحديثة في عقد الاجتماعات والتدريب وكذلك إجراء المسوحات الإحصائية. </a:t>
            </a:r>
          </a:p>
          <a:p>
            <a:pPr algn="just" rtl="1"/>
            <a:r>
              <a:rPr lang="ar-SA" sz="1700" b="1" dirty="0">
                <a:solidFill>
                  <a:schemeClr val="tx2">
                    <a:lumMod val="50000"/>
                  </a:schemeClr>
                </a:solidFill>
                <a:ea typeface="Calibri" panose="020F0502020204030204" pitchFamily="34" charset="0"/>
                <a:cs typeface="Times New Roman" panose="02020603050405020304" pitchFamily="18" charset="0"/>
              </a:rPr>
              <a:t>2.وجود صف ثاني من الإحصائيين لتدعيم العمل الإحصائي خلال فترات الأزمات وتعزيز قدرات جميع الموارد البشرية العاملة في مجال الإحصاء للتعامل مع الأزمات.</a:t>
            </a:r>
          </a:p>
          <a:p>
            <a:pPr algn="just" rtl="1"/>
            <a:r>
              <a:rPr lang="ar-SA" sz="1700" b="1" dirty="0">
                <a:solidFill>
                  <a:schemeClr val="tx2">
                    <a:lumMod val="50000"/>
                  </a:schemeClr>
                </a:solidFill>
                <a:ea typeface="Calibri" panose="020F0502020204030204" pitchFamily="34" charset="0"/>
                <a:cs typeface="Times New Roman" panose="02020603050405020304" pitchFamily="18" charset="0"/>
              </a:rPr>
              <a:t>3.توثيق العمليات الإحصائية والتوسع في العمل على جمع البيانات من خلال تقنيات المعلومات المتطورة.</a:t>
            </a:r>
          </a:p>
          <a:p>
            <a:pPr algn="just" rtl="1"/>
            <a:r>
              <a:rPr lang="ar-SA" sz="1700" b="1" dirty="0">
                <a:solidFill>
                  <a:schemeClr val="tx2">
                    <a:lumMod val="50000"/>
                  </a:schemeClr>
                </a:solidFill>
                <a:ea typeface="Calibri" panose="020F0502020204030204" pitchFamily="34" charset="0"/>
                <a:cs typeface="Times New Roman" panose="02020603050405020304" pitchFamily="18" charset="0"/>
              </a:rPr>
              <a:t>4.أتمتة العمليات الإحصائية والمسوحات وتطوير قواعد البيانات بما يعزز جاهزية العمل الإحصائي.</a:t>
            </a:r>
          </a:p>
          <a:p>
            <a:pPr algn="just" rtl="1"/>
            <a:r>
              <a:rPr lang="ar-SA" sz="1700" b="1" dirty="0">
                <a:solidFill>
                  <a:schemeClr val="tx2">
                    <a:lumMod val="50000"/>
                  </a:schemeClr>
                </a:solidFill>
                <a:ea typeface="Calibri" panose="020F0502020204030204" pitchFamily="34" charset="0"/>
                <a:cs typeface="Times New Roman" panose="02020603050405020304" pitchFamily="18" charset="0"/>
              </a:rPr>
              <a:t>5.تكثيف العمل والاعتماد على السجلات الإدارية خلال عملية جمع البيانات.</a:t>
            </a:r>
          </a:p>
          <a:p>
            <a:pPr algn="just" rtl="1"/>
            <a:r>
              <a:rPr lang="ar-SA" sz="1700" b="1" dirty="0">
                <a:solidFill>
                  <a:schemeClr val="tx2">
                    <a:lumMod val="50000"/>
                  </a:schemeClr>
                </a:solidFill>
                <a:ea typeface="Calibri" panose="020F0502020204030204" pitchFamily="34" charset="0"/>
                <a:cs typeface="Times New Roman" panose="02020603050405020304" pitchFamily="18" charset="0"/>
              </a:rPr>
              <a:t>6.تطوير البنية التحتية الداعمة للعمل عن بُعد، للإستفادة منها في أوقات الأزمات.</a:t>
            </a:r>
          </a:p>
          <a:p>
            <a:pPr algn="just" rtl="1"/>
            <a:r>
              <a:rPr lang="ar-SA" sz="1700" b="1" dirty="0">
                <a:solidFill>
                  <a:schemeClr val="tx2">
                    <a:lumMod val="50000"/>
                  </a:schemeClr>
                </a:solidFill>
                <a:ea typeface="Calibri" panose="020F0502020204030204" pitchFamily="34" charset="0"/>
                <a:cs typeface="Times New Roman" panose="02020603050405020304" pitchFamily="18" charset="0"/>
              </a:rPr>
              <a:t>7.ربط مصادر البيانات المختلفة إلكترونياً من خلال السجلات والمسوح الاقتصادية وغيرها، بحيث يكون استيفاء البيانات المطلوبة أسهل، والاستفادة من إعداد استمارات مختصرة تلبي الحاجات الأساسية لجمع البيانات في فترات الأزمات.</a:t>
            </a:r>
          </a:p>
          <a:p>
            <a:pPr algn="just" rtl="1"/>
            <a:r>
              <a:rPr lang="ar-SA" sz="1700" b="1" dirty="0">
                <a:solidFill>
                  <a:schemeClr val="tx2">
                    <a:lumMod val="50000"/>
                  </a:schemeClr>
                </a:solidFill>
                <a:ea typeface="Calibri" panose="020F0502020204030204" pitchFamily="34" charset="0"/>
                <a:cs typeface="Times New Roman" panose="02020603050405020304" pitchFamily="18" charset="0"/>
              </a:rPr>
              <a:t>8.تعزيز دعم بناء قدرات العاملين في مجال العمل الإحصائي على أن يكون هناك أكثر من خطة أو سيناريو للعمل وأيضاً تنوع أدوات العمل والتدريب المستمر على تلك السيناريوهات والأدوات حتى في غير أوقات الأزمات بحيث يمكن تطبيق أنسبها وفقاً للظروف المحيطة.</a:t>
            </a:r>
          </a:p>
        </p:txBody>
      </p:sp>
    </p:spTree>
    <p:extLst>
      <p:ext uri="{BB962C8B-B14F-4D97-AF65-F5344CB8AC3E}">
        <p14:creationId xmlns:p14="http://schemas.microsoft.com/office/powerpoint/2010/main" val="1397956309"/>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5079" y="1579095"/>
            <a:ext cx="7450446" cy="2070201"/>
          </a:xfrm>
        </p:spPr>
        <p:txBody>
          <a:bodyPr>
            <a:noAutofit/>
          </a:bodyPr>
          <a:lstStyle/>
          <a:p>
            <a:pPr marL="0" indent="0" algn="ctr" rtl="1">
              <a:buNone/>
            </a:pPr>
            <a:endParaRPr lang="ar-LB" sz="1600" b="1" dirty="0">
              <a:solidFill>
                <a:srgbClr val="C00000"/>
              </a:solidFill>
              <a:effectLst>
                <a:outerShdw blurRad="38100" dist="38100" dir="2700000" algn="tl">
                  <a:srgbClr val="000000">
                    <a:alpha val="43137"/>
                  </a:srgbClr>
                </a:outerShdw>
              </a:effectLst>
              <a:latin typeface="Times New Roman"/>
              <a:cs typeface="+mj-cs"/>
            </a:endParaRPr>
          </a:p>
          <a:p>
            <a:pPr marL="263525" marR="0" lvl="0" indent="0" algn="ctr" defTabSz="457200" rtl="1" eaLnBrk="1" fontAlgn="auto" latinLnBrk="0" hangingPunct="1">
              <a:lnSpc>
                <a:spcPct val="200000"/>
              </a:lnSpc>
              <a:spcBef>
                <a:spcPct val="20000"/>
              </a:spcBef>
              <a:spcAft>
                <a:spcPts val="0"/>
              </a:spcAft>
              <a:buClrTx/>
              <a:buSzTx/>
              <a:buFont typeface="Arial"/>
              <a:buNone/>
              <a:tabLst/>
              <a:defRPr/>
            </a:pPr>
            <a:r>
              <a:rPr kumimoji="0" lang="ar-AE" sz="24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Arial Unicode MS" pitchFamily="34" charset="-128"/>
                <a:ea typeface="Arial Unicode MS" pitchFamily="34" charset="-128"/>
                <a:cs typeface="Arial Unicode MS" pitchFamily="34" charset="-128"/>
              </a:rPr>
              <a:t>شكرا لحسن استماعكم</a:t>
            </a:r>
            <a:endParaRPr lang="ar-AE" sz="2200" b="1" dirty="0">
              <a:solidFill>
                <a:srgbClr val="C00000"/>
              </a:solidFill>
              <a:effectLst>
                <a:outerShdw blurRad="38100" dist="38100" dir="2700000" algn="tl">
                  <a:srgbClr val="000000">
                    <a:alpha val="43137"/>
                  </a:srgbClr>
                </a:outerShdw>
              </a:effectLst>
              <a:cs typeface="+mj-cs"/>
            </a:endParaRPr>
          </a:p>
        </p:txBody>
      </p:sp>
      <p:sp>
        <p:nvSpPr>
          <p:cNvPr id="4" name="Slide Number Placeholder 3">
            <a:extLst>
              <a:ext uri="{FF2B5EF4-FFF2-40B4-BE49-F238E27FC236}">
                <a16:creationId xmlns:a16="http://schemas.microsoft.com/office/drawing/2014/main" id="{BAB53B36-277D-4E3F-A330-4F2C23F60DB6}"/>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D03F14-A2D4-9D42-A4F0-DD96C29FEE9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Straight Connector 6">
            <a:extLst>
              <a:ext uri="{FF2B5EF4-FFF2-40B4-BE49-F238E27FC236}">
                <a16:creationId xmlns:a16="http://schemas.microsoft.com/office/drawing/2014/main" id="{67FF4C28-D96A-0BFE-78AE-AB92845307C7}"/>
              </a:ext>
            </a:extLst>
          </p:cNvPr>
          <p:cNvCxnSpPr>
            <a:cxnSpLocks/>
            <a:endCxn id="8" idx="1"/>
          </p:cNvCxnSpPr>
          <p:nvPr/>
        </p:nvCxnSpPr>
        <p:spPr>
          <a:xfrm>
            <a:off x="122419" y="292482"/>
            <a:ext cx="3313153" cy="1"/>
          </a:xfrm>
          <a:prstGeom prst="line">
            <a:avLst/>
          </a:prstGeom>
        </p:spPr>
        <p:style>
          <a:lnRef idx="2">
            <a:schemeClr val="accent2"/>
          </a:lnRef>
          <a:fillRef idx="0">
            <a:schemeClr val="accent2"/>
          </a:fillRef>
          <a:effectRef idx="1">
            <a:schemeClr val="accent2"/>
          </a:effectRef>
          <a:fontRef idx="minor">
            <a:schemeClr val="tx1"/>
          </a:fontRef>
        </p:style>
      </p:cxnSp>
      <p:sp>
        <p:nvSpPr>
          <p:cNvPr id="8" name="TextBox 7">
            <a:extLst>
              <a:ext uri="{FF2B5EF4-FFF2-40B4-BE49-F238E27FC236}">
                <a16:creationId xmlns:a16="http://schemas.microsoft.com/office/drawing/2014/main" id="{6364248E-5C25-080B-30B2-6A01A9D5002B}"/>
              </a:ext>
            </a:extLst>
          </p:cNvPr>
          <p:cNvSpPr txBox="1"/>
          <p:nvPr/>
        </p:nvSpPr>
        <p:spPr>
          <a:xfrm>
            <a:off x="3435572" y="138594"/>
            <a:ext cx="3717652" cy="307777"/>
          </a:xfrm>
          <a:prstGeom prst="rect">
            <a:avLst/>
          </a:prstGeom>
          <a:noFill/>
        </p:spPr>
        <p:txBody>
          <a:bodyPr wrap="square" rtlCol="0">
            <a:spAutoFit/>
          </a:bodyPr>
          <a:lstStyle/>
          <a:p>
            <a:pPr algn="ctr" rtl="1"/>
            <a:r>
              <a:rPr lang="ar-AE" sz="1400" b="1" dirty="0">
                <a:solidFill>
                  <a:schemeClr val="accent6">
                    <a:lumMod val="50000"/>
                  </a:schemeClr>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GE SS Two Light" panose="020A0503020102020204" pitchFamily="18" charset="-78"/>
              </a:rPr>
              <a:t>الاجتماع التاسع مبادرة الإحصاءات العربية "عربستات"</a:t>
            </a:r>
          </a:p>
        </p:txBody>
      </p:sp>
      <p:cxnSp>
        <p:nvCxnSpPr>
          <p:cNvPr id="9" name="Straight Connector 8">
            <a:extLst>
              <a:ext uri="{FF2B5EF4-FFF2-40B4-BE49-F238E27FC236}">
                <a16:creationId xmlns:a16="http://schemas.microsoft.com/office/drawing/2014/main" id="{630178B3-763D-D3FB-3A7C-B3ADE14F7449}"/>
              </a:ext>
            </a:extLst>
          </p:cNvPr>
          <p:cNvCxnSpPr>
            <a:cxnSpLocks/>
            <a:stCxn id="8" idx="3"/>
          </p:cNvCxnSpPr>
          <p:nvPr/>
        </p:nvCxnSpPr>
        <p:spPr>
          <a:xfrm flipV="1">
            <a:off x="7153224" y="292482"/>
            <a:ext cx="1868357" cy="1"/>
          </a:xfrm>
          <a:prstGeom prst="line">
            <a:avLst/>
          </a:prstGeom>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2674030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7B1A9B4D-8263-4BB7-8B56-9DAD71566043}"/>
              </a:ext>
            </a:extLst>
          </p:cNvPr>
          <p:cNvSpPr txBox="1"/>
          <p:nvPr/>
        </p:nvSpPr>
        <p:spPr>
          <a:xfrm>
            <a:off x="557659" y="1684736"/>
            <a:ext cx="8348597" cy="193899"/>
          </a:xfrm>
          <a:prstGeom prst="rect">
            <a:avLst/>
          </a:prstGeom>
          <a:solidFill>
            <a:schemeClr val="bg1"/>
          </a:solidFill>
        </p:spPr>
        <p:txBody>
          <a:bodyPr wrap="square">
            <a:spAutoFit/>
          </a:bodyPr>
          <a:lstStyle/>
          <a:p>
            <a:pPr marL="0" marR="0" lvl="1" indent="0" algn="just" defTabSz="457200" rtl="1" eaLnBrk="1" fontAlgn="auto" latinLnBrk="0" hangingPunct="1">
              <a:lnSpc>
                <a:spcPct val="150000"/>
              </a:lnSpc>
              <a:spcBef>
                <a:spcPts val="0"/>
              </a:spcBef>
              <a:spcAft>
                <a:spcPts val="0"/>
              </a:spcAft>
              <a:buClrTx/>
              <a:buSzTx/>
              <a:buFontTx/>
              <a:buNone/>
              <a:tabLst/>
              <a:defRPr/>
            </a:pPr>
            <a:endParaRPr kumimoji="0" lang="ar-AE" sz="500" b="1" i="0" u="none" strike="noStrike" kern="1200" cap="none" spc="0" normalizeH="0" baseline="0" noProof="0" dirty="0">
              <a:ln>
                <a:noFill/>
              </a:ln>
              <a:solidFill>
                <a:schemeClr val="tx2">
                  <a:lumMod val="50000"/>
                </a:schemeClr>
              </a:solidFill>
              <a:effectLst>
                <a:outerShdw blurRad="38100" dist="38100" dir="2700000" algn="tl">
                  <a:srgbClr val="000000">
                    <a:alpha val="43137"/>
                  </a:srgbClr>
                </a:outerShdw>
              </a:effectLst>
              <a:uLnTx/>
              <a:uFillTx/>
              <a:latin typeface="Calibri"/>
              <a:ea typeface="+mn-ea"/>
              <a:cs typeface="Times New Roman" panose="02020603050405020304" pitchFamily="18" charset="0"/>
            </a:endParaRPr>
          </a:p>
        </p:txBody>
      </p:sp>
      <p:sp>
        <p:nvSpPr>
          <p:cNvPr id="3" name="Slide Number Placeholder 2">
            <a:extLst>
              <a:ext uri="{FF2B5EF4-FFF2-40B4-BE49-F238E27FC236}">
                <a16:creationId xmlns:a16="http://schemas.microsoft.com/office/drawing/2014/main" id="{564E7F0A-3FE6-4E14-B723-7E3BDEBAC310}"/>
              </a:ext>
            </a:extLst>
          </p:cNvPr>
          <p:cNvSpPr>
            <a:spLocks noGrp="1"/>
          </p:cNvSpPr>
          <p:nvPr>
            <p:ph type="sldNum" sz="quarter" idx="12"/>
          </p:nvPr>
        </p:nvSpPr>
        <p:spPr/>
        <p:txBody>
          <a:bodyPr/>
          <a:lstStyle/>
          <a:p>
            <a:fld id="{1ED03F14-A2D4-9D42-A4F0-DD96C29FEE96}" type="slidenum">
              <a:rPr lang="en-US" smtClean="0">
                <a:solidFill>
                  <a:schemeClr val="tx1"/>
                </a:solidFill>
              </a:rPr>
              <a:t>2</a:t>
            </a:fld>
            <a:endParaRPr lang="en-US" dirty="0">
              <a:solidFill>
                <a:schemeClr val="tx1"/>
              </a:solidFill>
            </a:endParaRPr>
          </a:p>
        </p:txBody>
      </p:sp>
      <p:cxnSp>
        <p:nvCxnSpPr>
          <p:cNvPr id="14" name="Straight Connector 13">
            <a:extLst>
              <a:ext uri="{FF2B5EF4-FFF2-40B4-BE49-F238E27FC236}">
                <a16:creationId xmlns:a16="http://schemas.microsoft.com/office/drawing/2014/main" id="{19407D76-28EF-4D84-9781-22805BFA72EC}"/>
              </a:ext>
            </a:extLst>
          </p:cNvPr>
          <p:cNvCxnSpPr>
            <a:cxnSpLocks/>
            <a:endCxn id="16" idx="1"/>
          </p:cNvCxnSpPr>
          <p:nvPr/>
        </p:nvCxnSpPr>
        <p:spPr>
          <a:xfrm>
            <a:off x="122419" y="292482"/>
            <a:ext cx="3313153" cy="1"/>
          </a:xfrm>
          <a:prstGeom prst="line">
            <a:avLst/>
          </a:prstGeom>
        </p:spPr>
        <p:style>
          <a:lnRef idx="2">
            <a:schemeClr val="accent2"/>
          </a:lnRef>
          <a:fillRef idx="0">
            <a:schemeClr val="accent2"/>
          </a:fillRef>
          <a:effectRef idx="1">
            <a:schemeClr val="accent2"/>
          </a:effectRef>
          <a:fontRef idx="minor">
            <a:schemeClr val="tx1"/>
          </a:fontRef>
        </p:style>
      </p:cxnSp>
      <p:sp>
        <p:nvSpPr>
          <p:cNvPr id="16" name="TextBox 15">
            <a:extLst>
              <a:ext uri="{FF2B5EF4-FFF2-40B4-BE49-F238E27FC236}">
                <a16:creationId xmlns:a16="http://schemas.microsoft.com/office/drawing/2014/main" id="{00ACEDA4-F4BC-469D-B7E0-14447BD208ED}"/>
              </a:ext>
            </a:extLst>
          </p:cNvPr>
          <p:cNvSpPr txBox="1"/>
          <p:nvPr/>
        </p:nvSpPr>
        <p:spPr>
          <a:xfrm>
            <a:off x="3435572" y="138594"/>
            <a:ext cx="3717652" cy="307777"/>
          </a:xfrm>
          <a:prstGeom prst="rect">
            <a:avLst/>
          </a:prstGeom>
          <a:noFill/>
        </p:spPr>
        <p:txBody>
          <a:bodyPr wrap="square" rtlCol="0">
            <a:spAutoFit/>
          </a:bodyPr>
          <a:lstStyle/>
          <a:p>
            <a:pPr algn="ctr" rtl="1"/>
            <a:r>
              <a:rPr lang="ar-AE" sz="1400" b="1" dirty="0">
                <a:solidFill>
                  <a:schemeClr val="accent6">
                    <a:lumMod val="50000"/>
                  </a:schemeClr>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GE SS Two Light" panose="020A0503020102020204" pitchFamily="18" charset="-78"/>
              </a:rPr>
              <a:t>الاجتماع التاسع مبادرة الإحصاءات العربية "عربستات"</a:t>
            </a:r>
          </a:p>
        </p:txBody>
      </p:sp>
      <p:cxnSp>
        <p:nvCxnSpPr>
          <p:cNvPr id="18" name="Straight Connector 17">
            <a:extLst>
              <a:ext uri="{FF2B5EF4-FFF2-40B4-BE49-F238E27FC236}">
                <a16:creationId xmlns:a16="http://schemas.microsoft.com/office/drawing/2014/main" id="{86188442-0E77-41CC-B8C5-94F71505B315}"/>
              </a:ext>
            </a:extLst>
          </p:cNvPr>
          <p:cNvCxnSpPr>
            <a:cxnSpLocks/>
            <a:stCxn id="16" idx="3"/>
          </p:cNvCxnSpPr>
          <p:nvPr/>
        </p:nvCxnSpPr>
        <p:spPr>
          <a:xfrm flipV="1">
            <a:off x="7153224" y="292482"/>
            <a:ext cx="1868357" cy="1"/>
          </a:xfrm>
          <a:prstGeom prst="line">
            <a:avLst/>
          </a:prstGeom>
        </p:spPr>
        <p:style>
          <a:lnRef idx="2">
            <a:schemeClr val="accent2"/>
          </a:lnRef>
          <a:fillRef idx="0">
            <a:schemeClr val="accent2"/>
          </a:fillRef>
          <a:effectRef idx="1">
            <a:schemeClr val="accent2"/>
          </a:effectRef>
          <a:fontRef idx="minor">
            <a:schemeClr val="tx1"/>
          </a:fontRef>
        </p:style>
      </p:cxnSp>
      <p:sp>
        <p:nvSpPr>
          <p:cNvPr id="2" name="Rectangle: Rounded Corners 1">
            <a:extLst>
              <a:ext uri="{FF2B5EF4-FFF2-40B4-BE49-F238E27FC236}">
                <a16:creationId xmlns:a16="http://schemas.microsoft.com/office/drawing/2014/main" id="{7C48214C-6967-991D-61A7-94D2CA38173B}"/>
              </a:ext>
            </a:extLst>
          </p:cNvPr>
          <p:cNvSpPr/>
          <p:nvPr/>
        </p:nvSpPr>
        <p:spPr>
          <a:xfrm>
            <a:off x="599355" y="2352661"/>
            <a:ext cx="7760180" cy="542629"/>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ar-AE" b="1" dirty="0">
                <a:solidFill>
                  <a:schemeClr val="bg1"/>
                </a:solidFill>
                <a:effectLst>
                  <a:outerShdw blurRad="38100" dist="38100" dir="2700000" algn="tl">
                    <a:srgbClr val="000000">
                      <a:alpha val="43137"/>
                    </a:srgbClr>
                  </a:outerShdw>
                </a:effectLst>
              </a:rPr>
              <a:t>المسوحات الميدانية خلال فترة جائحة كوفيد-19</a:t>
            </a:r>
            <a:endParaRPr lang="en-AE" dirty="0">
              <a:solidFill>
                <a:schemeClr val="bg1"/>
              </a:solidFill>
              <a:effectLst>
                <a:outerShdw blurRad="38100" dist="38100" dir="2700000" algn="tl">
                  <a:srgbClr val="000000">
                    <a:alpha val="43137"/>
                  </a:srgbClr>
                </a:outerShdw>
              </a:effectLst>
            </a:endParaRPr>
          </a:p>
        </p:txBody>
      </p:sp>
      <p:sp>
        <p:nvSpPr>
          <p:cNvPr id="5" name="Rectangle: Rounded Corners 4">
            <a:extLst>
              <a:ext uri="{FF2B5EF4-FFF2-40B4-BE49-F238E27FC236}">
                <a16:creationId xmlns:a16="http://schemas.microsoft.com/office/drawing/2014/main" id="{0A5B7095-9FAC-BB2E-2B05-01CEB7612581}"/>
              </a:ext>
            </a:extLst>
          </p:cNvPr>
          <p:cNvSpPr/>
          <p:nvPr/>
        </p:nvSpPr>
        <p:spPr>
          <a:xfrm>
            <a:off x="557659" y="3410057"/>
            <a:ext cx="7760181" cy="45463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ar-AE" sz="18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 	الجوانب التي ساهمت في تعزيز قدرة </a:t>
            </a:r>
            <a:r>
              <a:rPr lang="ar-AE" sz="1800" b="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الهياكل الإحصائية خلال الجائحة</a:t>
            </a:r>
            <a:endParaRPr lang="en-AE" b="1" dirty="0">
              <a:effectLst>
                <a:outerShdw blurRad="38100" dist="38100" dir="2700000" algn="tl">
                  <a:srgbClr val="000000">
                    <a:alpha val="43137"/>
                  </a:srgbClr>
                </a:outerShdw>
              </a:effectLst>
            </a:endParaRPr>
          </a:p>
        </p:txBody>
      </p:sp>
      <p:sp>
        <p:nvSpPr>
          <p:cNvPr id="8" name="Rectangle: Rounded Corners 7">
            <a:extLst>
              <a:ext uri="{FF2B5EF4-FFF2-40B4-BE49-F238E27FC236}">
                <a16:creationId xmlns:a16="http://schemas.microsoft.com/office/drawing/2014/main" id="{82378F0B-92D2-8A8F-E1E9-64A4575FB78B}"/>
              </a:ext>
            </a:extLst>
          </p:cNvPr>
          <p:cNvSpPr/>
          <p:nvPr/>
        </p:nvSpPr>
        <p:spPr>
          <a:xfrm>
            <a:off x="557659" y="1156038"/>
            <a:ext cx="7760180" cy="542629"/>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ar-AE" sz="2000" b="1" dirty="0">
                <a:solidFill>
                  <a:srgbClr val="C00000"/>
                </a:solidFill>
                <a:effectLst>
                  <a:outerShdw blurRad="38100" dist="38100" dir="2700000" algn="tl">
                    <a:srgbClr val="000000">
                      <a:alpha val="43137"/>
                    </a:srgbClr>
                  </a:outerShdw>
                </a:effectLst>
              </a:rPr>
              <a:t>المحتوى</a:t>
            </a:r>
            <a:endParaRPr lang="en-AE" sz="2000"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78819367"/>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7B1A9B4D-8263-4BB7-8B56-9DAD71566043}"/>
              </a:ext>
            </a:extLst>
          </p:cNvPr>
          <p:cNvSpPr txBox="1"/>
          <p:nvPr/>
        </p:nvSpPr>
        <p:spPr>
          <a:xfrm>
            <a:off x="557659" y="1684736"/>
            <a:ext cx="8348597" cy="193899"/>
          </a:xfrm>
          <a:prstGeom prst="rect">
            <a:avLst/>
          </a:prstGeom>
          <a:solidFill>
            <a:schemeClr val="bg1"/>
          </a:solidFill>
        </p:spPr>
        <p:txBody>
          <a:bodyPr wrap="square">
            <a:spAutoFit/>
          </a:bodyPr>
          <a:lstStyle/>
          <a:p>
            <a:pPr marL="0" marR="0" lvl="1" indent="0" algn="just" defTabSz="457200" rtl="1" eaLnBrk="1" fontAlgn="auto" latinLnBrk="0" hangingPunct="1">
              <a:lnSpc>
                <a:spcPct val="150000"/>
              </a:lnSpc>
              <a:spcBef>
                <a:spcPts val="0"/>
              </a:spcBef>
              <a:spcAft>
                <a:spcPts val="0"/>
              </a:spcAft>
              <a:buClrTx/>
              <a:buSzTx/>
              <a:buFontTx/>
              <a:buNone/>
              <a:tabLst/>
              <a:defRPr/>
            </a:pPr>
            <a:endParaRPr kumimoji="0" lang="ar-AE" sz="500" b="1" i="0" u="none" strike="noStrike" kern="1200" cap="none" spc="0" normalizeH="0" baseline="0" noProof="0" dirty="0">
              <a:ln>
                <a:noFill/>
              </a:ln>
              <a:solidFill>
                <a:schemeClr val="tx2">
                  <a:lumMod val="50000"/>
                </a:schemeClr>
              </a:solidFill>
              <a:effectLst>
                <a:outerShdw blurRad="38100" dist="38100" dir="2700000" algn="tl">
                  <a:srgbClr val="000000">
                    <a:alpha val="43137"/>
                  </a:srgbClr>
                </a:outerShdw>
              </a:effectLst>
              <a:uLnTx/>
              <a:uFillTx/>
              <a:latin typeface="Calibri"/>
              <a:ea typeface="+mn-ea"/>
              <a:cs typeface="Times New Roman" panose="02020603050405020304" pitchFamily="18" charset="0"/>
            </a:endParaRPr>
          </a:p>
        </p:txBody>
      </p:sp>
      <p:sp>
        <p:nvSpPr>
          <p:cNvPr id="3" name="Slide Number Placeholder 2">
            <a:extLst>
              <a:ext uri="{FF2B5EF4-FFF2-40B4-BE49-F238E27FC236}">
                <a16:creationId xmlns:a16="http://schemas.microsoft.com/office/drawing/2014/main" id="{564E7F0A-3FE6-4E14-B723-7E3BDEBAC310}"/>
              </a:ext>
            </a:extLst>
          </p:cNvPr>
          <p:cNvSpPr>
            <a:spLocks noGrp="1"/>
          </p:cNvSpPr>
          <p:nvPr>
            <p:ph type="sldNum" sz="quarter" idx="12"/>
          </p:nvPr>
        </p:nvSpPr>
        <p:spPr/>
        <p:txBody>
          <a:bodyPr/>
          <a:lstStyle/>
          <a:p>
            <a:fld id="{1ED03F14-A2D4-9D42-A4F0-DD96C29FEE96}" type="slidenum">
              <a:rPr lang="en-US" smtClean="0">
                <a:solidFill>
                  <a:schemeClr val="tx1"/>
                </a:solidFill>
              </a:rPr>
              <a:t>3</a:t>
            </a:fld>
            <a:endParaRPr lang="en-US" dirty="0">
              <a:solidFill>
                <a:schemeClr val="tx1"/>
              </a:solidFill>
            </a:endParaRPr>
          </a:p>
        </p:txBody>
      </p:sp>
      <p:sp>
        <p:nvSpPr>
          <p:cNvPr id="2" name="Rectangle: Rounded Corners 1">
            <a:extLst>
              <a:ext uri="{FF2B5EF4-FFF2-40B4-BE49-F238E27FC236}">
                <a16:creationId xmlns:a16="http://schemas.microsoft.com/office/drawing/2014/main" id="{9F277E80-49E6-2E04-9690-EF8639EC4778}"/>
              </a:ext>
            </a:extLst>
          </p:cNvPr>
          <p:cNvSpPr/>
          <p:nvPr/>
        </p:nvSpPr>
        <p:spPr>
          <a:xfrm>
            <a:off x="1090833" y="1943100"/>
            <a:ext cx="7282248" cy="914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ar-AE" sz="2400" b="1" dirty="0">
                <a:solidFill>
                  <a:schemeClr val="bg1"/>
                </a:solidFill>
                <a:effectLst>
                  <a:outerShdw blurRad="38100" dist="38100" dir="2700000" algn="tl">
                    <a:srgbClr val="000000">
                      <a:alpha val="43137"/>
                    </a:srgbClr>
                  </a:outerShdw>
                </a:effectLst>
              </a:rPr>
              <a:t>المسوحات الميدانية خلال فترة جائحة كوفيد-19</a:t>
            </a:r>
            <a:endParaRPr lang="en-AE" sz="2400" dirty="0">
              <a:solidFill>
                <a:schemeClr val="bg1"/>
              </a:solidFill>
              <a:effectLst>
                <a:outerShdw blurRad="38100" dist="38100" dir="2700000" algn="tl">
                  <a:srgbClr val="000000">
                    <a:alpha val="43137"/>
                  </a:srgbClr>
                </a:outerShdw>
              </a:effectLst>
            </a:endParaRPr>
          </a:p>
        </p:txBody>
      </p:sp>
      <p:cxnSp>
        <p:nvCxnSpPr>
          <p:cNvPr id="7" name="Straight Connector 6">
            <a:extLst>
              <a:ext uri="{FF2B5EF4-FFF2-40B4-BE49-F238E27FC236}">
                <a16:creationId xmlns:a16="http://schemas.microsoft.com/office/drawing/2014/main" id="{5AFD7702-6D17-D862-8547-277FCFAEDEDC}"/>
              </a:ext>
            </a:extLst>
          </p:cNvPr>
          <p:cNvCxnSpPr>
            <a:cxnSpLocks/>
            <a:endCxn id="8" idx="1"/>
          </p:cNvCxnSpPr>
          <p:nvPr/>
        </p:nvCxnSpPr>
        <p:spPr>
          <a:xfrm>
            <a:off x="122419" y="292482"/>
            <a:ext cx="3313153" cy="1"/>
          </a:xfrm>
          <a:prstGeom prst="line">
            <a:avLst/>
          </a:prstGeom>
        </p:spPr>
        <p:style>
          <a:lnRef idx="2">
            <a:schemeClr val="accent2"/>
          </a:lnRef>
          <a:fillRef idx="0">
            <a:schemeClr val="accent2"/>
          </a:fillRef>
          <a:effectRef idx="1">
            <a:schemeClr val="accent2"/>
          </a:effectRef>
          <a:fontRef idx="minor">
            <a:schemeClr val="tx1"/>
          </a:fontRef>
        </p:style>
      </p:cxnSp>
      <p:sp>
        <p:nvSpPr>
          <p:cNvPr id="8" name="TextBox 7">
            <a:extLst>
              <a:ext uri="{FF2B5EF4-FFF2-40B4-BE49-F238E27FC236}">
                <a16:creationId xmlns:a16="http://schemas.microsoft.com/office/drawing/2014/main" id="{A1FDE67E-BE00-BE3F-2E95-BCEEBF336BBE}"/>
              </a:ext>
            </a:extLst>
          </p:cNvPr>
          <p:cNvSpPr txBox="1"/>
          <p:nvPr/>
        </p:nvSpPr>
        <p:spPr>
          <a:xfrm>
            <a:off x="3435572" y="138594"/>
            <a:ext cx="3717652" cy="307777"/>
          </a:xfrm>
          <a:prstGeom prst="rect">
            <a:avLst/>
          </a:prstGeom>
          <a:noFill/>
        </p:spPr>
        <p:txBody>
          <a:bodyPr wrap="square" rtlCol="0">
            <a:spAutoFit/>
          </a:bodyPr>
          <a:lstStyle/>
          <a:p>
            <a:pPr algn="ctr" rtl="1"/>
            <a:r>
              <a:rPr lang="ar-AE" sz="1400" b="1" dirty="0">
                <a:solidFill>
                  <a:schemeClr val="accent6">
                    <a:lumMod val="50000"/>
                  </a:schemeClr>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GE SS Two Light" panose="020A0503020102020204" pitchFamily="18" charset="-78"/>
              </a:rPr>
              <a:t>الاجتماع التاسع مبادرة الإحصاءات العربية "عربستات"</a:t>
            </a:r>
          </a:p>
        </p:txBody>
      </p:sp>
      <p:cxnSp>
        <p:nvCxnSpPr>
          <p:cNvPr id="9" name="Straight Connector 8">
            <a:extLst>
              <a:ext uri="{FF2B5EF4-FFF2-40B4-BE49-F238E27FC236}">
                <a16:creationId xmlns:a16="http://schemas.microsoft.com/office/drawing/2014/main" id="{D2914D02-CC55-E4DB-10B7-EF24B30A8964}"/>
              </a:ext>
            </a:extLst>
          </p:cNvPr>
          <p:cNvCxnSpPr>
            <a:cxnSpLocks/>
            <a:stCxn id="8" idx="3"/>
          </p:cNvCxnSpPr>
          <p:nvPr/>
        </p:nvCxnSpPr>
        <p:spPr>
          <a:xfrm flipV="1">
            <a:off x="7153224" y="292482"/>
            <a:ext cx="1868357" cy="1"/>
          </a:xfrm>
          <a:prstGeom prst="line">
            <a:avLst/>
          </a:prstGeom>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3850739025"/>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B2895BD-C54E-46BC-AD6B-BD4396E522AD}"/>
              </a:ext>
            </a:extLst>
          </p:cNvPr>
          <p:cNvSpPr>
            <a:spLocks noGrp="1"/>
          </p:cNvSpPr>
          <p:nvPr>
            <p:ph type="sldNum" sz="quarter" idx="12"/>
          </p:nvPr>
        </p:nvSpPr>
        <p:spPr>
          <a:xfrm>
            <a:off x="6553200" y="5296959"/>
            <a:ext cx="2133600" cy="304271"/>
          </a:xfrm>
        </p:spPr>
        <p:txBody>
          <a:bodyPr/>
          <a:lstStyle/>
          <a:p>
            <a:fld id="{1ED03F14-A2D4-9D42-A4F0-DD96C29FEE96}" type="slidenum">
              <a:rPr lang="en-US" smtClean="0">
                <a:solidFill>
                  <a:schemeClr val="tx1"/>
                </a:solidFill>
              </a:rPr>
              <a:t>4</a:t>
            </a:fld>
            <a:endParaRPr lang="en-US" dirty="0">
              <a:solidFill>
                <a:schemeClr val="tx1"/>
              </a:solidFill>
            </a:endParaRPr>
          </a:p>
        </p:txBody>
      </p:sp>
      <p:cxnSp>
        <p:nvCxnSpPr>
          <p:cNvPr id="2" name="Straight Connector 1">
            <a:extLst>
              <a:ext uri="{FF2B5EF4-FFF2-40B4-BE49-F238E27FC236}">
                <a16:creationId xmlns:a16="http://schemas.microsoft.com/office/drawing/2014/main" id="{1D3F123A-017F-8858-169A-42D4892F2C0B}"/>
              </a:ext>
            </a:extLst>
          </p:cNvPr>
          <p:cNvCxnSpPr>
            <a:cxnSpLocks/>
            <a:endCxn id="3" idx="1"/>
          </p:cNvCxnSpPr>
          <p:nvPr/>
        </p:nvCxnSpPr>
        <p:spPr>
          <a:xfrm>
            <a:off x="122419" y="292482"/>
            <a:ext cx="3313153" cy="1"/>
          </a:xfrm>
          <a:prstGeom prst="line">
            <a:avLst/>
          </a:prstGeom>
        </p:spPr>
        <p:style>
          <a:lnRef idx="2">
            <a:schemeClr val="accent2"/>
          </a:lnRef>
          <a:fillRef idx="0">
            <a:schemeClr val="accent2"/>
          </a:fillRef>
          <a:effectRef idx="1">
            <a:schemeClr val="accent2"/>
          </a:effectRef>
          <a:fontRef idx="minor">
            <a:schemeClr val="tx1"/>
          </a:fontRef>
        </p:style>
      </p:cxnSp>
      <p:sp>
        <p:nvSpPr>
          <p:cNvPr id="3" name="TextBox 2">
            <a:extLst>
              <a:ext uri="{FF2B5EF4-FFF2-40B4-BE49-F238E27FC236}">
                <a16:creationId xmlns:a16="http://schemas.microsoft.com/office/drawing/2014/main" id="{B20122C0-DD3F-F49D-7DAD-523FECEE54FF}"/>
              </a:ext>
            </a:extLst>
          </p:cNvPr>
          <p:cNvSpPr txBox="1"/>
          <p:nvPr/>
        </p:nvSpPr>
        <p:spPr>
          <a:xfrm>
            <a:off x="3435572" y="138594"/>
            <a:ext cx="3717652" cy="307777"/>
          </a:xfrm>
          <a:prstGeom prst="rect">
            <a:avLst/>
          </a:prstGeom>
          <a:noFill/>
        </p:spPr>
        <p:txBody>
          <a:bodyPr wrap="square" rtlCol="0">
            <a:spAutoFit/>
          </a:bodyPr>
          <a:lstStyle/>
          <a:p>
            <a:pPr algn="ctr" rtl="1"/>
            <a:r>
              <a:rPr lang="ar-AE" sz="1400" b="1" dirty="0">
                <a:solidFill>
                  <a:schemeClr val="accent6">
                    <a:lumMod val="50000"/>
                  </a:schemeClr>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GE SS Two Light" panose="020A0503020102020204" pitchFamily="18" charset="-78"/>
              </a:rPr>
              <a:t>الاجتماع التاسع مبادرة الإحصاءات العربية "عربستات"</a:t>
            </a:r>
          </a:p>
        </p:txBody>
      </p:sp>
      <p:cxnSp>
        <p:nvCxnSpPr>
          <p:cNvPr id="9" name="Straight Connector 8">
            <a:extLst>
              <a:ext uri="{FF2B5EF4-FFF2-40B4-BE49-F238E27FC236}">
                <a16:creationId xmlns:a16="http://schemas.microsoft.com/office/drawing/2014/main" id="{D9F3F1ED-B965-0EB3-6801-3DEAF26ECC97}"/>
              </a:ext>
            </a:extLst>
          </p:cNvPr>
          <p:cNvCxnSpPr>
            <a:cxnSpLocks/>
            <a:stCxn id="3" idx="3"/>
          </p:cNvCxnSpPr>
          <p:nvPr/>
        </p:nvCxnSpPr>
        <p:spPr>
          <a:xfrm flipV="1">
            <a:off x="7153224" y="292482"/>
            <a:ext cx="1868357" cy="1"/>
          </a:xfrm>
          <a:prstGeom prst="line">
            <a:avLst/>
          </a:prstGeom>
        </p:spPr>
        <p:style>
          <a:lnRef idx="2">
            <a:schemeClr val="accent2"/>
          </a:lnRef>
          <a:fillRef idx="0">
            <a:schemeClr val="accent2"/>
          </a:fillRef>
          <a:effectRef idx="1">
            <a:schemeClr val="accent2"/>
          </a:effectRef>
          <a:fontRef idx="minor">
            <a:schemeClr val="tx1"/>
          </a:fontRef>
        </p:style>
      </p:cxnSp>
      <p:pic>
        <p:nvPicPr>
          <p:cNvPr id="17" name="Picture 16">
            <a:extLst>
              <a:ext uri="{FF2B5EF4-FFF2-40B4-BE49-F238E27FC236}">
                <a16:creationId xmlns:a16="http://schemas.microsoft.com/office/drawing/2014/main" id="{92D40981-C96F-345B-AEE1-97CACB3C1824}"/>
              </a:ext>
            </a:extLst>
          </p:cNvPr>
          <p:cNvPicPr>
            <a:picLocks noChangeAspect="1"/>
          </p:cNvPicPr>
          <p:nvPr/>
        </p:nvPicPr>
        <p:blipFill>
          <a:blip r:embed="rId5"/>
          <a:stretch>
            <a:fillRect/>
          </a:stretch>
        </p:blipFill>
        <p:spPr>
          <a:xfrm>
            <a:off x="0" y="446371"/>
            <a:ext cx="9021581" cy="5268629"/>
          </a:xfrm>
          <a:prstGeom prst="rect">
            <a:avLst/>
          </a:prstGeom>
        </p:spPr>
      </p:pic>
    </p:spTree>
    <p:extLst>
      <p:ext uri="{BB962C8B-B14F-4D97-AF65-F5344CB8AC3E}">
        <p14:creationId xmlns:p14="http://schemas.microsoft.com/office/powerpoint/2010/main" val="1575066049"/>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B2895BD-C54E-46BC-AD6B-BD4396E522AD}"/>
              </a:ext>
            </a:extLst>
          </p:cNvPr>
          <p:cNvSpPr>
            <a:spLocks noGrp="1"/>
          </p:cNvSpPr>
          <p:nvPr>
            <p:ph type="sldNum" sz="quarter" idx="12"/>
          </p:nvPr>
        </p:nvSpPr>
        <p:spPr>
          <a:xfrm>
            <a:off x="6553200" y="5296959"/>
            <a:ext cx="2133600" cy="304271"/>
          </a:xfrm>
        </p:spPr>
        <p:txBody>
          <a:bodyPr/>
          <a:lstStyle/>
          <a:p>
            <a:fld id="{1ED03F14-A2D4-9D42-A4F0-DD96C29FEE96}" type="slidenum">
              <a:rPr lang="en-US" smtClean="0">
                <a:solidFill>
                  <a:schemeClr val="tx1"/>
                </a:solidFill>
              </a:rPr>
              <a:t>5</a:t>
            </a:fld>
            <a:endParaRPr lang="en-US" dirty="0">
              <a:solidFill>
                <a:schemeClr val="tx1"/>
              </a:solidFill>
            </a:endParaRPr>
          </a:p>
        </p:txBody>
      </p:sp>
      <p:sp>
        <p:nvSpPr>
          <p:cNvPr id="5" name="TextBox 4">
            <a:extLst>
              <a:ext uri="{FF2B5EF4-FFF2-40B4-BE49-F238E27FC236}">
                <a16:creationId xmlns:a16="http://schemas.microsoft.com/office/drawing/2014/main" id="{9E312A7F-2AB6-5296-6082-2B026AE2E458}"/>
              </a:ext>
            </a:extLst>
          </p:cNvPr>
          <p:cNvSpPr txBox="1"/>
          <p:nvPr/>
        </p:nvSpPr>
        <p:spPr>
          <a:xfrm>
            <a:off x="708454" y="1427368"/>
            <a:ext cx="7978346" cy="3539430"/>
          </a:xfrm>
          <a:prstGeom prst="rect">
            <a:avLst/>
          </a:prstGeom>
          <a:noFill/>
        </p:spPr>
        <p:txBody>
          <a:bodyPr wrap="square">
            <a:spAutoFit/>
          </a:bodyPr>
          <a:lstStyle/>
          <a:p>
            <a:pPr algn="just" rtl="1"/>
            <a:r>
              <a:rPr lang="ar-SA" sz="1400" b="1" dirty="0">
                <a:solidFill>
                  <a:schemeClr val="tx2">
                    <a:lumMod val="50000"/>
                  </a:schemeClr>
                </a:solidFill>
                <a:ea typeface="Calibri" panose="020F0502020204030204" pitchFamily="34" charset="0"/>
                <a:cs typeface="Times New Roman" panose="02020603050405020304" pitchFamily="18" charset="0"/>
              </a:rPr>
              <a:t>لم يكن هناك تعداد للسكان خلال فترة الجائحة، </a:t>
            </a:r>
            <a:r>
              <a:rPr lang="ar-AE" sz="1400" b="1" dirty="0">
                <a:solidFill>
                  <a:schemeClr val="tx2">
                    <a:lumMod val="50000"/>
                  </a:schemeClr>
                </a:solidFill>
                <a:ea typeface="Calibri" panose="020F0502020204030204" pitchFamily="34" charset="0"/>
                <a:cs typeface="Times New Roman" panose="02020603050405020304" pitchFamily="18" charset="0"/>
              </a:rPr>
              <a:t>كمل </a:t>
            </a:r>
            <a:r>
              <a:rPr lang="ar-SA" sz="1400" b="1" dirty="0">
                <a:solidFill>
                  <a:schemeClr val="tx2">
                    <a:lumMod val="50000"/>
                  </a:schemeClr>
                </a:solidFill>
                <a:ea typeface="Calibri" panose="020F0502020204030204" pitchFamily="34" charset="0"/>
                <a:cs typeface="Times New Roman" panose="02020603050405020304" pitchFamily="18" charset="0"/>
              </a:rPr>
              <a:t>لم يتم تنفيذ جميع المسوحات الاقتصادية والمسوحات الاجتماعية، بشكل كامل. إضافة إلى ذلك، فقد توقف جمع البيانات بسبب الإغلاق ورفض عدد من المشمولين بالعينة استقبال الباحثين لأسباب صحية، مما ترتب عنه تأخير نشر البيانات. وعليه تم اتخاذ بعض التدابير، مثل دمج عدد من الجولات المسحية في جولة واحدة، وتقليص حجم العينات، والحصول على البيانات من خلال السجلات الإدارية. إضافة إلى تطعيم أعوان الإحصاء، وتنفيذ حملات إعلامية للتأكد من التزام الباحثين بالاشتراطات الصحية. </a:t>
            </a:r>
          </a:p>
          <a:p>
            <a:pPr algn="just" rtl="1"/>
            <a:endParaRPr lang="ar-SA" sz="1400" b="1" dirty="0">
              <a:solidFill>
                <a:schemeClr val="tx2">
                  <a:lumMod val="50000"/>
                </a:schemeClr>
              </a:solidFill>
              <a:ea typeface="Calibri" panose="020F0502020204030204" pitchFamily="34" charset="0"/>
              <a:cs typeface="Times New Roman" panose="02020603050405020304" pitchFamily="18" charset="0"/>
            </a:endParaRPr>
          </a:p>
          <a:p>
            <a:pPr algn="just" rtl="1"/>
            <a:r>
              <a:rPr lang="ar-SA" sz="1400" b="1" dirty="0">
                <a:solidFill>
                  <a:schemeClr val="tx2">
                    <a:lumMod val="50000"/>
                  </a:schemeClr>
                </a:solidFill>
                <a:ea typeface="Calibri" panose="020F0502020204030204" pitchFamily="34" charset="0"/>
                <a:cs typeface="Times New Roman" panose="02020603050405020304" pitchFamily="18" charset="0"/>
              </a:rPr>
              <a:t>أما فيما يتعلق بمسوحات القوى العاملة والتشغيل، فقد أصدرت الحكومة أوامر الدفاع المدني التي من شأنها الحد من انتشار الجائحة عن طريق تدابير الإغلاق.  أدت هذه الأوامر إلى إغلاق المحافظات والمناطق والأحياء في الأردن، وعليه  تم جمع البيانات عن طريق الهاتف. بينما واجهت المسوحات المتعلقة بإحصاءات الأرقام القياسية للأسعار تحدياتٍ تتعلق بآلية العمل الميداني (جمع البيانات من المنشآت)، وسط تأثرها بشكل كبير بسبب الحظر والإغلاقات والإجراءات الصحية التي كانت تتبعها المنشآت خلال الجائحة، لذلك تم العمل على جمع البيانات بالاعتماد على السجلات الإدارية و التوسع في جمع البيانات من خلال الوسائل التقنية.</a:t>
            </a:r>
          </a:p>
          <a:p>
            <a:pPr algn="just" rtl="1"/>
            <a:endParaRPr lang="ar-SA" sz="1400" b="1" dirty="0">
              <a:solidFill>
                <a:schemeClr val="tx2">
                  <a:lumMod val="50000"/>
                </a:schemeClr>
              </a:solidFill>
              <a:ea typeface="Calibri" panose="020F0502020204030204" pitchFamily="34" charset="0"/>
              <a:cs typeface="Times New Roman" panose="02020603050405020304" pitchFamily="18" charset="0"/>
            </a:endParaRPr>
          </a:p>
          <a:p>
            <a:pPr algn="just" rtl="1"/>
            <a:r>
              <a:rPr lang="ar-SA" sz="1400" b="1" dirty="0">
                <a:solidFill>
                  <a:schemeClr val="tx2">
                    <a:lumMod val="50000"/>
                  </a:schemeClr>
                </a:solidFill>
                <a:ea typeface="Calibri" panose="020F0502020204030204" pitchFamily="34" charset="0"/>
                <a:cs typeface="Times New Roman" panose="02020603050405020304" pitchFamily="18" charset="0"/>
              </a:rPr>
              <a:t>كما تم إعداد مسوحات اقتصادية واجتماعية ذات صلة بتداعيات جائحة كوفيد-19 لقياس أثر </a:t>
            </a:r>
            <a:r>
              <a:rPr lang="ar-AE" sz="1400" b="1" dirty="0">
                <a:solidFill>
                  <a:schemeClr val="tx2">
                    <a:lumMod val="50000"/>
                  </a:schemeClr>
                </a:solidFill>
                <a:ea typeface="Calibri" panose="020F0502020204030204" pitchFamily="34" charset="0"/>
                <a:cs typeface="Times New Roman" panose="02020603050405020304" pitchFamily="18" charset="0"/>
              </a:rPr>
              <a:t>ال</a:t>
            </a:r>
            <a:r>
              <a:rPr lang="ar-SA" sz="1400" b="1" dirty="0">
                <a:solidFill>
                  <a:schemeClr val="tx2">
                    <a:lumMod val="50000"/>
                  </a:schemeClr>
                </a:solidFill>
                <a:ea typeface="Calibri" panose="020F0502020204030204" pitchFamily="34" charset="0"/>
                <a:cs typeface="Times New Roman" panose="02020603050405020304" pitchFamily="18" charset="0"/>
              </a:rPr>
              <a:t>جائحة على الأسر الأردنيةوسوق العمل خلال 2020. من جانب آخر، قامت الإدارة العامة للإحصاء بتطبيق نظام العمل عن بُعد أو بدوام جزئي بحسب الحالة الوبائية، والامتثال إلى أوامر الدفاع المدني التي تم إصدارها من الحكومة، كما تم تغيير البرامج المتعلقة بجمع البيانات والإحتفاظ بنسخ وقواعد بيانات احتياطية لمواجهة الطوارىء</a:t>
            </a:r>
            <a:r>
              <a:rPr lang="ar-AE" sz="1400" b="1" dirty="0">
                <a:solidFill>
                  <a:schemeClr val="tx2">
                    <a:lumMod val="50000"/>
                  </a:schemeClr>
                </a:solidFill>
                <a:ea typeface="Calibri" panose="020F0502020204030204" pitchFamily="34" charset="0"/>
                <a:cs typeface="Times New Roman" panose="02020603050405020304" pitchFamily="18" charset="0"/>
              </a:rPr>
              <a:t>.</a:t>
            </a:r>
            <a:endParaRPr lang="ar-SA" sz="1400" b="1" dirty="0">
              <a:solidFill>
                <a:schemeClr val="tx2">
                  <a:lumMod val="50000"/>
                </a:schemeClr>
              </a:solidFill>
              <a:ea typeface="Calibri" panose="020F0502020204030204" pitchFamily="34" charset="0"/>
              <a:cs typeface="Times New Roman" panose="02020603050405020304" pitchFamily="18" charset="0"/>
            </a:endParaRPr>
          </a:p>
        </p:txBody>
      </p:sp>
      <p:cxnSp>
        <p:nvCxnSpPr>
          <p:cNvPr id="2" name="Straight Connector 1">
            <a:extLst>
              <a:ext uri="{FF2B5EF4-FFF2-40B4-BE49-F238E27FC236}">
                <a16:creationId xmlns:a16="http://schemas.microsoft.com/office/drawing/2014/main" id="{1D3F123A-017F-8858-169A-42D4892F2C0B}"/>
              </a:ext>
            </a:extLst>
          </p:cNvPr>
          <p:cNvCxnSpPr>
            <a:cxnSpLocks/>
            <a:endCxn id="3" idx="1"/>
          </p:cNvCxnSpPr>
          <p:nvPr/>
        </p:nvCxnSpPr>
        <p:spPr>
          <a:xfrm>
            <a:off x="122419" y="292482"/>
            <a:ext cx="3313153" cy="1"/>
          </a:xfrm>
          <a:prstGeom prst="line">
            <a:avLst/>
          </a:prstGeom>
        </p:spPr>
        <p:style>
          <a:lnRef idx="2">
            <a:schemeClr val="accent2"/>
          </a:lnRef>
          <a:fillRef idx="0">
            <a:schemeClr val="accent2"/>
          </a:fillRef>
          <a:effectRef idx="1">
            <a:schemeClr val="accent2"/>
          </a:effectRef>
          <a:fontRef idx="minor">
            <a:schemeClr val="tx1"/>
          </a:fontRef>
        </p:style>
      </p:cxnSp>
      <p:sp>
        <p:nvSpPr>
          <p:cNvPr id="3" name="TextBox 2">
            <a:extLst>
              <a:ext uri="{FF2B5EF4-FFF2-40B4-BE49-F238E27FC236}">
                <a16:creationId xmlns:a16="http://schemas.microsoft.com/office/drawing/2014/main" id="{B20122C0-DD3F-F49D-7DAD-523FECEE54FF}"/>
              </a:ext>
            </a:extLst>
          </p:cNvPr>
          <p:cNvSpPr txBox="1"/>
          <p:nvPr/>
        </p:nvSpPr>
        <p:spPr>
          <a:xfrm>
            <a:off x="3435572" y="138594"/>
            <a:ext cx="3717652" cy="307777"/>
          </a:xfrm>
          <a:prstGeom prst="rect">
            <a:avLst/>
          </a:prstGeom>
          <a:noFill/>
        </p:spPr>
        <p:txBody>
          <a:bodyPr wrap="square" rtlCol="0">
            <a:spAutoFit/>
          </a:bodyPr>
          <a:lstStyle/>
          <a:p>
            <a:pPr algn="ctr" rtl="1"/>
            <a:r>
              <a:rPr lang="ar-AE" sz="1400" b="1" dirty="0">
                <a:solidFill>
                  <a:schemeClr val="accent6">
                    <a:lumMod val="50000"/>
                  </a:schemeClr>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GE SS Two Light" panose="020A0503020102020204" pitchFamily="18" charset="-78"/>
              </a:rPr>
              <a:t>الاجتماع التاسع مبادرة الإحصاءات العربية "عربستات"</a:t>
            </a:r>
          </a:p>
        </p:txBody>
      </p:sp>
      <p:cxnSp>
        <p:nvCxnSpPr>
          <p:cNvPr id="9" name="Straight Connector 8">
            <a:extLst>
              <a:ext uri="{FF2B5EF4-FFF2-40B4-BE49-F238E27FC236}">
                <a16:creationId xmlns:a16="http://schemas.microsoft.com/office/drawing/2014/main" id="{D9F3F1ED-B965-0EB3-6801-3DEAF26ECC97}"/>
              </a:ext>
            </a:extLst>
          </p:cNvPr>
          <p:cNvCxnSpPr>
            <a:cxnSpLocks/>
            <a:stCxn id="3" idx="3"/>
          </p:cNvCxnSpPr>
          <p:nvPr/>
        </p:nvCxnSpPr>
        <p:spPr>
          <a:xfrm flipV="1">
            <a:off x="7153224" y="292482"/>
            <a:ext cx="1868357" cy="1"/>
          </a:xfrm>
          <a:prstGeom prst="line">
            <a:avLst/>
          </a:prstGeom>
        </p:spPr>
        <p:style>
          <a:lnRef idx="2">
            <a:schemeClr val="accent2"/>
          </a:lnRef>
          <a:fillRef idx="0">
            <a:schemeClr val="accent2"/>
          </a:fillRef>
          <a:effectRef idx="1">
            <a:schemeClr val="accent2"/>
          </a:effectRef>
          <a:fontRef idx="minor">
            <a:schemeClr val="tx1"/>
          </a:fontRef>
        </p:style>
      </p:cxnSp>
      <p:sp>
        <p:nvSpPr>
          <p:cNvPr id="10" name="Rectangle: Rounded Corners 9">
            <a:extLst>
              <a:ext uri="{FF2B5EF4-FFF2-40B4-BE49-F238E27FC236}">
                <a16:creationId xmlns:a16="http://schemas.microsoft.com/office/drawing/2014/main" id="{A5575D37-2EAC-CDA2-B224-22893686B3E9}"/>
              </a:ext>
            </a:extLst>
          </p:cNvPr>
          <p:cNvSpPr/>
          <p:nvPr/>
        </p:nvSpPr>
        <p:spPr>
          <a:xfrm>
            <a:off x="3363002" y="776532"/>
            <a:ext cx="2417995" cy="4745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AE" sz="1800" b="1" dirty="0">
                <a:solidFill>
                  <a:schemeClr val="bg1"/>
                </a:solidFill>
                <a:effectLst/>
                <a:ea typeface="Calibri" panose="020F0502020204030204" pitchFamily="34" charset="0"/>
                <a:cs typeface="Times New Roman" panose="02020603050405020304" pitchFamily="18" charset="0"/>
              </a:rPr>
              <a:t>الأردن</a:t>
            </a:r>
            <a:endParaRPr lang="en-US" sz="1200" b="1" dirty="0">
              <a:solidFill>
                <a:schemeClr val="bg1"/>
              </a:solidFill>
            </a:endParaRPr>
          </a:p>
        </p:txBody>
      </p:sp>
    </p:spTree>
    <p:extLst>
      <p:ext uri="{BB962C8B-B14F-4D97-AF65-F5344CB8AC3E}">
        <p14:creationId xmlns:p14="http://schemas.microsoft.com/office/powerpoint/2010/main" val="738960825"/>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B2895BD-C54E-46BC-AD6B-BD4396E522AD}"/>
              </a:ext>
            </a:extLst>
          </p:cNvPr>
          <p:cNvSpPr>
            <a:spLocks noGrp="1"/>
          </p:cNvSpPr>
          <p:nvPr>
            <p:ph type="sldNum" sz="quarter" idx="12"/>
          </p:nvPr>
        </p:nvSpPr>
        <p:spPr>
          <a:xfrm>
            <a:off x="6553200" y="5296959"/>
            <a:ext cx="2133600" cy="304271"/>
          </a:xfrm>
        </p:spPr>
        <p:txBody>
          <a:bodyPr/>
          <a:lstStyle/>
          <a:p>
            <a:fld id="{1ED03F14-A2D4-9D42-A4F0-DD96C29FEE96}" type="slidenum">
              <a:rPr lang="en-US" smtClean="0">
                <a:solidFill>
                  <a:schemeClr val="tx1"/>
                </a:solidFill>
              </a:rPr>
              <a:t>6</a:t>
            </a:fld>
            <a:endParaRPr lang="en-US" dirty="0">
              <a:solidFill>
                <a:schemeClr val="tx1"/>
              </a:solidFill>
            </a:endParaRPr>
          </a:p>
        </p:txBody>
      </p:sp>
      <p:sp>
        <p:nvSpPr>
          <p:cNvPr id="5" name="TextBox 4">
            <a:extLst>
              <a:ext uri="{FF2B5EF4-FFF2-40B4-BE49-F238E27FC236}">
                <a16:creationId xmlns:a16="http://schemas.microsoft.com/office/drawing/2014/main" id="{9E312A7F-2AB6-5296-6082-2B026AE2E458}"/>
              </a:ext>
            </a:extLst>
          </p:cNvPr>
          <p:cNvSpPr txBox="1"/>
          <p:nvPr/>
        </p:nvSpPr>
        <p:spPr>
          <a:xfrm>
            <a:off x="708454" y="1427368"/>
            <a:ext cx="7978346" cy="2893100"/>
          </a:xfrm>
          <a:prstGeom prst="rect">
            <a:avLst/>
          </a:prstGeom>
          <a:noFill/>
        </p:spPr>
        <p:txBody>
          <a:bodyPr wrap="square">
            <a:spAutoFit/>
          </a:bodyPr>
          <a:lstStyle/>
          <a:p>
            <a:pPr algn="just" rtl="1"/>
            <a:r>
              <a:rPr lang="ar-SA" sz="1400" b="1" dirty="0">
                <a:solidFill>
                  <a:schemeClr val="tx2">
                    <a:lumMod val="50000"/>
                  </a:schemeClr>
                </a:solidFill>
                <a:ea typeface="Calibri" panose="020F0502020204030204" pitchFamily="34" charset="0"/>
                <a:cs typeface="Times New Roman" panose="02020603050405020304" pitchFamily="18" charset="0"/>
              </a:rPr>
              <a:t>لم يتم إجراء مسوحات اقتصادية خلال فترة الجائحة، حيث تبنت الحكومة مبدأ الاغلاق الجزئي، كما تم إغلاق بعض المحلات التجارية لمدة أسبوعين فقط في الشهر، وفتحها في الأسبوعين الآخرين، وبالتالي تم تعديل آلية جمع البيانات من المنشآت الاقتصادية بما يتناسب مع عملية الإغلاق الجزئي، والتحقق من حجم العينة المستهدفة في المسح. ساهم وجود قواعد بيانات للمنشآت الاقتصادية، ونقاط الاتصال بشكل كبير في الحصول على البيانات عن طريق الأنظمة الإلكترونية. أما بالنسبة لإحصاءات الأرقام القياسية للأسعار، فقد تم تعديل جدول الأسعار ليتلاءم مع ظروف الإغلاق الجزئي، وبالتالي لم تتوقف عملية جمع البيانات المتعلقة بالأسعار.</a:t>
            </a:r>
          </a:p>
          <a:p>
            <a:pPr algn="just" rtl="1"/>
            <a:endParaRPr lang="ar-SA" sz="1400" b="1" dirty="0">
              <a:solidFill>
                <a:schemeClr val="tx2">
                  <a:lumMod val="50000"/>
                </a:schemeClr>
              </a:solidFill>
              <a:ea typeface="Calibri" panose="020F0502020204030204" pitchFamily="34" charset="0"/>
              <a:cs typeface="Times New Roman" panose="02020603050405020304" pitchFamily="18" charset="0"/>
            </a:endParaRPr>
          </a:p>
          <a:p>
            <a:pPr algn="just" rtl="1"/>
            <a:r>
              <a:rPr lang="ar-SA" sz="1400" b="1" dirty="0">
                <a:solidFill>
                  <a:schemeClr val="tx2">
                    <a:lumMod val="50000"/>
                  </a:schemeClr>
                </a:solidFill>
                <a:ea typeface="Calibri" panose="020F0502020204030204" pitchFamily="34" charset="0"/>
                <a:cs typeface="Times New Roman" panose="02020603050405020304" pitchFamily="18" charset="0"/>
              </a:rPr>
              <a:t>هناك عدد من المُقومات التي ساهمت بدرجة كبيرة في استمرار العمل الإحصائي، نذكر منها:</a:t>
            </a:r>
          </a:p>
          <a:p>
            <a:pPr algn="just" rtl="1"/>
            <a:endParaRPr lang="ar-SA" sz="1400" b="1" dirty="0">
              <a:solidFill>
                <a:schemeClr val="tx2">
                  <a:lumMod val="50000"/>
                </a:schemeClr>
              </a:solidFill>
              <a:ea typeface="Calibri" panose="020F0502020204030204" pitchFamily="34" charset="0"/>
              <a:cs typeface="Times New Roman" panose="02020603050405020304" pitchFamily="18" charset="0"/>
            </a:endParaRPr>
          </a:p>
          <a:p>
            <a:pPr algn="just" rtl="1"/>
            <a:r>
              <a:rPr lang="ar-AE" sz="1400" b="1" dirty="0">
                <a:solidFill>
                  <a:schemeClr val="tx2">
                    <a:lumMod val="50000"/>
                  </a:schemeClr>
                </a:solidFill>
                <a:ea typeface="Calibri" panose="020F0502020204030204" pitchFamily="34" charset="0"/>
                <a:cs typeface="Times New Roman" panose="02020603050405020304" pitchFamily="18" charset="0"/>
              </a:rPr>
              <a:t>1- </a:t>
            </a:r>
            <a:r>
              <a:rPr lang="ar-SA" sz="1400" b="1" dirty="0">
                <a:solidFill>
                  <a:schemeClr val="tx2">
                    <a:lumMod val="50000"/>
                  </a:schemeClr>
                </a:solidFill>
                <a:ea typeface="Calibri" panose="020F0502020204030204" pitchFamily="34" charset="0"/>
                <a:cs typeface="Times New Roman" panose="02020603050405020304" pitchFamily="18" charset="0"/>
              </a:rPr>
              <a:t>قدرة العاملين في المجال الاحصائي على الوصول لقواعد البيانات من خلال التقنيات الحديثة والآمنة، التي ساهمت بشكل كبير في إنجاز الأعمال المطلوبة.</a:t>
            </a:r>
          </a:p>
          <a:p>
            <a:pPr algn="just" rtl="1"/>
            <a:r>
              <a:rPr lang="ar-AE" sz="1400" b="1" dirty="0">
                <a:solidFill>
                  <a:schemeClr val="tx2">
                    <a:lumMod val="50000"/>
                  </a:schemeClr>
                </a:solidFill>
                <a:ea typeface="Calibri" panose="020F0502020204030204" pitchFamily="34" charset="0"/>
                <a:cs typeface="Times New Roman" panose="02020603050405020304" pitchFamily="18" charset="0"/>
              </a:rPr>
              <a:t>2- </a:t>
            </a:r>
            <a:r>
              <a:rPr lang="ar-SA" sz="1400" b="1" dirty="0">
                <a:solidFill>
                  <a:schemeClr val="tx2">
                    <a:lumMod val="50000"/>
                  </a:schemeClr>
                </a:solidFill>
                <a:ea typeface="Calibri" panose="020F0502020204030204" pitchFamily="34" charset="0"/>
                <a:cs typeface="Times New Roman" panose="02020603050405020304" pitchFamily="18" charset="0"/>
              </a:rPr>
              <a:t>وجود خبرات إحصائية ساهمت في استمرارية احتساب المؤشرات الإحصائية من خلال تطبيق أفضل الأساليب الإحصائية. </a:t>
            </a:r>
          </a:p>
          <a:p>
            <a:pPr algn="just" rtl="1"/>
            <a:r>
              <a:rPr lang="ar-AE" sz="1400" b="1" dirty="0">
                <a:solidFill>
                  <a:schemeClr val="tx2">
                    <a:lumMod val="50000"/>
                  </a:schemeClr>
                </a:solidFill>
                <a:ea typeface="Calibri" panose="020F0502020204030204" pitchFamily="34" charset="0"/>
                <a:cs typeface="Times New Roman" panose="02020603050405020304" pitchFamily="18" charset="0"/>
              </a:rPr>
              <a:t>3-</a:t>
            </a:r>
            <a:r>
              <a:rPr lang="ar-SA" sz="1400" b="1" dirty="0">
                <a:solidFill>
                  <a:schemeClr val="tx2">
                    <a:lumMod val="50000"/>
                  </a:schemeClr>
                </a:solidFill>
                <a:ea typeface="Calibri" panose="020F0502020204030204" pitchFamily="34" charset="0"/>
                <a:cs typeface="Times New Roman" panose="02020603050405020304" pitchFamily="18" charset="0"/>
              </a:rPr>
              <a:t>وجود تنسيق بين هيئة المعلومات والحكومة الإلكترونية والجهات المنتجة للبيانات، كان له أثر كبير في تسهيل تعاون الجهات وتدفق البيانات المطلوبة.</a:t>
            </a:r>
          </a:p>
        </p:txBody>
      </p:sp>
      <p:cxnSp>
        <p:nvCxnSpPr>
          <p:cNvPr id="2" name="Straight Connector 1">
            <a:extLst>
              <a:ext uri="{FF2B5EF4-FFF2-40B4-BE49-F238E27FC236}">
                <a16:creationId xmlns:a16="http://schemas.microsoft.com/office/drawing/2014/main" id="{1D3F123A-017F-8858-169A-42D4892F2C0B}"/>
              </a:ext>
            </a:extLst>
          </p:cNvPr>
          <p:cNvCxnSpPr>
            <a:cxnSpLocks/>
            <a:endCxn id="3" idx="1"/>
          </p:cNvCxnSpPr>
          <p:nvPr/>
        </p:nvCxnSpPr>
        <p:spPr>
          <a:xfrm>
            <a:off x="122419" y="292482"/>
            <a:ext cx="3313153" cy="1"/>
          </a:xfrm>
          <a:prstGeom prst="line">
            <a:avLst/>
          </a:prstGeom>
        </p:spPr>
        <p:style>
          <a:lnRef idx="2">
            <a:schemeClr val="accent2"/>
          </a:lnRef>
          <a:fillRef idx="0">
            <a:schemeClr val="accent2"/>
          </a:fillRef>
          <a:effectRef idx="1">
            <a:schemeClr val="accent2"/>
          </a:effectRef>
          <a:fontRef idx="minor">
            <a:schemeClr val="tx1"/>
          </a:fontRef>
        </p:style>
      </p:cxnSp>
      <p:sp>
        <p:nvSpPr>
          <p:cNvPr id="3" name="TextBox 2">
            <a:extLst>
              <a:ext uri="{FF2B5EF4-FFF2-40B4-BE49-F238E27FC236}">
                <a16:creationId xmlns:a16="http://schemas.microsoft.com/office/drawing/2014/main" id="{B20122C0-DD3F-F49D-7DAD-523FECEE54FF}"/>
              </a:ext>
            </a:extLst>
          </p:cNvPr>
          <p:cNvSpPr txBox="1"/>
          <p:nvPr/>
        </p:nvSpPr>
        <p:spPr>
          <a:xfrm>
            <a:off x="3435572" y="138594"/>
            <a:ext cx="3717652" cy="307777"/>
          </a:xfrm>
          <a:prstGeom prst="rect">
            <a:avLst/>
          </a:prstGeom>
          <a:noFill/>
        </p:spPr>
        <p:txBody>
          <a:bodyPr wrap="square" rtlCol="0">
            <a:spAutoFit/>
          </a:bodyPr>
          <a:lstStyle/>
          <a:p>
            <a:pPr algn="ctr" rtl="1"/>
            <a:r>
              <a:rPr lang="ar-AE" sz="1400" b="1" dirty="0">
                <a:solidFill>
                  <a:schemeClr val="accent6">
                    <a:lumMod val="50000"/>
                  </a:schemeClr>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GE SS Two Light" panose="020A0503020102020204" pitchFamily="18" charset="-78"/>
              </a:rPr>
              <a:t>الاجتماع التاسع مبادرة الإحصاءات العربية "عربستات"</a:t>
            </a:r>
          </a:p>
        </p:txBody>
      </p:sp>
      <p:cxnSp>
        <p:nvCxnSpPr>
          <p:cNvPr id="9" name="Straight Connector 8">
            <a:extLst>
              <a:ext uri="{FF2B5EF4-FFF2-40B4-BE49-F238E27FC236}">
                <a16:creationId xmlns:a16="http://schemas.microsoft.com/office/drawing/2014/main" id="{D9F3F1ED-B965-0EB3-6801-3DEAF26ECC97}"/>
              </a:ext>
            </a:extLst>
          </p:cNvPr>
          <p:cNvCxnSpPr>
            <a:cxnSpLocks/>
            <a:stCxn id="3" idx="3"/>
          </p:cNvCxnSpPr>
          <p:nvPr/>
        </p:nvCxnSpPr>
        <p:spPr>
          <a:xfrm flipV="1">
            <a:off x="7153224" y="292482"/>
            <a:ext cx="1868357" cy="1"/>
          </a:xfrm>
          <a:prstGeom prst="line">
            <a:avLst/>
          </a:prstGeom>
        </p:spPr>
        <p:style>
          <a:lnRef idx="2">
            <a:schemeClr val="accent2"/>
          </a:lnRef>
          <a:fillRef idx="0">
            <a:schemeClr val="accent2"/>
          </a:fillRef>
          <a:effectRef idx="1">
            <a:schemeClr val="accent2"/>
          </a:effectRef>
          <a:fontRef idx="minor">
            <a:schemeClr val="tx1"/>
          </a:fontRef>
        </p:style>
      </p:cxnSp>
      <p:sp>
        <p:nvSpPr>
          <p:cNvPr id="10" name="Rectangle: Rounded Corners 9">
            <a:extLst>
              <a:ext uri="{FF2B5EF4-FFF2-40B4-BE49-F238E27FC236}">
                <a16:creationId xmlns:a16="http://schemas.microsoft.com/office/drawing/2014/main" id="{A5575D37-2EAC-CDA2-B224-22893686B3E9}"/>
              </a:ext>
            </a:extLst>
          </p:cNvPr>
          <p:cNvSpPr/>
          <p:nvPr/>
        </p:nvSpPr>
        <p:spPr>
          <a:xfrm>
            <a:off x="3363002" y="776532"/>
            <a:ext cx="2417995" cy="4745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AE" sz="1800" b="1" dirty="0">
                <a:solidFill>
                  <a:schemeClr val="bg1"/>
                </a:solidFill>
                <a:effectLst/>
                <a:ea typeface="Calibri" panose="020F0502020204030204" pitchFamily="34" charset="0"/>
                <a:cs typeface="Times New Roman" panose="02020603050405020304" pitchFamily="18" charset="0"/>
              </a:rPr>
              <a:t>البحرين</a:t>
            </a:r>
            <a:endParaRPr lang="en-US" sz="1200" b="1" dirty="0">
              <a:solidFill>
                <a:schemeClr val="bg1"/>
              </a:solidFill>
            </a:endParaRPr>
          </a:p>
        </p:txBody>
      </p:sp>
    </p:spTree>
    <p:extLst>
      <p:ext uri="{BB962C8B-B14F-4D97-AF65-F5344CB8AC3E}">
        <p14:creationId xmlns:p14="http://schemas.microsoft.com/office/powerpoint/2010/main" val="2580345170"/>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B2895BD-C54E-46BC-AD6B-BD4396E522AD}"/>
              </a:ext>
            </a:extLst>
          </p:cNvPr>
          <p:cNvSpPr>
            <a:spLocks noGrp="1"/>
          </p:cNvSpPr>
          <p:nvPr>
            <p:ph type="sldNum" sz="quarter" idx="12"/>
          </p:nvPr>
        </p:nvSpPr>
        <p:spPr>
          <a:xfrm>
            <a:off x="6553200" y="5296959"/>
            <a:ext cx="2133600" cy="304271"/>
          </a:xfrm>
        </p:spPr>
        <p:txBody>
          <a:bodyPr/>
          <a:lstStyle/>
          <a:p>
            <a:fld id="{1ED03F14-A2D4-9D42-A4F0-DD96C29FEE96}" type="slidenum">
              <a:rPr lang="en-US" smtClean="0">
                <a:solidFill>
                  <a:schemeClr val="tx1"/>
                </a:solidFill>
              </a:rPr>
              <a:t>7</a:t>
            </a:fld>
            <a:endParaRPr lang="en-US" dirty="0">
              <a:solidFill>
                <a:schemeClr val="tx1"/>
              </a:solidFill>
            </a:endParaRPr>
          </a:p>
        </p:txBody>
      </p:sp>
      <p:sp>
        <p:nvSpPr>
          <p:cNvPr id="5" name="TextBox 4">
            <a:extLst>
              <a:ext uri="{FF2B5EF4-FFF2-40B4-BE49-F238E27FC236}">
                <a16:creationId xmlns:a16="http://schemas.microsoft.com/office/drawing/2014/main" id="{9E312A7F-2AB6-5296-6082-2B026AE2E458}"/>
              </a:ext>
            </a:extLst>
          </p:cNvPr>
          <p:cNvSpPr txBox="1"/>
          <p:nvPr/>
        </p:nvSpPr>
        <p:spPr>
          <a:xfrm>
            <a:off x="708454" y="1427368"/>
            <a:ext cx="7978346" cy="2893100"/>
          </a:xfrm>
          <a:prstGeom prst="rect">
            <a:avLst/>
          </a:prstGeom>
          <a:noFill/>
        </p:spPr>
        <p:txBody>
          <a:bodyPr wrap="square">
            <a:spAutoFit/>
          </a:bodyPr>
          <a:lstStyle/>
          <a:p>
            <a:pPr algn="just" rtl="1"/>
            <a:r>
              <a:rPr lang="ar-SA" sz="1400" b="1" dirty="0">
                <a:solidFill>
                  <a:schemeClr val="tx2">
                    <a:lumMod val="50000"/>
                  </a:schemeClr>
                </a:solidFill>
                <a:ea typeface="Calibri" panose="020F0502020204030204" pitchFamily="34" charset="0"/>
                <a:cs typeface="Times New Roman" panose="02020603050405020304" pitchFamily="18" charset="0"/>
              </a:rPr>
              <a:t>تم تنفيذ التعداد العام للسكان والمساكن والمنشآت في عام 2017 أي قبل الجائحة، أما بالنسبة لبقية المسوحات الاقتصادية ومسوحات القوى العاملة وإحصاءات الأرقام القياسية للأسعار، فيمثل التحدي الأبرز خلال فترة الإغلاق في تعطيل جمع البيانات ميدانياً، ولمعالجة هذا التحدي، تم استخدام الهاتف عوضاً عن الاستقصاء المباشر لتجاوزهذه التحديات.</a:t>
            </a:r>
          </a:p>
          <a:p>
            <a:pPr algn="just" rtl="1"/>
            <a:endParaRPr lang="ar-SA" sz="1400" b="1" dirty="0">
              <a:solidFill>
                <a:schemeClr val="tx2">
                  <a:lumMod val="50000"/>
                </a:schemeClr>
              </a:solidFill>
              <a:ea typeface="Calibri" panose="020F0502020204030204" pitchFamily="34" charset="0"/>
              <a:cs typeface="Times New Roman" panose="02020603050405020304" pitchFamily="18" charset="0"/>
            </a:endParaRPr>
          </a:p>
          <a:p>
            <a:pPr algn="just" rtl="1"/>
            <a:r>
              <a:rPr lang="ar-SA" sz="1400" b="1" dirty="0">
                <a:solidFill>
                  <a:schemeClr val="tx2">
                    <a:lumMod val="50000"/>
                  </a:schemeClr>
                </a:solidFill>
                <a:ea typeface="Calibri" panose="020F0502020204030204" pitchFamily="34" charset="0"/>
                <a:cs typeface="Times New Roman" panose="02020603050405020304" pitchFamily="18" charset="0"/>
              </a:rPr>
              <a:t>بالنسبة للمسوحات الأخرى، لم يتم جمع البيانات في الموعد المخطط خلال عام 2020، بسبب الجائحة والإغلاقات، خاصة التعداد الزراعي، وكذلك صعوبة التواصل مع المنشآت الفندقية لجمع البيانات الخاصة بالقطاع السياحي في موعدها المخطط في عام 2020 وبداية النصف الأول من عام 2021. عليه تم تنفيذ التعداد الزراعي في عام 2021، وتوفير البيانات المتعلقة بالمنشآت العاملة في قطاع السياحة من خلال الهاتف والفاكس والبريد الإلكتروني، والسجلات المتوفرة لدى شرطة السياحة والآثار.</a:t>
            </a:r>
          </a:p>
          <a:p>
            <a:pPr algn="just" rtl="1"/>
            <a:endParaRPr lang="ar-SA" sz="1400" b="1" dirty="0">
              <a:solidFill>
                <a:schemeClr val="tx2">
                  <a:lumMod val="50000"/>
                </a:schemeClr>
              </a:solidFill>
              <a:ea typeface="Calibri" panose="020F0502020204030204" pitchFamily="34" charset="0"/>
              <a:cs typeface="Times New Roman" panose="02020603050405020304" pitchFamily="18" charset="0"/>
            </a:endParaRPr>
          </a:p>
          <a:p>
            <a:pPr algn="just" rtl="1"/>
            <a:r>
              <a:rPr lang="ar-SA" sz="1400" b="1" dirty="0">
                <a:solidFill>
                  <a:schemeClr val="tx2">
                    <a:lumMod val="50000"/>
                  </a:schemeClr>
                </a:solidFill>
                <a:ea typeface="Calibri" panose="020F0502020204030204" pitchFamily="34" charset="0"/>
                <a:cs typeface="Times New Roman" panose="02020603050405020304" pitchFamily="18" charset="0"/>
              </a:rPr>
              <a:t>كما تم الاستعانة بالمؤسسات الإقليمية لتنفيذ مسح أثر جائحة كوفيد-19 على الظروف الإجتماعية والاقتصادية للأسر الفلسطينية، وبتمويل من البنك الدولي للدورة الأولى، في حين تم تمويل تنفيذ الدورة الثانية من قبل كل من منظمة الأمم المتحدة للأمومة والطفولة (اليونسيف)، وبرنامج الغذاء العالمي. فيما تم تنفيذ الدورة الأولى والدورة الثانية من مسح أثر أزمة جائحة كوفيد-19 على مؤسسات القطاع الخاص في فلسطين بتمويل من البنك الدولي ومن المؤسسة الألمانية للتعاون الدولي (</a:t>
            </a:r>
            <a:r>
              <a:rPr lang="en-US" sz="1400" b="1" dirty="0">
                <a:solidFill>
                  <a:schemeClr val="tx2">
                    <a:lumMod val="50000"/>
                  </a:schemeClr>
                </a:solidFill>
                <a:ea typeface="Calibri" panose="020F0502020204030204" pitchFamily="34" charset="0"/>
                <a:cs typeface="Times New Roman" panose="02020603050405020304" pitchFamily="18" charset="0"/>
              </a:rPr>
              <a:t>GIZ</a:t>
            </a:r>
            <a:r>
              <a:rPr lang="ar-AE" sz="1400" b="1" dirty="0">
                <a:solidFill>
                  <a:schemeClr val="tx2">
                    <a:lumMod val="50000"/>
                  </a:schemeClr>
                </a:solidFill>
                <a:ea typeface="Calibri" panose="020F0502020204030204" pitchFamily="34" charset="0"/>
                <a:cs typeface="Times New Roman" panose="02020603050405020304" pitchFamily="18" charset="0"/>
              </a:rPr>
              <a:t>)</a:t>
            </a:r>
            <a:endParaRPr lang="en-US" sz="1400" b="1" dirty="0">
              <a:solidFill>
                <a:schemeClr val="tx2">
                  <a:lumMod val="50000"/>
                </a:schemeClr>
              </a:solidFill>
              <a:ea typeface="Calibri" panose="020F0502020204030204" pitchFamily="34" charset="0"/>
              <a:cs typeface="Times New Roman" panose="02020603050405020304" pitchFamily="18" charset="0"/>
            </a:endParaRPr>
          </a:p>
        </p:txBody>
      </p:sp>
      <p:cxnSp>
        <p:nvCxnSpPr>
          <p:cNvPr id="2" name="Straight Connector 1">
            <a:extLst>
              <a:ext uri="{FF2B5EF4-FFF2-40B4-BE49-F238E27FC236}">
                <a16:creationId xmlns:a16="http://schemas.microsoft.com/office/drawing/2014/main" id="{1D3F123A-017F-8858-169A-42D4892F2C0B}"/>
              </a:ext>
            </a:extLst>
          </p:cNvPr>
          <p:cNvCxnSpPr>
            <a:cxnSpLocks/>
            <a:endCxn id="3" idx="1"/>
          </p:cNvCxnSpPr>
          <p:nvPr/>
        </p:nvCxnSpPr>
        <p:spPr>
          <a:xfrm>
            <a:off x="122419" y="292482"/>
            <a:ext cx="3313153" cy="1"/>
          </a:xfrm>
          <a:prstGeom prst="line">
            <a:avLst/>
          </a:prstGeom>
        </p:spPr>
        <p:style>
          <a:lnRef idx="2">
            <a:schemeClr val="accent2"/>
          </a:lnRef>
          <a:fillRef idx="0">
            <a:schemeClr val="accent2"/>
          </a:fillRef>
          <a:effectRef idx="1">
            <a:schemeClr val="accent2"/>
          </a:effectRef>
          <a:fontRef idx="minor">
            <a:schemeClr val="tx1"/>
          </a:fontRef>
        </p:style>
      </p:cxnSp>
      <p:sp>
        <p:nvSpPr>
          <p:cNvPr id="3" name="TextBox 2">
            <a:extLst>
              <a:ext uri="{FF2B5EF4-FFF2-40B4-BE49-F238E27FC236}">
                <a16:creationId xmlns:a16="http://schemas.microsoft.com/office/drawing/2014/main" id="{B20122C0-DD3F-F49D-7DAD-523FECEE54FF}"/>
              </a:ext>
            </a:extLst>
          </p:cNvPr>
          <p:cNvSpPr txBox="1"/>
          <p:nvPr/>
        </p:nvSpPr>
        <p:spPr>
          <a:xfrm>
            <a:off x="3435572" y="138594"/>
            <a:ext cx="3717652" cy="307777"/>
          </a:xfrm>
          <a:prstGeom prst="rect">
            <a:avLst/>
          </a:prstGeom>
          <a:noFill/>
        </p:spPr>
        <p:txBody>
          <a:bodyPr wrap="square" rtlCol="0">
            <a:spAutoFit/>
          </a:bodyPr>
          <a:lstStyle/>
          <a:p>
            <a:pPr algn="ctr" rtl="1"/>
            <a:r>
              <a:rPr lang="ar-AE" sz="1400" b="1" dirty="0">
                <a:solidFill>
                  <a:schemeClr val="accent6">
                    <a:lumMod val="50000"/>
                  </a:schemeClr>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GE SS Two Light" panose="020A0503020102020204" pitchFamily="18" charset="-78"/>
              </a:rPr>
              <a:t>الاجتماع التاسع مبادرة الإحصاءات العربية "عربستات"</a:t>
            </a:r>
          </a:p>
        </p:txBody>
      </p:sp>
      <p:cxnSp>
        <p:nvCxnSpPr>
          <p:cNvPr id="9" name="Straight Connector 8">
            <a:extLst>
              <a:ext uri="{FF2B5EF4-FFF2-40B4-BE49-F238E27FC236}">
                <a16:creationId xmlns:a16="http://schemas.microsoft.com/office/drawing/2014/main" id="{D9F3F1ED-B965-0EB3-6801-3DEAF26ECC97}"/>
              </a:ext>
            </a:extLst>
          </p:cNvPr>
          <p:cNvCxnSpPr>
            <a:cxnSpLocks/>
            <a:stCxn id="3" idx="3"/>
          </p:cNvCxnSpPr>
          <p:nvPr/>
        </p:nvCxnSpPr>
        <p:spPr>
          <a:xfrm flipV="1">
            <a:off x="7153224" y="292482"/>
            <a:ext cx="1868357" cy="1"/>
          </a:xfrm>
          <a:prstGeom prst="line">
            <a:avLst/>
          </a:prstGeom>
        </p:spPr>
        <p:style>
          <a:lnRef idx="2">
            <a:schemeClr val="accent2"/>
          </a:lnRef>
          <a:fillRef idx="0">
            <a:schemeClr val="accent2"/>
          </a:fillRef>
          <a:effectRef idx="1">
            <a:schemeClr val="accent2"/>
          </a:effectRef>
          <a:fontRef idx="minor">
            <a:schemeClr val="tx1"/>
          </a:fontRef>
        </p:style>
      </p:cxnSp>
      <p:sp>
        <p:nvSpPr>
          <p:cNvPr id="10" name="Rectangle: Rounded Corners 9">
            <a:extLst>
              <a:ext uri="{FF2B5EF4-FFF2-40B4-BE49-F238E27FC236}">
                <a16:creationId xmlns:a16="http://schemas.microsoft.com/office/drawing/2014/main" id="{A5575D37-2EAC-CDA2-B224-22893686B3E9}"/>
              </a:ext>
            </a:extLst>
          </p:cNvPr>
          <p:cNvSpPr/>
          <p:nvPr/>
        </p:nvSpPr>
        <p:spPr>
          <a:xfrm>
            <a:off x="3363002" y="776532"/>
            <a:ext cx="2417995" cy="4745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AE" sz="1800" b="1" dirty="0">
                <a:solidFill>
                  <a:schemeClr val="bg1"/>
                </a:solidFill>
                <a:effectLst/>
                <a:ea typeface="Calibri" panose="020F0502020204030204" pitchFamily="34" charset="0"/>
                <a:cs typeface="Times New Roman" panose="02020603050405020304" pitchFamily="18" charset="0"/>
              </a:rPr>
              <a:t>فلسطين</a:t>
            </a:r>
            <a:endParaRPr lang="en-US" sz="1200" b="1" dirty="0">
              <a:solidFill>
                <a:schemeClr val="bg1"/>
              </a:solidFill>
            </a:endParaRPr>
          </a:p>
        </p:txBody>
      </p:sp>
    </p:spTree>
    <p:extLst>
      <p:ext uri="{BB962C8B-B14F-4D97-AF65-F5344CB8AC3E}">
        <p14:creationId xmlns:p14="http://schemas.microsoft.com/office/powerpoint/2010/main" val="1439026595"/>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B2895BD-C54E-46BC-AD6B-BD4396E522AD}"/>
              </a:ext>
            </a:extLst>
          </p:cNvPr>
          <p:cNvSpPr>
            <a:spLocks noGrp="1"/>
          </p:cNvSpPr>
          <p:nvPr>
            <p:ph type="sldNum" sz="quarter" idx="12"/>
          </p:nvPr>
        </p:nvSpPr>
        <p:spPr>
          <a:xfrm>
            <a:off x="6553200" y="5296959"/>
            <a:ext cx="2133600" cy="304271"/>
          </a:xfrm>
        </p:spPr>
        <p:txBody>
          <a:bodyPr/>
          <a:lstStyle/>
          <a:p>
            <a:fld id="{1ED03F14-A2D4-9D42-A4F0-DD96C29FEE96}" type="slidenum">
              <a:rPr lang="en-US" smtClean="0">
                <a:solidFill>
                  <a:schemeClr val="tx1"/>
                </a:solidFill>
              </a:rPr>
              <a:t>8</a:t>
            </a:fld>
            <a:endParaRPr lang="en-US" dirty="0">
              <a:solidFill>
                <a:schemeClr val="tx1"/>
              </a:solidFill>
            </a:endParaRPr>
          </a:p>
        </p:txBody>
      </p:sp>
      <p:sp>
        <p:nvSpPr>
          <p:cNvPr id="5" name="TextBox 4">
            <a:extLst>
              <a:ext uri="{FF2B5EF4-FFF2-40B4-BE49-F238E27FC236}">
                <a16:creationId xmlns:a16="http://schemas.microsoft.com/office/drawing/2014/main" id="{9E312A7F-2AB6-5296-6082-2B026AE2E458}"/>
              </a:ext>
            </a:extLst>
          </p:cNvPr>
          <p:cNvSpPr txBox="1"/>
          <p:nvPr/>
        </p:nvSpPr>
        <p:spPr>
          <a:xfrm>
            <a:off x="708454" y="1427368"/>
            <a:ext cx="7978346" cy="3323987"/>
          </a:xfrm>
          <a:prstGeom prst="rect">
            <a:avLst/>
          </a:prstGeom>
          <a:noFill/>
        </p:spPr>
        <p:txBody>
          <a:bodyPr wrap="square">
            <a:spAutoFit/>
          </a:bodyPr>
          <a:lstStyle/>
          <a:p>
            <a:pPr algn="just" rtl="1"/>
            <a:r>
              <a:rPr lang="ar-SA" sz="1400" b="1" dirty="0">
                <a:solidFill>
                  <a:schemeClr val="tx2">
                    <a:lumMod val="50000"/>
                  </a:schemeClr>
                </a:solidFill>
                <a:ea typeface="Calibri" panose="020F0502020204030204" pitchFamily="34" charset="0"/>
                <a:cs typeface="Times New Roman" panose="02020603050405020304" pitchFamily="18" charset="0"/>
              </a:rPr>
              <a:t>لم يتم تنفيذ أي مسح خلال فترة الجائحة، وتم تأجيل مسح الدخل والإنفاق إلى عام 2023، أما بالنسبة لأكبر تحد واجه القائمين على التعداد السكاني ومسوحات القوى العاملة والتشغيل، فقد تمثل في تخوف بعض الأفراد والأسر من مقابلة الباحثين (أعوان الإحصاء) خلال الجائحة. لمواجهة هذا التحدي، تم الاستعانة بالآليات البديلة لتنفيذ المقابلات الميدانية والمتعلقة بعملية جمع البيانات بما يشمل: المقابلات عبر الهاتف، واستيفاء الاستمارات الإلكترونية عبر الشبكة الدولية للمعلومات، ورسائل البريد الإلكتروني، وتطوير نظام خاص بجمع البيانات وربطه بقواعد بيانات السجلات الإدارية. </a:t>
            </a:r>
            <a:endParaRPr lang="ar-AE" sz="1400" b="1" dirty="0">
              <a:solidFill>
                <a:schemeClr val="tx2">
                  <a:lumMod val="50000"/>
                </a:schemeClr>
              </a:solidFill>
              <a:ea typeface="Calibri" panose="020F0502020204030204" pitchFamily="34" charset="0"/>
              <a:cs typeface="Times New Roman" panose="02020603050405020304" pitchFamily="18" charset="0"/>
            </a:endParaRPr>
          </a:p>
          <a:p>
            <a:pPr algn="just" rtl="1"/>
            <a:endParaRPr lang="ar-AE" sz="1400" b="1" dirty="0">
              <a:solidFill>
                <a:schemeClr val="tx2">
                  <a:lumMod val="50000"/>
                </a:schemeClr>
              </a:solidFill>
              <a:ea typeface="Calibri" panose="020F0502020204030204" pitchFamily="34" charset="0"/>
              <a:cs typeface="Times New Roman" panose="02020603050405020304" pitchFamily="18" charset="0"/>
            </a:endParaRPr>
          </a:p>
          <a:p>
            <a:pPr algn="just" rtl="1"/>
            <a:r>
              <a:rPr lang="ar-SA" sz="1400" b="1" dirty="0">
                <a:solidFill>
                  <a:schemeClr val="tx2">
                    <a:lumMod val="50000"/>
                  </a:schemeClr>
                </a:solidFill>
                <a:ea typeface="Calibri" panose="020F0502020204030204" pitchFamily="34" charset="0"/>
                <a:cs typeface="Times New Roman" panose="02020603050405020304" pitchFamily="18" charset="0"/>
              </a:rPr>
              <a:t>إضافة إلى ذلك، تم تطوير آليات لتدريب العاملين الميدانيين عن بُعد، حيث أُنشئت قناة يوتيوب لرفع مقاطع مرئية لتدريب الباحثين على العمل الميداني في ظل الإجراءات الإحترازية، وإجراء الاختبارات النظرية المكثفة لهم عن طريق موقع إلكتروني مخصص للاختبارات عن بُعد. علاوة على ذلك تم تكثيف الحملة الإعلامية وتخصيص خط هاتفي للرد على الاستفسارات والملاحظات واستقبال الشكاوي، وتوفير أدوات السلامة والوقاية من الإصابة أو نقل العدوى للعاملين بالميدان.</a:t>
            </a:r>
            <a:endParaRPr lang="ar-AE" sz="1400" b="1" dirty="0">
              <a:solidFill>
                <a:schemeClr val="tx2">
                  <a:lumMod val="50000"/>
                </a:schemeClr>
              </a:solidFill>
              <a:ea typeface="Calibri" panose="020F0502020204030204" pitchFamily="34" charset="0"/>
              <a:cs typeface="Times New Roman" panose="02020603050405020304" pitchFamily="18" charset="0"/>
            </a:endParaRPr>
          </a:p>
          <a:p>
            <a:pPr algn="just" rtl="1"/>
            <a:endParaRPr lang="ar-AE" sz="1400" b="1" dirty="0">
              <a:solidFill>
                <a:schemeClr val="tx2">
                  <a:lumMod val="50000"/>
                </a:schemeClr>
              </a:solidFill>
              <a:ea typeface="Calibri" panose="020F0502020204030204" pitchFamily="34" charset="0"/>
              <a:cs typeface="Times New Roman" panose="02020603050405020304" pitchFamily="18" charset="0"/>
            </a:endParaRPr>
          </a:p>
          <a:p>
            <a:pPr algn="just" rtl="1"/>
            <a:r>
              <a:rPr lang="ar-SA" sz="1400" b="1" dirty="0">
                <a:solidFill>
                  <a:schemeClr val="tx2">
                    <a:lumMod val="50000"/>
                  </a:schemeClr>
                </a:solidFill>
                <a:ea typeface="Calibri" panose="020F0502020204030204" pitchFamily="34" charset="0"/>
                <a:cs typeface="Times New Roman" panose="02020603050405020304" pitchFamily="18" charset="0"/>
              </a:rPr>
              <a:t> أما بالنسبة للإجراءات المتعلقة بمسح القوى العاملة والتشغيل، فقد تم اتخاذ تدابير وإجراءات جديدة ومُحسنة لقياس المؤشرات المستخرجة من المسوح الميدانية من خلال إدخال بعض التعديلات على أسئلة الاستبيانات وتطوير طرق جمع البيانات لمواكبة التغير الذي طرأ في مختلف أطياف الحياة اليومية بسبب الجائحة. كما تم الاستعانة بالآليات البديلة للمقابلات الميدانية في عملية جمع البيانات مثل المقابلات عبر الهاتف، والاستمارات الإلكترونية عبر الشبكة الدولية للمعلومات، وتطبيقات الهواتف والأجهزة الذكية، ورسائل البريد الإلكتروني</a:t>
            </a:r>
            <a:endParaRPr lang="en-US" sz="1400" b="1" dirty="0">
              <a:solidFill>
                <a:schemeClr val="tx2">
                  <a:lumMod val="50000"/>
                </a:schemeClr>
              </a:solidFill>
              <a:ea typeface="Calibri" panose="020F0502020204030204" pitchFamily="34" charset="0"/>
              <a:cs typeface="Times New Roman" panose="02020603050405020304" pitchFamily="18" charset="0"/>
            </a:endParaRPr>
          </a:p>
        </p:txBody>
      </p:sp>
      <p:cxnSp>
        <p:nvCxnSpPr>
          <p:cNvPr id="2" name="Straight Connector 1">
            <a:extLst>
              <a:ext uri="{FF2B5EF4-FFF2-40B4-BE49-F238E27FC236}">
                <a16:creationId xmlns:a16="http://schemas.microsoft.com/office/drawing/2014/main" id="{1D3F123A-017F-8858-169A-42D4892F2C0B}"/>
              </a:ext>
            </a:extLst>
          </p:cNvPr>
          <p:cNvCxnSpPr>
            <a:cxnSpLocks/>
            <a:endCxn id="3" idx="1"/>
          </p:cNvCxnSpPr>
          <p:nvPr/>
        </p:nvCxnSpPr>
        <p:spPr>
          <a:xfrm>
            <a:off x="122419" y="292482"/>
            <a:ext cx="3313153" cy="1"/>
          </a:xfrm>
          <a:prstGeom prst="line">
            <a:avLst/>
          </a:prstGeom>
        </p:spPr>
        <p:style>
          <a:lnRef idx="2">
            <a:schemeClr val="accent2"/>
          </a:lnRef>
          <a:fillRef idx="0">
            <a:schemeClr val="accent2"/>
          </a:fillRef>
          <a:effectRef idx="1">
            <a:schemeClr val="accent2"/>
          </a:effectRef>
          <a:fontRef idx="minor">
            <a:schemeClr val="tx1"/>
          </a:fontRef>
        </p:style>
      </p:cxnSp>
      <p:sp>
        <p:nvSpPr>
          <p:cNvPr id="3" name="TextBox 2">
            <a:extLst>
              <a:ext uri="{FF2B5EF4-FFF2-40B4-BE49-F238E27FC236}">
                <a16:creationId xmlns:a16="http://schemas.microsoft.com/office/drawing/2014/main" id="{B20122C0-DD3F-F49D-7DAD-523FECEE54FF}"/>
              </a:ext>
            </a:extLst>
          </p:cNvPr>
          <p:cNvSpPr txBox="1"/>
          <p:nvPr/>
        </p:nvSpPr>
        <p:spPr>
          <a:xfrm>
            <a:off x="3435572" y="138594"/>
            <a:ext cx="3717652" cy="307777"/>
          </a:xfrm>
          <a:prstGeom prst="rect">
            <a:avLst/>
          </a:prstGeom>
          <a:noFill/>
        </p:spPr>
        <p:txBody>
          <a:bodyPr wrap="square" rtlCol="0">
            <a:spAutoFit/>
          </a:bodyPr>
          <a:lstStyle/>
          <a:p>
            <a:pPr algn="ctr" rtl="1"/>
            <a:r>
              <a:rPr lang="ar-AE" sz="1400" b="1" dirty="0">
                <a:solidFill>
                  <a:schemeClr val="accent6">
                    <a:lumMod val="50000"/>
                  </a:schemeClr>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GE SS Two Light" panose="020A0503020102020204" pitchFamily="18" charset="-78"/>
              </a:rPr>
              <a:t>الاجتماع التاسع مبادرة الإحصاءات العربية "عربستات"</a:t>
            </a:r>
          </a:p>
        </p:txBody>
      </p:sp>
      <p:cxnSp>
        <p:nvCxnSpPr>
          <p:cNvPr id="9" name="Straight Connector 8">
            <a:extLst>
              <a:ext uri="{FF2B5EF4-FFF2-40B4-BE49-F238E27FC236}">
                <a16:creationId xmlns:a16="http://schemas.microsoft.com/office/drawing/2014/main" id="{D9F3F1ED-B965-0EB3-6801-3DEAF26ECC97}"/>
              </a:ext>
            </a:extLst>
          </p:cNvPr>
          <p:cNvCxnSpPr>
            <a:cxnSpLocks/>
            <a:stCxn id="3" idx="3"/>
          </p:cNvCxnSpPr>
          <p:nvPr/>
        </p:nvCxnSpPr>
        <p:spPr>
          <a:xfrm flipV="1">
            <a:off x="7153224" y="292482"/>
            <a:ext cx="1868357" cy="1"/>
          </a:xfrm>
          <a:prstGeom prst="line">
            <a:avLst/>
          </a:prstGeom>
        </p:spPr>
        <p:style>
          <a:lnRef idx="2">
            <a:schemeClr val="accent2"/>
          </a:lnRef>
          <a:fillRef idx="0">
            <a:schemeClr val="accent2"/>
          </a:fillRef>
          <a:effectRef idx="1">
            <a:schemeClr val="accent2"/>
          </a:effectRef>
          <a:fontRef idx="minor">
            <a:schemeClr val="tx1"/>
          </a:fontRef>
        </p:style>
      </p:cxnSp>
      <p:sp>
        <p:nvSpPr>
          <p:cNvPr id="10" name="Rectangle: Rounded Corners 9">
            <a:extLst>
              <a:ext uri="{FF2B5EF4-FFF2-40B4-BE49-F238E27FC236}">
                <a16:creationId xmlns:a16="http://schemas.microsoft.com/office/drawing/2014/main" id="{A5575D37-2EAC-CDA2-B224-22893686B3E9}"/>
              </a:ext>
            </a:extLst>
          </p:cNvPr>
          <p:cNvSpPr/>
          <p:nvPr/>
        </p:nvSpPr>
        <p:spPr>
          <a:xfrm>
            <a:off x="3363002" y="776532"/>
            <a:ext cx="2417995" cy="4745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AE" sz="1800" b="1" dirty="0">
                <a:solidFill>
                  <a:schemeClr val="bg1"/>
                </a:solidFill>
                <a:effectLst/>
                <a:ea typeface="Calibri" panose="020F0502020204030204" pitchFamily="34" charset="0"/>
                <a:cs typeface="Times New Roman" panose="02020603050405020304" pitchFamily="18" charset="0"/>
              </a:rPr>
              <a:t>قطر</a:t>
            </a:r>
            <a:endParaRPr lang="en-US" sz="1200" b="1" dirty="0">
              <a:solidFill>
                <a:schemeClr val="bg1"/>
              </a:solidFill>
            </a:endParaRPr>
          </a:p>
        </p:txBody>
      </p:sp>
    </p:spTree>
    <p:extLst>
      <p:ext uri="{BB962C8B-B14F-4D97-AF65-F5344CB8AC3E}">
        <p14:creationId xmlns:p14="http://schemas.microsoft.com/office/powerpoint/2010/main" val="3177630944"/>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B2895BD-C54E-46BC-AD6B-BD4396E522AD}"/>
              </a:ext>
            </a:extLst>
          </p:cNvPr>
          <p:cNvSpPr>
            <a:spLocks noGrp="1"/>
          </p:cNvSpPr>
          <p:nvPr>
            <p:ph type="sldNum" sz="quarter" idx="12"/>
          </p:nvPr>
        </p:nvSpPr>
        <p:spPr>
          <a:xfrm>
            <a:off x="6553200" y="5296959"/>
            <a:ext cx="2133600" cy="304271"/>
          </a:xfrm>
        </p:spPr>
        <p:txBody>
          <a:bodyPr/>
          <a:lstStyle/>
          <a:p>
            <a:fld id="{1ED03F14-A2D4-9D42-A4F0-DD96C29FEE96}" type="slidenum">
              <a:rPr lang="en-US" smtClean="0">
                <a:solidFill>
                  <a:schemeClr val="tx1"/>
                </a:solidFill>
              </a:rPr>
              <a:t>9</a:t>
            </a:fld>
            <a:endParaRPr lang="en-US" dirty="0">
              <a:solidFill>
                <a:schemeClr val="tx1"/>
              </a:solidFill>
            </a:endParaRPr>
          </a:p>
        </p:txBody>
      </p:sp>
      <p:sp>
        <p:nvSpPr>
          <p:cNvPr id="5" name="TextBox 4">
            <a:extLst>
              <a:ext uri="{FF2B5EF4-FFF2-40B4-BE49-F238E27FC236}">
                <a16:creationId xmlns:a16="http://schemas.microsoft.com/office/drawing/2014/main" id="{9E312A7F-2AB6-5296-6082-2B026AE2E458}"/>
              </a:ext>
            </a:extLst>
          </p:cNvPr>
          <p:cNvSpPr txBox="1"/>
          <p:nvPr/>
        </p:nvSpPr>
        <p:spPr>
          <a:xfrm>
            <a:off x="708454" y="1427368"/>
            <a:ext cx="7978346" cy="1815882"/>
          </a:xfrm>
          <a:prstGeom prst="rect">
            <a:avLst/>
          </a:prstGeom>
          <a:noFill/>
        </p:spPr>
        <p:txBody>
          <a:bodyPr wrap="square">
            <a:spAutoFit/>
          </a:bodyPr>
          <a:lstStyle/>
          <a:p>
            <a:pPr algn="just" rtl="1"/>
            <a:r>
              <a:rPr lang="ar-SA" sz="1400" b="1" dirty="0">
                <a:solidFill>
                  <a:schemeClr val="tx2">
                    <a:lumMod val="50000"/>
                  </a:schemeClr>
                </a:solidFill>
                <a:ea typeface="Calibri" panose="020F0502020204030204" pitchFamily="34" charset="0"/>
                <a:cs typeface="Times New Roman" panose="02020603050405020304" pitchFamily="18" charset="0"/>
              </a:rPr>
              <a:t>بالنسبة للمسوحات الاقتصادية وإحصاءات الأرقام القياسية للأسعار، فقد واجه القائمون على عملية تنفيذ المسوحات العديد من</a:t>
            </a:r>
            <a:r>
              <a:rPr lang="ar-SA" sz="1400" b="1" u="sng" dirty="0">
                <a:solidFill>
                  <a:srgbClr val="FF0000"/>
                </a:solidFill>
                <a:ea typeface="Calibri" panose="020F0502020204030204" pitchFamily="34" charset="0"/>
                <a:cs typeface="Times New Roman" panose="02020603050405020304" pitchFamily="18" charset="0"/>
              </a:rPr>
              <a:t> التحديات </a:t>
            </a:r>
            <a:r>
              <a:rPr lang="ar-SA" sz="1400" b="1" dirty="0">
                <a:solidFill>
                  <a:schemeClr val="tx2">
                    <a:lumMod val="50000"/>
                  </a:schemeClr>
                </a:solidFill>
                <a:ea typeface="Calibri" panose="020F0502020204030204" pitchFamily="34" charset="0"/>
                <a:cs typeface="Times New Roman" panose="02020603050405020304" pitchFamily="18" charset="0"/>
              </a:rPr>
              <a:t>تذكر منها:</a:t>
            </a:r>
          </a:p>
          <a:p>
            <a:pPr algn="just" rtl="1"/>
            <a:endParaRPr lang="ar-SA" sz="1400" b="1" dirty="0">
              <a:solidFill>
                <a:schemeClr val="tx2">
                  <a:lumMod val="50000"/>
                </a:schemeClr>
              </a:solidFill>
              <a:ea typeface="Calibri" panose="020F0502020204030204" pitchFamily="34" charset="0"/>
              <a:cs typeface="Times New Roman" panose="02020603050405020304" pitchFamily="18" charset="0"/>
            </a:endParaRPr>
          </a:p>
          <a:p>
            <a:pPr algn="just" rtl="1"/>
            <a:r>
              <a:rPr lang="ar-SA" sz="1400" b="1" dirty="0">
                <a:solidFill>
                  <a:schemeClr val="tx2">
                    <a:lumMod val="50000"/>
                  </a:schemeClr>
                </a:solidFill>
                <a:ea typeface="Calibri" panose="020F0502020204030204" pitchFamily="34" charset="0"/>
                <a:cs typeface="Times New Roman" panose="02020603050405020304" pitchFamily="18" charset="0"/>
              </a:rPr>
              <a:t>1.	تقليص أعداد الموظفين في جهات العمل.</a:t>
            </a:r>
          </a:p>
          <a:p>
            <a:pPr algn="just" rtl="1"/>
            <a:r>
              <a:rPr lang="ar-SA" sz="1400" b="1" dirty="0">
                <a:solidFill>
                  <a:schemeClr val="tx2">
                    <a:lumMod val="50000"/>
                  </a:schemeClr>
                </a:solidFill>
                <a:ea typeface="Calibri" panose="020F0502020204030204" pitchFamily="34" charset="0"/>
                <a:cs typeface="Times New Roman" panose="02020603050405020304" pitchFamily="18" charset="0"/>
              </a:rPr>
              <a:t>2.	تشديد إجراءات الدخول والخروج في جهات العمل.</a:t>
            </a:r>
          </a:p>
          <a:p>
            <a:pPr algn="just" rtl="1"/>
            <a:r>
              <a:rPr lang="ar-SA" sz="1400" b="1" dirty="0">
                <a:solidFill>
                  <a:schemeClr val="tx2">
                    <a:lumMod val="50000"/>
                  </a:schemeClr>
                </a:solidFill>
                <a:ea typeface="Calibri" panose="020F0502020204030204" pitchFamily="34" charset="0"/>
                <a:cs typeface="Times New Roman" panose="02020603050405020304" pitchFamily="18" charset="0"/>
              </a:rPr>
              <a:t>3.	عدم رد أو تجاوب بعض الجهات مع المسوحات الميدانية، وكذلك صعوبة الرد على الاستفسارات من قبل المعنيين نتيجة تقليص أعدد العاملين في أماكن العمل والإغلاقات في بعض الأحيان.</a:t>
            </a:r>
          </a:p>
          <a:p>
            <a:pPr algn="just" rtl="1"/>
            <a:endParaRPr lang="ar-SA" sz="1400" b="1" dirty="0">
              <a:solidFill>
                <a:schemeClr val="tx2">
                  <a:lumMod val="50000"/>
                </a:schemeClr>
              </a:solidFill>
              <a:ea typeface="Calibri" panose="020F0502020204030204" pitchFamily="34" charset="0"/>
              <a:cs typeface="Times New Roman" panose="02020603050405020304" pitchFamily="18" charset="0"/>
            </a:endParaRPr>
          </a:p>
        </p:txBody>
      </p:sp>
      <p:cxnSp>
        <p:nvCxnSpPr>
          <p:cNvPr id="2" name="Straight Connector 1">
            <a:extLst>
              <a:ext uri="{FF2B5EF4-FFF2-40B4-BE49-F238E27FC236}">
                <a16:creationId xmlns:a16="http://schemas.microsoft.com/office/drawing/2014/main" id="{1D3F123A-017F-8858-169A-42D4892F2C0B}"/>
              </a:ext>
            </a:extLst>
          </p:cNvPr>
          <p:cNvCxnSpPr>
            <a:cxnSpLocks/>
            <a:endCxn id="3" idx="1"/>
          </p:cNvCxnSpPr>
          <p:nvPr/>
        </p:nvCxnSpPr>
        <p:spPr>
          <a:xfrm>
            <a:off x="122419" y="292482"/>
            <a:ext cx="3313153" cy="1"/>
          </a:xfrm>
          <a:prstGeom prst="line">
            <a:avLst/>
          </a:prstGeom>
        </p:spPr>
        <p:style>
          <a:lnRef idx="2">
            <a:schemeClr val="accent2"/>
          </a:lnRef>
          <a:fillRef idx="0">
            <a:schemeClr val="accent2"/>
          </a:fillRef>
          <a:effectRef idx="1">
            <a:schemeClr val="accent2"/>
          </a:effectRef>
          <a:fontRef idx="minor">
            <a:schemeClr val="tx1"/>
          </a:fontRef>
        </p:style>
      </p:cxnSp>
      <p:sp>
        <p:nvSpPr>
          <p:cNvPr id="3" name="TextBox 2">
            <a:extLst>
              <a:ext uri="{FF2B5EF4-FFF2-40B4-BE49-F238E27FC236}">
                <a16:creationId xmlns:a16="http://schemas.microsoft.com/office/drawing/2014/main" id="{B20122C0-DD3F-F49D-7DAD-523FECEE54FF}"/>
              </a:ext>
            </a:extLst>
          </p:cNvPr>
          <p:cNvSpPr txBox="1"/>
          <p:nvPr/>
        </p:nvSpPr>
        <p:spPr>
          <a:xfrm>
            <a:off x="3435572" y="138594"/>
            <a:ext cx="3717652" cy="307777"/>
          </a:xfrm>
          <a:prstGeom prst="rect">
            <a:avLst/>
          </a:prstGeom>
          <a:noFill/>
        </p:spPr>
        <p:txBody>
          <a:bodyPr wrap="square" rtlCol="0">
            <a:spAutoFit/>
          </a:bodyPr>
          <a:lstStyle/>
          <a:p>
            <a:pPr algn="ctr" rtl="1"/>
            <a:r>
              <a:rPr lang="ar-AE" sz="1400" b="1" dirty="0">
                <a:solidFill>
                  <a:schemeClr val="accent6">
                    <a:lumMod val="50000"/>
                  </a:schemeClr>
                </a:solidFill>
                <a:effectLst>
                  <a:outerShdw blurRad="38100" dist="38100" dir="2700000" algn="tl">
                    <a:srgbClr val="000000">
                      <a:alpha val="43137"/>
                    </a:srgbClr>
                  </a:outerShdw>
                </a:effectLst>
                <a:latin typeface="GE SS Two Light" panose="020A0503020102020204" pitchFamily="18" charset="-78"/>
                <a:ea typeface="GE SS Two Light" panose="020A0503020102020204" pitchFamily="18" charset="-78"/>
                <a:cs typeface="GE SS Two Light" panose="020A0503020102020204" pitchFamily="18" charset="-78"/>
              </a:rPr>
              <a:t>الاجتماع التاسع مبادرة الإحصاءات العربية "عربستات"</a:t>
            </a:r>
          </a:p>
        </p:txBody>
      </p:sp>
      <p:cxnSp>
        <p:nvCxnSpPr>
          <p:cNvPr id="9" name="Straight Connector 8">
            <a:extLst>
              <a:ext uri="{FF2B5EF4-FFF2-40B4-BE49-F238E27FC236}">
                <a16:creationId xmlns:a16="http://schemas.microsoft.com/office/drawing/2014/main" id="{D9F3F1ED-B965-0EB3-6801-3DEAF26ECC97}"/>
              </a:ext>
            </a:extLst>
          </p:cNvPr>
          <p:cNvCxnSpPr>
            <a:cxnSpLocks/>
            <a:stCxn id="3" idx="3"/>
          </p:cNvCxnSpPr>
          <p:nvPr/>
        </p:nvCxnSpPr>
        <p:spPr>
          <a:xfrm flipV="1">
            <a:off x="7153224" y="292482"/>
            <a:ext cx="1868357" cy="1"/>
          </a:xfrm>
          <a:prstGeom prst="line">
            <a:avLst/>
          </a:prstGeom>
        </p:spPr>
        <p:style>
          <a:lnRef idx="2">
            <a:schemeClr val="accent2"/>
          </a:lnRef>
          <a:fillRef idx="0">
            <a:schemeClr val="accent2"/>
          </a:fillRef>
          <a:effectRef idx="1">
            <a:schemeClr val="accent2"/>
          </a:effectRef>
          <a:fontRef idx="minor">
            <a:schemeClr val="tx1"/>
          </a:fontRef>
        </p:style>
      </p:cxnSp>
      <p:sp>
        <p:nvSpPr>
          <p:cNvPr id="10" name="Rectangle: Rounded Corners 9">
            <a:extLst>
              <a:ext uri="{FF2B5EF4-FFF2-40B4-BE49-F238E27FC236}">
                <a16:creationId xmlns:a16="http://schemas.microsoft.com/office/drawing/2014/main" id="{A5575D37-2EAC-CDA2-B224-22893686B3E9}"/>
              </a:ext>
            </a:extLst>
          </p:cNvPr>
          <p:cNvSpPr/>
          <p:nvPr/>
        </p:nvSpPr>
        <p:spPr>
          <a:xfrm>
            <a:off x="3363002" y="776532"/>
            <a:ext cx="2417995" cy="4745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AE" sz="1800" b="1" dirty="0">
                <a:solidFill>
                  <a:schemeClr val="bg1"/>
                </a:solidFill>
                <a:effectLst/>
                <a:ea typeface="Calibri" panose="020F0502020204030204" pitchFamily="34" charset="0"/>
                <a:cs typeface="Times New Roman" panose="02020603050405020304" pitchFamily="18" charset="0"/>
              </a:rPr>
              <a:t>تابع - قطر</a:t>
            </a:r>
            <a:endParaRPr lang="en-US" sz="1200" b="1" dirty="0">
              <a:solidFill>
                <a:schemeClr val="bg1"/>
              </a:solidFill>
            </a:endParaRPr>
          </a:p>
        </p:txBody>
      </p:sp>
    </p:spTree>
    <p:extLst>
      <p:ext uri="{BB962C8B-B14F-4D97-AF65-F5344CB8AC3E}">
        <p14:creationId xmlns:p14="http://schemas.microsoft.com/office/powerpoint/2010/main" val="3825032434"/>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Ion</Template>
  <TotalTime>977</TotalTime>
  <Words>2104</Words>
  <Application>Microsoft Office PowerPoint</Application>
  <PresentationFormat>On-screen Show (16:10)</PresentationFormat>
  <Paragraphs>132</Paragraphs>
  <Slides>16</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Unicode MS</vt:lpstr>
      <vt:lpstr>Calibri</vt:lpstr>
      <vt:lpstr>GE SS Two Bold</vt:lpstr>
      <vt:lpstr>GE SS Two Light</vt:lpstr>
      <vt:lpstr>Georgia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Jamal Qasem</dc:creator>
  <cp:lastModifiedBy>Jamal Qasem</cp:lastModifiedBy>
  <cp:revision>58</cp:revision>
  <cp:lastPrinted>2022-10-23T09:24:53Z</cp:lastPrinted>
  <dcterms:created xsi:type="dcterms:W3CDTF">2021-09-07T08:01:05Z</dcterms:created>
  <dcterms:modified xsi:type="dcterms:W3CDTF">2022-11-04T08:13:13Z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9f17927-79b2-40d2-8aa6-1ef1eabb3585_Enabled">
    <vt:lpwstr>true</vt:lpwstr>
  </property>
  <property fmtid="{D5CDD505-2E9C-101B-9397-08002B2CF9AE}" pid="3" name="MSIP_Label_e9f17927-79b2-40d2-8aa6-1ef1eabb3585_SetDate">
    <vt:lpwstr>2022-09-27T08:25:46Z</vt:lpwstr>
  </property>
  <property fmtid="{D5CDD505-2E9C-101B-9397-08002B2CF9AE}" pid="4" name="MSIP_Label_e9f17927-79b2-40d2-8aa6-1ef1eabb3585_Method">
    <vt:lpwstr>Standard</vt:lpwstr>
  </property>
  <property fmtid="{D5CDD505-2E9C-101B-9397-08002B2CF9AE}" pid="5" name="MSIP_Label_e9f17927-79b2-40d2-8aa6-1ef1eabb3585_Name">
    <vt:lpwstr>defa4170-0d19-0005-0004-bc88714345d2</vt:lpwstr>
  </property>
  <property fmtid="{D5CDD505-2E9C-101B-9397-08002B2CF9AE}" pid="6" name="MSIP_Label_e9f17927-79b2-40d2-8aa6-1ef1eabb3585_SiteId">
    <vt:lpwstr>4aa5460f-975c-4915-88d5-cf81ff19b905</vt:lpwstr>
  </property>
  <property fmtid="{D5CDD505-2E9C-101B-9397-08002B2CF9AE}" pid="7" name="MSIP_Label_e9f17927-79b2-40d2-8aa6-1ef1eabb3585_ActionId">
    <vt:lpwstr>459a5f1a-4b6a-458b-853f-44d17e4fe983</vt:lpwstr>
  </property>
  <property fmtid="{D5CDD505-2E9C-101B-9397-08002B2CF9AE}" pid="8" name="MSIP_Label_e9f17927-79b2-40d2-8aa6-1ef1eabb3585_ContentBits">
    <vt:lpwstr>0</vt:lpwstr>
  </property>
</Properties>
</file>