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84" r:id="rId3"/>
  </p:sldMasterIdLst>
  <p:notesMasterIdLst>
    <p:notesMasterId r:id="rId13"/>
  </p:notesMasterIdLst>
  <p:sldIdLst>
    <p:sldId id="318" r:id="rId4"/>
    <p:sldId id="319" r:id="rId5"/>
    <p:sldId id="292" r:id="rId6"/>
    <p:sldId id="326" r:id="rId7"/>
    <p:sldId id="315" r:id="rId8"/>
    <p:sldId id="328" r:id="rId9"/>
    <p:sldId id="329" r:id="rId10"/>
    <p:sldId id="327" r:id="rId11"/>
    <p:sldId id="273" r:id="rId12"/>
  </p:sldIdLst>
  <p:sldSz cx="9144000" cy="5715000" type="screen16x1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EE"/>
    <a:srgbClr val="F3F2E9"/>
    <a:srgbClr val="D99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 snapToObjects="1">
      <p:cViewPr varScale="1">
        <p:scale>
          <a:sx n="93" d="100"/>
          <a:sy n="93" d="100"/>
        </p:scale>
        <p:origin x="1162" y="67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907D58F9-5C0C-4D11-A14C-B2DB966D6D96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823ABF35-6AB9-4C9B-A57D-39B9F3E2A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3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ABF35-6AB9-4C9B-A57D-39B9F3E2A8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80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34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 panose="020B0604020202020204" pitchFamily="34" charset="0"/>
              <a:buChar char="•"/>
            </a:pPr>
            <a:r>
              <a:rPr lang="ar-AE" sz="12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فيما يتعلق بورشة عمل مشتركة مع معهد الإحصاء والدراسات الاقتصادية في فرنسا :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استهدفت تقديم برمجية “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ERETES</a:t>
            </a: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 التي صممته "</a:t>
            </a:r>
            <a:r>
              <a:rPr lang="ar-AE" sz="12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أوروستات</a:t>
            </a: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 تستخدم في إعداد الحسابات القومية السنوية.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تطرقت الورشة إلى عدد من الموضوعات ذات الصلة منها: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11978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استعراض مزايا البرمجية في تجميع البيانات والتصنيفات المطلوبة لإعداد الحسابات القومية السنوية.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11978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إعداد جداول العرض والاستخدام، وجدول الحسابات الاقتصادية المندمجة، التي تلخص بيانات الناتج المحلي الإجمالي ومكوناته.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حضور 52 مشاركاً من 13 دولة عربية (أجهزة إحصائية)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تم تقديم تجربة المغرب وفلسطين في مجال استخدام برمجية </a:t>
            </a: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ERETES</a:t>
            </a: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 في إعداد الحسابات القومية السنوية. كما أن هناك اهتمام الدول الأخرى لاستخدام هذه البرمجية.</a:t>
            </a:r>
          </a:p>
          <a:p>
            <a:pPr marL="2834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 panose="020B0604020202020204" pitchFamily="34" charset="0"/>
              <a:buChar char="•"/>
            </a:pPr>
            <a:r>
              <a:rPr lang="ar-AE" sz="12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ورشة عمل مشتركة مع صندوق النقد الدولي حول "قياس مؤشر أسعار الأصول العقارية السكنية: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استهدفت الورشة تقديم المنهجيات المطبقة على المستوى الدولي في قياس مؤشر أسعار الأصول العقارية السكنية،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تطرقت الورشة إلى عدد من الموضوعات ذات الصلة من بينها: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11978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مدى توفر البيانات الإحصائية لإعداد المؤشر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11978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أنواع المنهجيات المستخدمة في هذا المجال.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11978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التحديات التي تواجه الدول العربية في قياس المؤشر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حضور 57 مشاركاً يُمثلون 8 بنوك مركزية عربية، و10 جهاز إحصاء.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740664" marR="0" indent="-283464" algn="r" rtl="1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تم تقديم  تجارب أربع دول عربية تشمل الأردن وتونس والكويت والمغرب</a:t>
            </a:r>
            <a:r>
              <a:rPr lang="ar-AE" sz="12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3ABF35-6AB9-4C9B-A57D-39B9F3E2A8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9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17">
              <a:defRPr/>
            </a:pPr>
            <a:fld id="{636247EB-175B-684C-9256-2D907C560E90}" type="slidenum">
              <a:rPr lang="en-US" sz="1800" kern="0">
                <a:solidFill>
                  <a:sysClr val="windowText" lastClr="000000"/>
                </a:solidFill>
              </a:rPr>
              <a:pPr defTabSz="914217">
                <a:defRPr/>
              </a:pPr>
              <a:t>9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1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6264-8038-403C-9BE4-C6F52E3F7F1C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2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2DE3-447D-4E15-9F39-6A6EE23AFE8C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2019-56C0-406E-BE67-F773F622D6ED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99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14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77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7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27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77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67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5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8957-5D3C-4347-B186-1DD0F155CD97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12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89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54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71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1A1EA883-7F68-40DD-8489-D866103769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75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10DE-424B-459A-AF13-8FAE24466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E407C5-A64F-482C-A344-533B516B2F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/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857800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>
            <a:extLst>
              <a:ext uri="{FF2B5EF4-FFF2-40B4-BE49-F238E27FC236}">
                <a16:creationId xmlns:a16="http://schemas.microsoft.com/office/drawing/2014/main" id="{7B9A9053-50D6-421C-AAE8-D5A32D1792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26" imgH="526" progId="TCLayout.ActiveDocument.1">
                  <p:embed/>
                </p:oleObj>
              </mc:Choice>
              <mc:Fallback>
                <p:oleObj name="think-cell Slide" r:id="rId4" imgW="526" imgH="526" progId="TCLayout.ActiveDocument.1">
                  <p:embed/>
                  <p:pic>
                    <p:nvPicPr>
                      <p:cNvPr id="15" name="Object 14" hidden="1">
                        <a:extLst>
                          <a:ext uri="{FF2B5EF4-FFF2-40B4-BE49-F238E27FC236}">
                            <a16:creationId xmlns:a16="http://schemas.microsoft.com/office/drawing/2014/main" id="{7B9A9053-50D6-421C-AAE8-D5A32D1792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>
            <a:extLst>
              <a:ext uri="{FF2B5EF4-FFF2-40B4-BE49-F238E27FC236}">
                <a16:creationId xmlns:a16="http://schemas.microsoft.com/office/drawing/2014/main" id="{4D36CDAF-624F-4B4C-92AB-5F893340677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600" b="1" i="0" baseline="0" dirty="0">
              <a:latin typeface="Myriad Pro Light"/>
              <a:ea typeface="+mn-ea"/>
              <a:cs typeface="Times New Roman" panose="02020603050405020304" pitchFamily="18" charset="0"/>
              <a:sym typeface="Myriad Pro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87400"/>
            <a:ext cx="8355350" cy="418183"/>
          </a:xfrm>
        </p:spPr>
        <p:txBody>
          <a:bodyPr anchor="t">
            <a:noAutofit/>
          </a:bodyPr>
          <a:lstStyle>
            <a:lvl1pPr algn="l">
              <a:spcBef>
                <a:spcPts val="384"/>
              </a:spcBef>
              <a:defRPr lang="en-US" sz="16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Light"/>
                <a:ea typeface="+mn-ea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353049"/>
            <a:ext cx="2133600" cy="304271"/>
          </a:xfrm>
          <a:prstGeom prst="rect">
            <a:avLst/>
          </a:prstGeom>
        </p:spPr>
        <p:txBody>
          <a:bodyPr/>
          <a:lstStyle/>
          <a:p>
            <a:pPr defTabSz="685800"/>
            <a:fld id="{E3B1E11A-0460-4655-9FCF-FFCDBFD788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53049"/>
            <a:ext cx="2895600" cy="304271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353049"/>
            <a:ext cx="2133600" cy="30427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423933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F85899A-35C4-48F9-9FA5-BB2546F41B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22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1C2D25D3-69E0-4D32-9921-727EDFA359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915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BB72D86E-1342-4339-BED9-057DAAC4B6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207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A8F34D3C-B159-4293-998A-9AD62EE767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ADCB-1654-48F2-B10D-4622D8DC5720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04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9F57865A-2541-4FF6-AD57-235D202E34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5958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38049B02-91FA-42E5-BA29-832A1C10C2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980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B5837E03-1D3A-4776-B478-C64EFBE362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50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A702316-A733-4601-8839-1F4C361EDE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717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556AAC0-7A3B-4E0D-A418-7CA0775192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212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353049"/>
            <a:ext cx="2133600" cy="304271"/>
          </a:xfrm>
        </p:spPr>
        <p:txBody>
          <a:bodyPr/>
          <a:lstStyle/>
          <a:p>
            <a:pPr defTabSz="685800"/>
            <a:fld id="{E3B1E11A-0460-4655-9FCF-FFCDBFD788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53049"/>
            <a:ext cx="2895600" cy="304271"/>
          </a:xfrm>
        </p:spPr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353049"/>
            <a:ext cx="2133600" cy="30427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16946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849394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9554"/>
            <a:ext cx="8229600" cy="9525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E3B1E11A-0460-4655-9FCF-FFCDBFD788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/>
            <a:fld id="{35963633-2FE1-4D72-908E-1528EB66A0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452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BE5F-F715-430F-B678-ABD6FBF57A48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F936-EB24-443C-BDE6-DA31000EDF22}" type="datetime1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8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6173-6724-4E97-AEE1-C5BFEE693DB1}" type="datetime1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9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1FE8-7853-493C-A677-CBE7831290F1}" type="datetime1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2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E40-DC5B-4AC9-B393-8D95BC5F5DC1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D0A8-B475-4858-95BC-E7C1FBE39AB7}" type="datetime1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4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80A8E-B052-4A77-B743-A415351C43CD}" type="datetime1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94BDB-DB62-4A47-B35A-D4858328B06C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7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3F14-A2D4-9D42-A4F0-DD96C29FEE9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24C9B-8B17-4456-A7A3-9E7CDEA425D7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04" t="1" r="521" b="3178"/>
          <a:stretch/>
        </p:blipFill>
        <p:spPr>
          <a:xfrm>
            <a:off x="0" y="4736731"/>
            <a:ext cx="9144000" cy="97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7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651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7200" indent="-1778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121" y="1468335"/>
            <a:ext cx="8088245" cy="1203746"/>
          </a:xfrm>
        </p:spPr>
        <p:txBody>
          <a:bodyPr>
            <a:noAutofit/>
          </a:bodyPr>
          <a:lstStyle/>
          <a:p>
            <a:pPr rtl="1"/>
            <a:r>
              <a:rPr lang="ar-AE" sz="2400" b="1" dirty="0">
                <a:solidFill>
                  <a:srgbClr val="D99931"/>
                </a:solidFill>
                <a:latin typeface="Times New Roman"/>
                <a:cs typeface="Times New Roman"/>
              </a:rPr>
              <a:t>منجزات مبادرة الإحصاءات العربية "عربستات"</a:t>
            </a:r>
            <a:br>
              <a:rPr lang="ar-AE" sz="2400" b="1" dirty="0">
                <a:solidFill>
                  <a:srgbClr val="D99931"/>
                </a:solidFill>
                <a:latin typeface="Times New Roman"/>
                <a:cs typeface="Times New Roman"/>
              </a:rPr>
            </a:br>
            <a:r>
              <a:rPr lang="ar-AE" sz="2400" b="1" dirty="0">
                <a:solidFill>
                  <a:srgbClr val="D99931"/>
                </a:solidFill>
                <a:latin typeface="Times New Roman"/>
                <a:cs typeface="Times New Roman"/>
              </a:rPr>
              <a:t> لعام 2022</a:t>
            </a:r>
            <a:endParaRPr lang="ar-LB" sz="2400" b="1" dirty="0">
              <a:solidFill>
                <a:srgbClr val="D99931"/>
              </a:solidFill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7583" y="1798128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44457" y="2985043"/>
            <a:ext cx="6858000" cy="1241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AE" sz="2200" b="1" dirty="0">
                <a:cs typeface="+mj-cs"/>
              </a:rPr>
              <a:t>الاجتماع التاسع </a:t>
            </a:r>
            <a:r>
              <a:rPr lang="ar-AE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للجنة الفنية لمبادرة الإحصاءات العربية</a:t>
            </a:r>
          </a:p>
          <a:p>
            <a:pPr marL="0" indent="0" algn="ctr" rtl="1">
              <a:buNone/>
            </a:pPr>
            <a:r>
              <a:rPr lang="ar-AE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"</a:t>
            </a:r>
            <a:r>
              <a:rPr lang="ar-AE" sz="22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عربستات</a:t>
            </a:r>
            <a:r>
              <a:rPr lang="ar-AE" sz="2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"</a:t>
            </a:r>
          </a:p>
          <a:p>
            <a:pPr marL="0" indent="0" algn="ctr" rtl="1">
              <a:buNone/>
            </a:pPr>
            <a:endParaRPr lang="ar-AE" sz="2400" b="1" dirty="0"/>
          </a:p>
          <a:p>
            <a:pPr marL="0" indent="0" algn="ctr" rtl="1">
              <a:buNone/>
            </a:pPr>
            <a:r>
              <a:rPr lang="ar-AE" sz="2400" b="1" dirty="0">
                <a:solidFill>
                  <a:srgbClr val="D99931"/>
                </a:solidFill>
                <a:latin typeface="Times New Roman"/>
                <a:ea typeface="+mj-ea"/>
                <a:cs typeface="Times New Roman"/>
              </a:rPr>
              <a:t>9-10 نوفمبر2022</a:t>
            </a:r>
            <a:endParaRPr lang="fr-FR" sz="2400" b="1" dirty="0">
              <a:solidFill>
                <a:srgbClr val="D99931"/>
              </a:solidFill>
              <a:latin typeface="Times New Roman"/>
              <a:ea typeface="+mj-ea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0998" y="4684263"/>
            <a:ext cx="1680267" cy="7620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lnSpc>
                <a:spcPct val="107000"/>
              </a:lnSpc>
              <a:spcAft>
                <a:spcPts val="600"/>
              </a:spcAft>
            </a:pPr>
            <a:r>
              <a:rPr lang="ar-AE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أمانة اللجنة الفنية </a:t>
            </a:r>
          </a:p>
          <a:p>
            <a:pPr lvl="0" algn="ctr" rtl="1">
              <a:lnSpc>
                <a:spcPct val="107000"/>
              </a:lnSpc>
              <a:spcAft>
                <a:spcPts val="600"/>
              </a:spcAft>
            </a:pPr>
            <a:r>
              <a:rPr lang="ar-AE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صندوق النقد العربي</a:t>
            </a:r>
          </a:p>
        </p:txBody>
      </p:sp>
    </p:spTree>
    <p:extLst>
      <p:ext uri="{BB962C8B-B14F-4D97-AF65-F5344CB8AC3E}">
        <p14:creationId xmlns:p14="http://schemas.microsoft.com/office/powerpoint/2010/main" val="212983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5640"/>
            <a:ext cx="8229600" cy="689046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ar-AE" sz="2800" b="1" dirty="0">
                <a:solidFill>
                  <a:srgbClr val="D99931"/>
                </a:solidFill>
                <a:latin typeface="Times New Roman"/>
                <a:cs typeface="Times New Roman"/>
              </a:rPr>
              <a:t>نقاط العرض</a:t>
            </a:r>
            <a:br>
              <a:rPr lang="ar-AE" sz="2400" b="1" dirty="0">
                <a:solidFill>
                  <a:srgbClr val="404040"/>
                </a:solidFill>
                <a:latin typeface="AkzidenzGroteskBE"/>
                <a:ea typeface="+mn-ea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4327"/>
            <a:ext cx="8095928" cy="411779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en-US" sz="2000" dirty="0">
              <a:latin typeface="Times New Roman"/>
              <a:cs typeface="+mj-cs"/>
            </a:endParaRPr>
          </a:p>
          <a:p>
            <a:pPr marL="0" indent="0" algn="r" rtl="1">
              <a:spcBef>
                <a:spcPts val="1200"/>
              </a:spcBef>
              <a:spcAft>
                <a:spcPts val="600"/>
              </a:spcAft>
              <a:buNone/>
            </a:pPr>
            <a:r>
              <a:rPr lang="ar-AE" sz="2000" b="1" dirty="0">
                <a:latin typeface="Simplified Arabic" pitchFamily="18" charset="-78"/>
                <a:cs typeface="+mj-cs"/>
              </a:rPr>
              <a:t>أولاً: متابعة إنجاز توصيات اللجنة الفنية للمبادرة.</a:t>
            </a:r>
          </a:p>
          <a:p>
            <a:pPr marL="0" indent="0" algn="r" rtl="1">
              <a:spcBef>
                <a:spcPts val="1200"/>
              </a:spcBef>
              <a:spcAft>
                <a:spcPts val="600"/>
              </a:spcAft>
              <a:buNone/>
            </a:pPr>
            <a:r>
              <a:rPr lang="ar-AE" sz="2000" b="1" dirty="0">
                <a:latin typeface="Simplified Arabic" pitchFamily="18" charset="-78"/>
                <a:cs typeface="+mj-cs"/>
              </a:rPr>
              <a:t>ثانياً: منجزات مبادرة "عربستات" خلال عام 2022.</a:t>
            </a:r>
          </a:p>
          <a:p>
            <a:pPr marL="571500" indent="-457200" algn="r" rtl="1">
              <a:buAutoNum type="arabicPeriod"/>
            </a:pPr>
            <a:r>
              <a:rPr lang="ar-AE" sz="2000" dirty="0">
                <a:cs typeface="Simplified Arabic" pitchFamily="18" charset="-78"/>
              </a:rPr>
              <a:t>المعونة الفنية. </a:t>
            </a:r>
          </a:p>
          <a:p>
            <a:pPr marL="571500" indent="-457200" algn="r" rtl="1">
              <a:buAutoNum type="arabicPeriod"/>
            </a:pPr>
            <a:r>
              <a:rPr lang="ar-AE" sz="2000" dirty="0">
                <a:cs typeface="Simplified Arabic" pitchFamily="18" charset="-78"/>
              </a:rPr>
              <a:t>التدريب وبناء القدرات.</a:t>
            </a:r>
          </a:p>
          <a:p>
            <a:pPr marL="571500" indent="-457200" algn="r" rtl="1">
              <a:buAutoNum type="arabicPeriod"/>
            </a:pPr>
            <a:r>
              <a:rPr lang="ar-AE" sz="2000" dirty="0">
                <a:cs typeface="Simplified Arabic" pitchFamily="18" charset="-78"/>
              </a:rPr>
              <a:t>ورش العمل الفنية.</a:t>
            </a:r>
          </a:p>
          <a:p>
            <a:pPr marL="571500" indent="-457200" algn="r" rtl="1">
              <a:buAutoNum type="arabicPeriod"/>
            </a:pPr>
            <a:r>
              <a:rPr lang="ar-AE" sz="2000" dirty="0">
                <a:cs typeface="Simplified Arabic" pitchFamily="18" charset="-78"/>
              </a:rPr>
              <a:t>الاستبيانات والبحوث الإحصائية.</a:t>
            </a:r>
          </a:p>
          <a:p>
            <a:pPr marL="571500" indent="-457200" algn="r" rtl="1">
              <a:buAutoNum type="arabicPeriod"/>
            </a:pPr>
            <a:r>
              <a:rPr lang="ar-AE" sz="2000" dirty="0">
                <a:cs typeface="Simplified Arabic" pitchFamily="18" charset="-78"/>
              </a:rPr>
              <a:t>تطوير قواعد البيانات والنشرات الإحصائية.</a:t>
            </a:r>
          </a:p>
          <a:p>
            <a:pPr marL="0" indent="0" algn="r" rtl="1">
              <a:buNone/>
            </a:pPr>
            <a:endParaRPr lang="en-US" sz="1800" dirty="0"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7584" y="1417340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BDB5335-5207-4A08-92D7-D2F4BE775EF8}"/>
              </a:ext>
            </a:extLst>
          </p:cNvPr>
          <p:cNvCxnSpPr>
            <a:cxnSpLocks/>
          </p:cNvCxnSpPr>
          <p:nvPr/>
        </p:nvCxnSpPr>
        <p:spPr>
          <a:xfrm flipV="1">
            <a:off x="0" y="409228"/>
            <a:ext cx="3507288" cy="1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9F7D45-5FBE-4A2E-89FD-C9362E81A516}"/>
              </a:ext>
            </a:extLst>
          </p:cNvPr>
          <p:cNvCxnSpPr>
            <a:cxnSpLocks/>
          </p:cNvCxnSpPr>
          <p:nvPr/>
        </p:nvCxnSpPr>
        <p:spPr>
          <a:xfrm>
            <a:off x="5624186" y="409229"/>
            <a:ext cx="3519814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52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/>
            <a:endCxn id="13" idx="1"/>
          </p:cNvCxnSpPr>
          <p:nvPr/>
        </p:nvCxnSpPr>
        <p:spPr>
          <a:xfrm>
            <a:off x="0" y="40922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AEB9CB-0B31-4BFC-B878-430108D59698}"/>
              </a:ext>
            </a:extLst>
          </p:cNvPr>
          <p:cNvSpPr/>
          <p:nvPr/>
        </p:nvSpPr>
        <p:spPr>
          <a:xfrm>
            <a:off x="361406" y="1983625"/>
            <a:ext cx="8174744" cy="2323713"/>
          </a:xfrm>
          <a:prstGeom prst="rect">
            <a:avLst/>
          </a:prstGeom>
          <a:solidFill>
            <a:srgbClr val="F6F5EE"/>
          </a:solidFill>
        </p:spPr>
        <p:txBody>
          <a:bodyPr wrap="square">
            <a:spAutoFit/>
          </a:bodyPr>
          <a:lstStyle/>
          <a:p>
            <a:pPr marL="514350" indent="-514350" algn="r" rtl="1" fontAlgn="t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الاستمرار في إعداد استبيانات لتقييم الوضع الإحصائي في الدول العربية.</a:t>
            </a:r>
            <a:endParaRPr lang="en-US" sz="2000" dirty="0">
              <a:cs typeface="+mj-cs"/>
            </a:endParaRPr>
          </a:p>
          <a:p>
            <a:pPr marL="514350" indent="-514350" algn="r" rtl="1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عقد الدورات التدريبية لفائدة المؤسسات الإحصائية.</a:t>
            </a:r>
            <a:endParaRPr lang="en-US" sz="2000" dirty="0">
              <a:cs typeface="+mj-cs"/>
            </a:endParaRPr>
          </a:p>
          <a:p>
            <a:pPr marL="514350" indent="-514350" algn="r" rtl="1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تقديم المشورة الفنية (عن بُعد) للمؤسسات المعنية بالعمل الإحصائي في الدول العربية.</a:t>
            </a:r>
            <a:endParaRPr lang="en-US" sz="2000" dirty="0">
              <a:cs typeface="+mj-cs"/>
            </a:endParaRPr>
          </a:p>
          <a:p>
            <a:pPr marL="514350" indent="-514350" algn="r" rtl="1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القيام بالدراسات وإعداد تقارير في المجالات الإحصائية ذات الأولوية بالنسبة للبلدان العربية.</a:t>
            </a:r>
            <a:endParaRPr lang="en-US" sz="2000" dirty="0">
              <a:cs typeface="+mj-cs"/>
            </a:endParaRPr>
          </a:p>
          <a:p>
            <a:pPr marL="514350" indent="-514350" algn="r" rtl="1" fontAlgn="t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تطوير قاعدة البيانات الاقتصادية. </a:t>
            </a:r>
          </a:p>
          <a:p>
            <a:pPr marL="514350" indent="-514350" algn="r" rtl="1" fontAlgn="t">
              <a:spcAft>
                <a:spcPts val="600"/>
              </a:spcAft>
              <a:buFont typeface="+mj-lt"/>
              <a:buAutoNum type="arabicPeriod"/>
            </a:pPr>
            <a:r>
              <a:rPr lang="ar-AE" sz="2000" dirty="0">
                <a:cs typeface="+mj-cs"/>
              </a:rPr>
              <a:t>التعاون بين صندوق النقد العربي والمؤسسات الإقليمية والدولية لتطوير أنشطة المبادرة. </a:t>
            </a:r>
            <a:endParaRPr lang="en-US" sz="2000" b="1" dirty="0"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EA3534-626B-4DC8-9437-B8EA2215100E}"/>
              </a:ext>
            </a:extLst>
          </p:cNvPr>
          <p:cNvSpPr txBox="1"/>
          <p:nvPr/>
        </p:nvSpPr>
        <p:spPr>
          <a:xfrm>
            <a:off x="4806864" y="22456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E3F05D-68B3-41A6-846E-088DE180F7EC}"/>
              </a:ext>
            </a:extLst>
          </p:cNvPr>
          <p:cNvSpPr txBox="1"/>
          <p:nvPr/>
        </p:nvSpPr>
        <p:spPr>
          <a:xfrm>
            <a:off x="1220919" y="1054139"/>
            <a:ext cx="6702161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AE" sz="2000" b="1" dirty="0">
                <a:latin typeface="AkzidenzGroteskBE"/>
              </a:rPr>
              <a:t>أولاً: متابعة إنجاز التوصيات المعتمدة في الاجتماعات السابقة للجنة الفنية</a:t>
            </a:r>
          </a:p>
        </p:txBody>
      </p:sp>
    </p:spTree>
    <p:extLst>
      <p:ext uri="{BB962C8B-B14F-4D97-AF65-F5344CB8AC3E}">
        <p14:creationId xmlns:p14="http://schemas.microsoft.com/office/powerpoint/2010/main" val="306996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98555" y="3672025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BB301-833E-4003-9B5E-EEDF548FE7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0" y="37924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08413D5-1429-499D-9CD9-3B7BAA11AB87}"/>
              </a:ext>
            </a:extLst>
          </p:cNvPr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372BD2-DD6E-4057-A7B9-664FD1F1C2AF}"/>
              </a:ext>
            </a:extLst>
          </p:cNvPr>
          <p:cNvSpPr txBox="1"/>
          <p:nvPr/>
        </p:nvSpPr>
        <p:spPr>
          <a:xfrm>
            <a:off x="4806864" y="19458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79FFB5-FADF-4594-B0C7-B6D45563E921}"/>
              </a:ext>
            </a:extLst>
          </p:cNvPr>
          <p:cNvSpPr txBox="1"/>
          <p:nvPr/>
        </p:nvSpPr>
        <p:spPr>
          <a:xfrm>
            <a:off x="1316083" y="1066438"/>
            <a:ext cx="644361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AE" sz="2000" b="1" dirty="0">
                <a:latin typeface="AkzidenzGroteskBE"/>
                <a:cs typeface="+mj-cs"/>
              </a:rPr>
              <a:t>1. التدريب وبناء القدرات الإحصائية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ECE285C-00BA-4D36-841A-C2016D4AE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48262"/>
              </p:ext>
            </p:extLst>
          </p:nvPr>
        </p:nvGraphicFramePr>
        <p:xfrm>
          <a:off x="698500" y="2019620"/>
          <a:ext cx="7722690" cy="2921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861345">
                  <a:extLst>
                    <a:ext uri="{9D8B030D-6E8A-4147-A177-3AD203B41FA5}">
                      <a16:colId xmlns:a16="http://schemas.microsoft.com/office/drawing/2014/main" val="2906413640"/>
                    </a:ext>
                  </a:extLst>
                </a:gridCol>
                <a:gridCol w="3861345">
                  <a:extLst>
                    <a:ext uri="{9D8B030D-6E8A-4147-A177-3AD203B41FA5}">
                      <a16:colId xmlns:a16="http://schemas.microsoft.com/office/drawing/2014/main" val="2391356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"إحصاءات تجارة الخدمات.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إحصاءات الأسعار.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7601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الاستخدامات الاقتصاديةلبرنامج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E-Views</a:t>
                      </a: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.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إحصاءات ميزان المدفوعات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825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الاقتصاد القياسي النتقدم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مؤشرات السلامة المالية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623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نمذجة الاقتصاد القياسي</a:t>
                      </a:r>
                    </a:p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إحصاءات الحسابات القومية</a:t>
                      </a:r>
                    </a:p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نمذجة المتغيرات الاقتصادية والمالية.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النمذجة الكلية الاقتصادية.</a:t>
                      </a:r>
                    </a:p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أساليب النمذجة والتنبؤ الاقتصادي</a:t>
                      </a:r>
                    </a:p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تحليل البيانات المتعدد الأبعاد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13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6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إحصاءات دين القطاع العام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7203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ar-A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73880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F25A907-9111-595F-BE4C-88E126E08CC2}"/>
              </a:ext>
            </a:extLst>
          </p:cNvPr>
          <p:cNvSpPr txBox="1"/>
          <p:nvPr/>
        </p:nvSpPr>
        <p:spPr>
          <a:xfrm>
            <a:off x="2906217" y="674539"/>
            <a:ext cx="45832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 rtl="1">
              <a:spcBef>
                <a:spcPts val="1200"/>
              </a:spcBef>
              <a:spcAft>
                <a:spcPts val="600"/>
              </a:spcAft>
              <a:buNone/>
            </a:pPr>
            <a:r>
              <a:rPr lang="ar-AE" sz="1800" b="1" dirty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+mj-cs"/>
              </a:rPr>
              <a:t>ثانياً: الأنشطة الإحصائية المنجزة خلال عام 2022.</a:t>
            </a:r>
          </a:p>
        </p:txBody>
      </p:sp>
    </p:spTree>
    <p:extLst>
      <p:ext uri="{BB962C8B-B14F-4D97-AF65-F5344CB8AC3E}">
        <p14:creationId xmlns:p14="http://schemas.microsoft.com/office/powerpoint/2010/main" val="3940734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27584" y="1417340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CBA6376-E20D-42F9-B295-D3EBDB01D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010086"/>
              </p:ext>
            </p:extLst>
          </p:nvPr>
        </p:nvGraphicFramePr>
        <p:xfrm>
          <a:off x="1116925" y="2452658"/>
          <a:ext cx="7199491" cy="211009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99747">
                  <a:extLst>
                    <a:ext uri="{9D8B030D-6E8A-4147-A177-3AD203B41FA5}">
                      <a16:colId xmlns:a16="http://schemas.microsoft.com/office/drawing/2014/main" val="1208141263"/>
                    </a:ext>
                  </a:extLst>
                </a:gridCol>
                <a:gridCol w="3599744">
                  <a:extLst>
                    <a:ext uri="{9D8B030D-6E8A-4147-A177-3AD203B41FA5}">
                      <a16:colId xmlns:a16="http://schemas.microsoft.com/office/drawing/2014/main" val="842531916"/>
                    </a:ext>
                  </a:extLst>
                </a:gridCol>
              </a:tblGrid>
              <a:tr h="499555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مؤشرات السلامة المالية.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ar-AE" sz="16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تحديات الإحصاءات في فترات الجوائح.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66854"/>
                  </a:ext>
                </a:extLst>
              </a:tr>
              <a:tr h="420678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الحسابات المالية القطاعية المندمجة.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ar-AE" sz="16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إحصاءات تحويلات العاملين.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996572"/>
                  </a:ext>
                </a:extLst>
              </a:tr>
              <a:tr h="499555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إحصاءات القطاع المالي غير المصرفي.</a:t>
                      </a:r>
                      <a:endParaRPr lang="ar-AE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دور التقنيات الحديثة في تطوير الإحصاءات الرسمية.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61225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marL="285750" marR="0" lvl="0" indent="-28575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إحصاءات الدين العام.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ar-AE" sz="1600" b="1" kern="1200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إحصاءات المؤسسات متناهية الصغر والصغيرة والمتوسطة.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25775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BB301-833E-4003-9B5E-EEDF548FE7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0" y="40922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08413D5-1429-499D-9CD9-3B7BAA11AB87}"/>
              </a:ext>
            </a:extLst>
          </p:cNvPr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372BD2-DD6E-4057-A7B9-664FD1F1C2AF}"/>
              </a:ext>
            </a:extLst>
          </p:cNvPr>
          <p:cNvSpPr txBox="1"/>
          <p:nvPr/>
        </p:nvSpPr>
        <p:spPr>
          <a:xfrm>
            <a:off x="4806864" y="22456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C018D2A4-30B9-4ED6-84AD-02EFF0EF275B}"/>
              </a:ext>
            </a:extLst>
          </p:cNvPr>
          <p:cNvSpPr txBox="1">
            <a:spLocks/>
          </p:cNvSpPr>
          <p:nvPr/>
        </p:nvSpPr>
        <p:spPr>
          <a:xfrm>
            <a:off x="520439" y="1716260"/>
            <a:ext cx="8088245" cy="547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r" rtl="1">
              <a:buFont typeface="Arial"/>
              <a:buNone/>
            </a:pPr>
            <a:r>
              <a:rPr lang="ar-AE" sz="1600" b="1" dirty="0">
                <a:cs typeface="+mj-cs"/>
              </a:rPr>
              <a:t>في سياق مساهمة أمانة اللجنة الفنية في الاجتماع الثامن، قامت الكوادر الفنية بصندوق النقد العربي بإعداد ثماني دراسات فنية تطرقت إلى: </a:t>
            </a:r>
            <a:endParaRPr lang="en-US" sz="1600" b="1" dirty="0">
              <a:cs typeface="+mj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F5F168-125F-4A51-A38B-A0A2593169CF}"/>
              </a:ext>
            </a:extLst>
          </p:cNvPr>
          <p:cNvSpPr txBox="1"/>
          <p:nvPr/>
        </p:nvSpPr>
        <p:spPr>
          <a:xfrm>
            <a:off x="1316083" y="1066438"/>
            <a:ext cx="644361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4300" indent="0" algn="ctr" rtl="1">
              <a:buNone/>
            </a:pPr>
            <a:r>
              <a:rPr lang="ar-AE" sz="2000" b="1" dirty="0">
                <a:cs typeface="Simplified Arabic" pitchFamily="18" charset="-78"/>
              </a:rPr>
              <a:t>2. الاستبيانات والبحوث الإحصائية</a:t>
            </a:r>
          </a:p>
        </p:txBody>
      </p:sp>
    </p:spTree>
    <p:extLst>
      <p:ext uri="{BB962C8B-B14F-4D97-AF65-F5344CB8AC3E}">
        <p14:creationId xmlns:p14="http://schemas.microsoft.com/office/powerpoint/2010/main" val="187082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98555" y="3672025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BB301-833E-4003-9B5E-EEDF548FE7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0" y="40922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08413D5-1429-499D-9CD9-3B7BAA11AB87}"/>
              </a:ext>
            </a:extLst>
          </p:cNvPr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372BD2-DD6E-4057-A7B9-664FD1F1C2AF}"/>
              </a:ext>
            </a:extLst>
          </p:cNvPr>
          <p:cNvSpPr txBox="1"/>
          <p:nvPr/>
        </p:nvSpPr>
        <p:spPr>
          <a:xfrm>
            <a:off x="4806864" y="22456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CFEBD7-AC0B-4ADB-8651-984AE37FE11F}"/>
              </a:ext>
            </a:extLst>
          </p:cNvPr>
          <p:cNvSpPr txBox="1"/>
          <p:nvPr/>
        </p:nvSpPr>
        <p:spPr>
          <a:xfrm>
            <a:off x="1316083" y="1066438"/>
            <a:ext cx="644361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AE" sz="2000" b="1" dirty="0">
                <a:latin typeface="AkzidenzGroteskBE"/>
                <a:cs typeface="+mj-cs"/>
              </a:rPr>
              <a:t>3. المعونة الفنية "عن بُعد"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1A9B4D-8263-4BB7-8B56-9DAD71566043}"/>
              </a:ext>
            </a:extLst>
          </p:cNvPr>
          <p:cNvSpPr txBox="1"/>
          <p:nvPr/>
        </p:nvSpPr>
        <p:spPr>
          <a:xfrm>
            <a:off x="837712" y="1631327"/>
            <a:ext cx="7609930" cy="21253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AE" dirty="0">
                <a:cs typeface="+mj-cs"/>
              </a:rPr>
              <a:t>تق</a:t>
            </a:r>
            <a:r>
              <a:rPr lang="ar-AE" dirty="0">
                <a:highlight>
                  <a:srgbClr val="FFFF00"/>
                </a:highlight>
                <a:cs typeface="+mj-cs"/>
              </a:rPr>
              <a:t>ديم المعونة الفنية "عن بُعد" في مجال الإحصاءات بالتعاون مع صندوق النقد الدولي: </a:t>
            </a:r>
          </a:p>
          <a:p>
            <a: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AE" dirty="0">
                <a:solidFill>
                  <a:srgbClr val="1F497D">
                    <a:lumMod val="75000"/>
                  </a:srgbClr>
                </a:solidFill>
                <a:cs typeface="+mj-cs"/>
              </a:rPr>
              <a:t>جزر القمر	: </a:t>
            </a:r>
            <a:r>
              <a:rPr lang="ar-AE" dirty="0">
                <a:solidFill>
                  <a:srgbClr val="1F497D">
                    <a:lumMod val="75000"/>
                  </a:srgbClr>
                </a:solidFill>
                <a:highlight>
                  <a:srgbClr val="FFFF00"/>
                </a:highlight>
                <a:cs typeface="+mj-cs"/>
              </a:rPr>
              <a:t>إحصاءات ميزان المدفوعات (فبراير 2021)</a:t>
            </a:r>
            <a:endParaRPr lang="en-US" dirty="0">
              <a:solidFill>
                <a:srgbClr val="1F497D">
                  <a:lumMod val="75000"/>
                </a:srgbClr>
              </a:solidFill>
              <a:highlight>
                <a:srgbClr val="FFFF00"/>
              </a:highlight>
              <a:cs typeface="+mj-cs"/>
            </a:endParaRPr>
          </a:p>
          <a:p>
            <a: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AE" dirty="0">
                <a:solidFill>
                  <a:srgbClr val="1F497D">
                    <a:lumMod val="75000"/>
                  </a:srgbClr>
                </a:solidFill>
                <a:highlight>
                  <a:srgbClr val="FFFF00"/>
                </a:highlight>
                <a:cs typeface="+mj-cs"/>
              </a:rPr>
              <a:t>العراق		: إحصاءات ميزان المدفوعات (5-16 ديسمبر 2021).</a:t>
            </a:r>
          </a:p>
          <a:p>
            <a: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AE" dirty="0">
                <a:solidFill>
                  <a:srgbClr val="1F497D">
                    <a:lumMod val="75000"/>
                  </a:srgbClr>
                </a:solidFill>
                <a:highlight>
                  <a:srgbClr val="FFFF00"/>
                </a:highlight>
                <a:cs typeface="+mj-cs"/>
              </a:rPr>
              <a:t>العراق		: إحصاءات مالية الحكومة (6-17 ديسمبر 2021)</a:t>
            </a:r>
          </a:p>
          <a:p>
            <a: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AE" dirty="0">
                <a:solidFill>
                  <a:srgbClr val="1F497D">
                    <a:lumMod val="75000"/>
                  </a:srgbClr>
                </a:solidFill>
                <a:highlight>
                  <a:srgbClr val="FFFF00"/>
                </a:highlight>
                <a:cs typeface="+mj-cs"/>
              </a:rPr>
              <a:t>تونس		: مؤشرات السلامة المالية (17 يناير – 15 فبراير 2022)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F98723-7105-E513-F64F-F76D13CC4BD3}"/>
              </a:ext>
            </a:extLst>
          </p:cNvPr>
          <p:cNvSpPr txBox="1"/>
          <p:nvPr/>
        </p:nvSpPr>
        <p:spPr>
          <a:xfrm>
            <a:off x="837712" y="3916271"/>
            <a:ext cx="7609930" cy="8788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AE" dirty="0">
                <a:cs typeface="+mj-cs"/>
              </a:rPr>
              <a:t>تق</a:t>
            </a:r>
            <a:r>
              <a:rPr lang="ar-AE" dirty="0">
                <a:highlight>
                  <a:srgbClr val="FFFF00"/>
                </a:highlight>
                <a:cs typeface="+mj-cs"/>
              </a:rPr>
              <a:t>ديم المعونة الفنية "عن بُعد" في مجال إحصاءات ميزان المدفوعات بالتعاون مع البنك المركزي الكويتي</a:t>
            </a:r>
          </a:p>
          <a:p>
            <a: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AE" dirty="0">
                <a:solidFill>
                  <a:srgbClr val="1F497D">
                    <a:lumMod val="75000"/>
                  </a:srgbClr>
                </a:solidFill>
                <a:cs typeface="+mj-cs"/>
              </a:rPr>
              <a:t>الكويت	: دورة تدريبية حول </a:t>
            </a:r>
            <a:r>
              <a:rPr lang="ar-AE" dirty="0">
                <a:solidFill>
                  <a:srgbClr val="1F497D">
                    <a:lumMod val="75000"/>
                  </a:srgbClr>
                </a:solidFill>
                <a:highlight>
                  <a:srgbClr val="FFFF00"/>
                </a:highlight>
                <a:cs typeface="+mj-cs"/>
              </a:rPr>
              <a:t>إحصاءات ميزان المدفوعات (ديسمبر 2021)</a:t>
            </a:r>
            <a:endParaRPr lang="en-US" dirty="0">
              <a:solidFill>
                <a:srgbClr val="1F497D">
                  <a:lumMod val="75000"/>
                </a:srgbClr>
              </a:solidFill>
              <a:highlight>
                <a:srgbClr val="FFFF00"/>
              </a:highligh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8819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98555" y="3672025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BB301-833E-4003-9B5E-EEDF548FE7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0" y="40922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08413D5-1429-499D-9CD9-3B7BAA11AB87}"/>
              </a:ext>
            </a:extLst>
          </p:cNvPr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372BD2-DD6E-4057-A7B9-664FD1F1C2AF}"/>
              </a:ext>
            </a:extLst>
          </p:cNvPr>
          <p:cNvSpPr txBox="1"/>
          <p:nvPr/>
        </p:nvSpPr>
        <p:spPr>
          <a:xfrm>
            <a:off x="4806864" y="22456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CC9315-B7A6-4547-8936-35C66D3F8AAC}"/>
              </a:ext>
            </a:extLst>
          </p:cNvPr>
          <p:cNvSpPr txBox="1"/>
          <p:nvPr/>
        </p:nvSpPr>
        <p:spPr>
          <a:xfrm>
            <a:off x="1316083" y="1066438"/>
            <a:ext cx="644361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 rtl="1">
              <a:buNone/>
            </a:pPr>
            <a:r>
              <a:rPr lang="ar-AE" sz="2000" b="1" dirty="0">
                <a:latin typeface="AkzidenzGroteskBE"/>
                <a:cs typeface="+mj-cs"/>
              </a:rPr>
              <a:t>4. ورش عمل فنية "عن بعد" لبناء القدرات في المجالات الإحصائية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A88B20-C4D9-47C0-86F2-A9B82E92D9DF}"/>
              </a:ext>
            </a:extLst>
          </p:cNvPr>
          <p:cNvSpPr txBox="1"/>
          <p:nvPr/>
        </p:nvSpPr>
        <p:spPr>
          <a:xfrm>
            <a:off x="1056820" y="1970906"/>
            <a:ext cx="7030359" cy="2397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just" rtl="1">
              <a:lnSpc>
                <a:spcPct val="150000"/>
              </a:lnSpc>
              <a:defRPr>
                <a:cs typeface="+mj-cs"/>
              </a:defRPr>
            </a:lvl1pPr>
            <a:lvl2pPr marL="742950" lvl="1" indent="-285750" algn="r" rtl="1">
              <a:lnSpc>
                <a:spcPct val="150000"/>
              </a:lnSpc>
              <a:buFont typeface="Wingdings" panose="05000000000000000000" pitchFamily="2" charset="2"/>
              <a:buChar char="Ø"/>
              <a:defRPr>
                <a:solidFill>
                  <a:srgbClr val="1F497D">
                    <a:lumMod val="75000"/>
                  </a:srgbClr>
                </a:solidFill>
                <a:cs typeface="+mj-cs"/>
              </a:defRPr>
            </a:lvl2pPr>
          </a:lstStyle>
          <a:p>
            <a:pPr lvl="1"/>
            <a:r>
              <a:rPr lang="ar-AE" dirty="0">
                <a:solidFill>
                  <a:schemeClr val="tx1"/>
                </a:solidFill>
              </a:rPr>
              <a:t>ورشة عمل مشتركة مع صندوق النقد الدولي حول "قياس مؤشر أسعار الأصول العقارية التجارية في الدول العربية"،  خلال الفترة 1-2 يونيه 2022.</a:t>
            </a:r>
          </a:p>
          <a:p>
            <a:pPr lvl="1"/>
            <a:endParaRPr lang="ar-AE" sz="1200" dirty="0">
              <a:solidFill>
                <a:schemeClr val="tx1"/>
              </a:solidFill>
            </a:endParaRPr>
          </a:p>
          <a:p>
            <a:pPr lvl="1"/>
            <a:r>
              <a:rPr lang="ar-AE" dirty="0">
                <a:solidFill>
                  <a:schemeClr val="tx1"/>
                </a:solidFill>
              </a:rPr>
              <a:t>ورشة عمل مشتركة مع البنك الدولي حول "إحصاءات النوع الإجتماعي في الدول العربية"، ستعقد في 13 ديسمبر2022.</a:t>
            </a:r>
          </a:p>
          <a:p>
            <a:pPr lvl="1"/>
            <a:endParaRPr lang="ar-A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8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98555" y="3672025"/>
            <a:ext cx="8088245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D99931"/>
              </a:solidFill>
              <a:effectLst/>
              <a:uLnTx/>
              <a:uFillTx/>
              <a:latin typeface="Myriad Pro Light"/>
              <a:ea typeface="+mj-ea"/>
              <a:cs typeface="+mj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03F14-A2D4-9D42-A4F0-DD96C29FEE96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BB301-833E-4003-9B5E-EEDF548FE7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0" y="409229"/>
            <a:ext cx="4806864" cy="15389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08413D5-1429-499D-9CD9-3B7BAA11AB87}"/>
              </a:ext>
            </a:extLst>
          </p:cNvPr>
          <p:cNvCxnSpPr/>
          <p:nvPr/>
        </p:nvCxnSpPr>
        <p:spPr>
          <a:xfrm>
            <a:off x="8421189" y="409229"/>
            <a:ext cx="722811" cy="0"/>
          </a:xfrm>
          <a:prstGeom prst="line">
            <a:avLst/>
          </a:prstGeom>
          <a:ln>
            <a:solidFill>
              <a:srgbClr val="D9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372BD2-DD6E-4057-A7B9-664FD1F1C2AF}"/>
              </a:ext>
            </a:extLst>
          </p:cNvPr>
          <p:cNvSpPr txBox="1"/>
          <p:nvPr/>
        </p:nvSpPr>
        <p:spPr>
          <a:xfrm>
            <a:off x="4806864" y="224563"/>
            <a:ext cx="3614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D99931"/>
                </a:solidFill>
                <a:latin typeface="Times New Roman"/>
                <a:cs typeface="+mj-cs"/>
              </a:rPr>
              <a:t>منجزات مبادرة "عربستات" عام 2022</a:t>
            </a:r>
            <a:endParaRPr lang="en-US" sz="2000" dirty="0">
              <a:cs typeface="+mj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1A9B4D-8263-4BB7-8B56-9DAD71566043}"/>
              </a:ext>
            </a:extLst>
          </p:cNvPr>
          <p:cNvSpPr txBox="1"/>
          <p:nvPr/>
        </p:nvSpPr>
        <p:spPr>
          <a:xfrm>
            <a:off x="811259" y="1217287"/>
            <a:ext cx="7609930" cy="38797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 algn="just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AE" b="1" dirty="0"/>
              <a:t>استكمال </a:t>
            </a:r>
            <a:r>
              <a:rPr lang="ar-AE" sz="1800" b="1" dirty="0">
                <a:solidFill>
                  <a:schemeClr val="tx1"/>
                </a:solidFill>
              </a:rPr>
              <a:t>المرحلة الثانية من مشروع تطوير قاعدة الإحصاءات الاقتصادية العربية للصندوق، في هذا الصدد:</a:t>
            </a:r>
          </a:p>
          <a:p>
            <a:pPr marL="0" indent="0" algn="just" rtl="1">
              <a:lnSpc>
                <a:spcPct val="150000"/>
              </a:lnSpc>
              <a:buFont typeface="Arial" panose="020B0604020202020204" pitchFamily="34" charset="0"/>
              <a:buNone/>
            </a:pPr>
            <a:endParaRPr lang="ar-AE" sz="400" dirty="0">
              <a:solidFill>
                <a:schemeClr val="tx1"/>
              </a:solidFill>
            </a:endParaRPr>
          </a:p>
          <a:p>
            <a:pPr marL="285750" indent="-28575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AE" dirty="0">
                <a:cs typeface="+mj-cs"/>
              </a:rPr>
              <a:t>تم تطوير منصة جديدة لقاعدة البيانات الاقتصادية على الموقع الإلكتروني للصندوق.</a:t>
            </a:r>
          </a:p>
          <a:p>
            <a:pPr marL="285750" indent="-28575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AE" sz="1800" dirty="0">
                <a:solidFill>
                  <a:schemeClr val="tx1"/>
                </a:solidFill>
                <a:cs typeface="+mj-cs"/>
              </a:rPr>
              <a:t>توسيع نطاق شمولية قاعدة البيانات خلال الفترة (2020-2021)، بما يشمل إدراج من المؤشرات ذات الأولوية بالنسبة للدول العربية.</a:t>
            </a:r>
          </a:p>
          <a:p>
            <a:pPr marL="285750" indent="-28575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AE" sz="1800" dirty="0">
                <a:solidFill>
                  <a:schemeClr val="tx1"/>
                </a:solidFill>
                <a:cs typeface="+mj-cs"/>
              </a:rPr>
              <a:t>تضمين قاعدة البيانات لإحصاءات ربع سنوية لأهم المتغيرات الاقتصادية بالنسبة لصناع القرار في الدول العربية تحدث بشكل دوري.</a:t>
            </a:r>
          </a:p>
          <a:p>
            <a:pPr marL="285750" indent="-28575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AE" dirty="0">
                <a:cs typeface="+mj-cs"/>
              </a:rPr>
              <a:t>تم إعداد ورقة استشرافية لتطوير قاعدة البيانات الاقتصادية في إطار الاستراتيجية الجديدة للصندوق للفترة (2025-2030).</a:t>
            </a:r>
            <a:endParaRPr lang="en-US" sz="18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C1BC53-6FA3-4960-A7C1-C4EEEB1153E8}"/>
              </a:ext>
            </a:extLst>
          </p:cNvPr>
          <p:cNvSpPr txBox="1"/>
          <p:nvPr/>
        </p:nvSpPr>
        <p:spPr>
          <a:xfrm>
            <a:off x="1933347" y="666328"/>
            <a:ext cx="6443617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4300" indent="0" algn="ctr" rtl="1">
              <a:buNone/>
            </a:pPr>
            <a:r>
              <a:rPr lang="ar-AE" sz="2000" b="1" dirty="0">
                <a:cs typeface="Simplified Arabic" pitchFamily="18" charset="-78"/>
              </a:rPr>
              <a:t>5.  تطوير قواعد البيانات والنشرات الإحصائية </a:t>
            </a:r>
          </a:p>
        </p:txBody>
      </p:sp>
    </p:spTree>
    <p:extLst>
      <p:ext uri="{BB962C8B-B14F-4D97-AF65-F5344CB8AC3E}">
        <p14:creationId xmlns:p14="http://schemas.microsoft.com/office/powerpoint/2010/main" val="1201797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58843" y="2827077"/>
            <a:ext cx="36263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2700" b="1" kern="0" dirty="0"/>
              <a:t>http://www.amf.org.ae</a:t>
            </a:r>
          </a:p>
          <a:p>
            <a:pPr defTabSz="685800"/>
            <a:endParaRPr lang="en-US" sz="2700" b="1" kern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C7BABC-64F3-4B23-8BE9-714C9CE1BB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latin typeface="Times New Roman" panose="02020603050405020304" pitchFamily="18" charset="0"/>
              </a:rPr>
              <a:t>شكراً</a:t>
            </a:r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05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VGkUOGSua9WWJSvQcx9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14292</TotalTime>
  <Words>798</Words>
  <Application>Microsoft Office PowerPoint</Application>
  <PresentationFormat>On-screen Show (16:10)</PresentationFormat>
  <Paragraphs>99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AkzidenzGroteskBE</vt:lpstr>
      <vt:lpstr>Arial</vt:lpstr>
      <vt:lpstr>Calibri</vt:lpstr>
      <vt:lpstr>Myriad Pro Light</vt:lpstr>
      <vt:lpstr>Simplified Arabic</vt:lpstr>
      <vt:lpstr>Times New Roman</vt:lpstr>
      <vt:lpstr>Wingdings</vt:lpstr>
      <vt:lpstr>Office Theme</vt:lpstr>
      <vt:lpstr>2_Office Theme</vt:lpstr>
      <vt:lpstr>1_Office Theme</vt:lpstr>
      <vt:lpstr>think-cell Slide</vt:lpstr>
      <vt:lpstr>منجزات مبادرة الإحصاءات العربية "عربستات"  لعام 2022</vt:lpstr>
      <vt:lpstr>نقاط العرض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TITLE GOES HERE</dc:title>
  <dc:creator>Mhamed Mouaacha</dc:creator>
  <cp:lastModifiedBy>Jamal Qasem</cp:lastModifiedBy>
  <cp:revision>842</cp:revision>
  <cp:lastPrinted>2021-10-14T05:33:38Z</cp:lastPrinted>
  <dcterms:created xsi:type="dcterms:W3CDTF">2017-02-06T09:01:23Z</dcterms:created>
  <dcterms:modified xsi:type="dcterms:W3CDTF">2022-10-23T09:34:03Z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9f17927-79b2-40d2-8aa6-1ef1eabb3585_Enabled">
    <vt:lpwstr>true</vt:lpwstr>
  </property>
  <property fmtid="{D5CDD505-2E9C-101B-9397-08002B2CF9AE}" pid="3" name="MSIP_Label_e9f17927-79b2-40d2-8aa6-1ef1eabb3585_SetDate">
    <vt:lpwstr>2022-10-12T09:45:40Z</vt:lpwstr>
  </property>
  <property fmtid="{D5CDD505-2E9C-101B-9397-08002B2CF9AE}" pid="4" name="MSIP_Label_e9f17927-79b2-40d2-8aa6-1ef1eabb3585_Method">
    <vt:lpwstr>Standard</vt:lpwstr>
  </property>
  <property fmtid="{D5CDD505-2E9C-101B-9397-08002B2CF9AE}" pid="5" name="MSIP_Label_e9f17927-79b2-40d2-8aa6-1ef1eabb3585_Name">
    <vt:lpwstr>defa4170-0d19-0005-0004-bc88714345d2</vt:lpwstr>
  </property>
  <property fmtid="{D5CDD505-2E9C-101B-9397-08002B2CF9AE}" pid="6" name="MSIP_Label_e9f17927-79b2-40d2-8aa6-1ef1eabb3585_SiteId">
    <vt:lpwstr>4aa5460f-975c-4915-88d5-cf81ff19b905</vt:lpwstr>
  </property>
  <property fmtid="{D5CDD505-2E9C-101B-9397-08002B2CF9AE}" pid="7" name="MSIP_Label_e9f17927-79b2-40d2-8aa6-1ef1eabb3585_ActionId">
    <vt:lpwstr>bcb3c29b-2ee6-4a18-8e9d-52c5d8bcffff</vt:lpwstr>
  </property>
  <property fmtid="{D5CDD505-2E9C-101B-9397-08002B2CF9AE}" pid="8" name="MSIP_Label_e9f17927-79b2-40d2-8aa6-1ef1eabb3585_ContentBits">
    <vt:lpwstr>0</vt:lpwstr>
  </property>
</Properties>
</file>